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315" r:id="rId3"/>
    <p:sldId id="337" r:id="rId4"/>
    <p:sldId id="338" r:id="rId5"/>
    <p:sldId id="339" r:id="rId6"/>
    <p:sldId id="340" r:id="rId7"/>
    <p:sldId id="355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6" r:id="rId18"/>
    <p:sldId id="351" r:id="rId19"/>
    <p:sldId id="350" r:id="rId20"/>
    <p:sldId id="352" r:id="rId21"/>
    <p:sldId id="358" r:id="rId22"/>
    <p:sldId id="359" r:id="rId23"/>
    <p:sldId id="360" r:id="rId24"/>
    <p:sldId id="353" r:id="rId25"/>
    <p:sldId id="354" r:id="rId26"/>
    <p:sldId id="357" r:id="rId27"/>
    <p:sldId id="361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" initials="R" lastIdx="1" clrIdx="0">
    <p:extLst>
      <p:ext uri="{19B8F6BF-5375-455C-9EA6-DF929625EA0E}">
        <p15:presenceInfo xmlns:p15="http://schemas.microsoft.com/office/powerpoint/2012/main" userId="Rach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FDE"/>
    <a:srgbClr val="FFA630"/>
    <a:srgbClr val="7BC0FF"/>
    <a:srgbClr val="76B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2" autoAdjust="0"/>
  </p:normalViewPr>
  <p:slideViewPr>
    <p:cSldViewPr snapToGrid="0" snapToObjects="1" showGuides="1">
      <p:cViewPr varScale="1">
        <p:scale>
          <a:sx n="69" d="100"/>
          <a:sy n="69" d="100"/>
        </p:scale>
        <p:origin x="926" y="62"/>
      </p:cViewPr>
      <p:guideLst>
        <p:guide orient="horz" pos="42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C1BD-4658-CA4F-8D99-A207613ACB32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447B-FF59-CE4B-A9B0-6BA05FFC24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52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265E3-0ADF-5040-9F8D-ED7A643C51D0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991CA-0FA0-7948-8D01-4D14F34D1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0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91CA-0FA0-7948-8D01-4D14F34D19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1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91CA-0FA0-7948-8D01-4D14F34D19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8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91CA-0FA0-7948-8D01-4D14F34D19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1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91CA-0FA0-7948-8D01-4D14F34D19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4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91CA-0FA0-7948-8D01-4D14F34D19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4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ahlaw.com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ahlaw.com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rahlaw.com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0000_int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>
            <a:normAutofit/>
          </a:bodyPr>
          <a:lstStyle>
            <a:lvl1pPr algn="ctr">
              <a:tabLst/>
              <a:defRPr sz="3600">
                <a:solidFill>
                  <a:srgbClr val="64AFD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008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40729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4500880" y="6498270"/>
            <a:ext cx="1188721" cy="41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hlinkClick r:id="rId3"/>
              </a:rPr>
              <a:t>www.ifrahlaw.com</a:t>
            </a:r>
            <a:endParaRPr lang="en-US" sz="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AF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A630"/>
              </a:buClr>
              <a:defRPr/>
            </a:lvl1pPr>
            <a:lvl2pPr>
              <a:buClr>
                <a:srgbClr val="FFA630"/>
              </a:buClr>
              <a:defRPr/>
            </a:lvl2pPr>
            <a:lvl3pPr>
              <a:buClr>
                <a:srgbClr val="FFA630"/>
              </a:buClr>
              <a:defRPr/>
            </a:lvl3pPr>
            <a:lvl4pPr>
              <a:buClr>
                <a:srgbClr val="FFA630"/>
              </a:buClr>
              <a:defRPr/>
            </a:lvl4pPr>
            <a:lvl5pPr>
              <a:buClr>
                <a:srgbClr val="FFA63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0002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36459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0" i="0" cap="none">
                <a:solidFill>
                  <a:srgbClr val="64AFD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49150"/>
            <a:ext cx="7772400" cy="8711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2692400" y="6498270"/>
            <a:ext cx="1188721" cy="41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hlinkClick r:id="rId3"/>
              </a:rPr>
              <a:t>www.ifrahlaw.com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AF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246802" cy="4525963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672" y="1600200"/>
            <a:ext cx="3215681" cy="4525963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2692400" y="6498270"/>
            <a:ext cx="1188721" cy="41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hlinkClick r:id="rId2"/>
              </a:rPr>
              <a:t>www.ifrahlaw.com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AF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1322"/>
            <a:ext cx="3489699" cy="88284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092306"/>
            <a:ext cx="3489699" cy="3951288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809" y="1201322"/>
            <a:ext cx="3381668" cy="8747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808" y="2092306"/>
            <a:ext cx="3381669" cy="3951288"/>
          </a:xfrm>
        </p:spPr>
        <p:txBody>
          <a:bodyPr/>
          <a:lstStyle>
            <a:lvl1pPr>
              <a:buSzPct val="80000"/>
              <a:buFont typeface="Lucida Grande"/>
              <a:buChar char="→"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ifrahlaw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0002_main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4382"/>
            <a:ext cx="7389077" cy="808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735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169877" y="64410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A8A4A89-D777-594D-BCE3-AD6F6D79B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2692400" y="6498270"/>
            <a:ext cx="1188721" cy="41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FFA630"/>
              </a:buClr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hlinkClick r:id="rId10"/>
              </a:rPr>
              <a:t>www.ifrahlaw.com</a:t>
            </a:r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8" r:id="rId7"/>
  </p:sldLayoutIdLst>
  <p:hf hdr="0" dt="0"/>
  <p:txStyles>
    <p:titleStyle>
      <a:lvl1pPr algn="l" defTabSz="457200" rtl="0" eaLnBrk="1" latinLnBrk="0" hangingPunct="1">
        <a:spcBef>
          <a:spcPct val="0"/>
        </a:spcBef>
        <a:spcAft>
          <a:spcPts val="0"/>
        </a:spcAft>
        <a:buNone/>
        <a:defRPr sz="3200" kern="1200">
          <a:solidFill>
            <a:srgbClr val="64AFD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A630"/>
        </a:buClr>
        <a:buFont typeface="Arial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A630"/>
        </a:buClr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A630"/>
        </a:buClr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A630"/>
        </a:buClr>
        <a:buFont typeface="Arial"/>
        <a:buChar char="–"/>
        <a:defRPr sz="18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A630"/>
        </a:buClr>
        <a:buFont typeface="Arial"/>
        <a:buChar char="»"/>
        <a:defRPr sz="1600" b="0" i="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rahlaw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16" y="3734435"/>
            <a:ext cx="7941426" cy="1470025"/>
          </a:xfrm>
        </p:spPr>
        <p:txBody>
          <a:bodyPr>
            <a:normAutofit fontScale="90000"/>
          </a:bodyPr>
          <a:lstStyle/>
          <a:p>
            <a:br>
              <a:rPr lang="en-US" sz="3100" b="1" dirty="0"/>
            </a:b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0000"/>
                </a:solidFill>
              </a:rPr>
              <a:t>"This Call May Be Recorded..." </a:t>
            </a:r>
            <a:r>
              <a:rPr lang="en-US" sz="3100" b="1" dirty="0"/>
              <a:t>- The Rules Of The Road To Compliant Call Recording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829" y="5115417"/>
            <a:ext cx="6400800" cy="11939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4AFDE"/>
                </a:solidFill>
              </a:rPr>
              <a:t>A Convirza Webinar</a:t>
            </a:r>
          </a:p>
          <a:p>
            <a:r>
              <a:rPr lang="en-US" b="1" dirty="0"/>
              <a:t>Rachel Hirsch, Esquire</a:t>
            </a:r>
          </a:p>
          <a:p>
            <a:endParaRPr lang="en-US" sz="200" b="1" dirty="0"/>
          </a:p>
          <a:p>
            <a:r>
              <a:rPr lang="en-US" sz="1400" i="1" dirty="0">
                <a:solidFill>
                  <a:srgbClr val="7BC0FF"/>
                </a:solidFill>
              </a:rPr>
              <a:t>March 29,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 (202) 524-4145    /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TSR – KEY PROVISIONS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531620"/>
            <a:ext cx="738907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4AFDE"/>
                </a:solidFill>
              </a:rPr>
              <a:t>Requires Disclosure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Material Information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Prohibits Misrepresentations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Limits When Telemarketers May Call Consumers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Requires Transmission Of </a:t>
            </a:r>
            <a:r>
              <a:rPr lang="en-US" sz="2000" dirty="0">
                <a:solidFill>
                  <a:srgbClr val="64AFDE"/>
                </a:solidFill>
              </a:rPr>
              <a:t>Caller ID Information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4AFDE"/>
                </a:solidFill>
              </a:rPr>
              <a:t>Prohibits Abandoned Outbound Calls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(Subject To Safe Harbor)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Prohibits Unauthorized Billing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Applies To All Upsells, Even In </a:t>
            </a:r>
            <a:r>
              <a:rPr lang="en-US" sz="2000" dirty="0">
                <a:solidFill>
                  <a:srgbClr val="64AFDE"/>
                </a:solidFill>
              </a:rPr>
              <a:t>Unsolicited Calls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A Consumer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Sets </a:t>
            </a:r>
            <a:r>
              <a:rPr lang="en-US" sz="2000" dirty="0">
                <a:solidFill>
                  <a:srgbClr val="64AFDE"/>
                </a:solidFill>
              </a:rPr>
              <a:t>Payment Restrictions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Sale Of Certain Goods And Services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Requires Specific </a:t>
            </a:r>
            <a:r>
              <a:rPr lang="en-US" sz="2000" dirty="0">
                <a:solidFill>
                  <a:srgbClr val="64AFDE"/>
                </a:solidFill>
              </a:rPr>
              <a:t>Business Records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 Kept For Two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2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TSR – WHO MUST COMPLY?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466612"/>
            <a:ext cx="6873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Businesses Or Individuals That Take Part In Selling Or Telemarketing Involving Interstate Telephone Calls – </a:t>
            </a:r>
            <a:r>
              <a:rPr lang="en-US" sz="2000" dirty="0">
                <a:solidFill>
                  <a:srgbClr val="64AFDE"/>
                </a:solidFill>
              </a:rPr>
              <a:t>Both Inbound And Outbound Calls</a:t>
            </a:r>
          </a:p>
          <a:p>
            <a:pPr lvl="0">
              <a:buClr>
                <a:srgbClr val="FFA630"/>
              </a:buClr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AFDE"/>
                </a:solidFill>
              </a:rPr>
              <a:t>Exceptions: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Banks, Federal Credit Unions, And Federal Savings And Loans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Carriers (E.G., Long-distance Telephone Companies And Airlines) – When Engaged In Common Carrier Activity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Non-profit Organizations</a:t>
            </a:r>
          </a:p>
          <a:p>
            <a:pPr lvl="1">
              <a:buClr>
                <a:srgbClr val="FFA630"/>
              </a:buClr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AFDE"/>
                </a:solidFill>
              </a:rPr>
              <a:t>Examples: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Non-Bank Company That Contracts With A Bank To Provide Telemarketing Services On The Bank’s Behalf Is Covered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Non-Airline Company That Contracts With An Airline To Provide Telemarketing Services On Behalf Of The Airline Is Covered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Company That Is Acting For Profit Is Covered By The TSR If It Solicits Charitable Contributions On Behalf Of A Non-profit Organization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1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TSR – CALL EXCEPTIONS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464826"/>
            <a:ext cx="63398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 Types Of Calls Also Are Not Covered By The Rule, Regardless Of Whether The Entity Making Or Receiving The Call Is Covered. These Include: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Unsolicited Calls From Consumers.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Calls Placed By Consumers In Response To A Catalog.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Business-to-Business Calls Unless They Involve Retail Sales Of Nondurable Office Or Cleaning Supplies, Or Solicit Sales Or Charitable Contributions From Employees.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Calls Made In Response To General Media Advertising (With Some Important Exceptions).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Calls Made In Response To Direct Mail Advertising (With Some Important Exceptions).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4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TSR – DISCLOSURE OF MATERIAL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1280730"/>
            <a:ext cx="73890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Clear And Conspicuous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Disclosure Of </a:t>
            </a:r>
            <a:r>
              <a:rPr 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Information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Before Consumer Pays For Goods Or Services – i.e. </a:t>
            </a:r>
            <a:r>
              <a:rPr lang="en-US" sz="2200" dirty="0">
                <a:solidFill>
                  <a:srgbClr val="FF0000"/>
                </a:solidFill>
              </a:rPr>
              <a:t>Informed Decision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700" dirty="0">
              <a:solidFill>
                <a:srgbClr val="FF0000"/>
              </a:solidFill>
            </a:endParaRP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Cost And Quantity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Material Restrictions, Limitations, Or Conditions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No-Refund Policy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Prize Promotion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Credit Card Loss Protection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Negative Option Features 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rgbClr val="64AFDE"/>
                </a:solidFill>
              </a:rPr>
              <a:t>Debt Relief Services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54" y="2229149"/>
            <a:ext cx="1801368" cy="180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14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TSR – OUTBOUND TELEMARKETING DISCLOSURES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531620"/>
            <a:ext cx="70332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Prompt Disclosure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Following Information Truthfully, Clearly, And Conspicuously: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rgbClr val="64AFDE"/>
                </a:solidFill>
              </a:rPr>
              <a:t>Identity Of The Seller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rgbClr val="64AFDE"/>
                </a:solidFill>
              </a:rPr>
              <a:t>Purpose Of Call To Sell Goods Or Services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rgbClr val="64AFDE"/>
                </a:solidFill>
              </a:rPr>
              <a:t>Nature Of Goods Or Services Being Offered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rgbClr val="64AFDE"/>
                </a:solidFill>
              </a:rPr>
              <a:t>In Case Of Prize Promotion, No Purchase Or Payment Is Necessary To Participate And Win, Or That A Purchase Or Payment Does Not Increase Chance Of Winning 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endParaRPr lang="en-US" sz="2200" dirty="0">
              <a:solidFill>
                <a:srgbClr val="64AFDE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Promptly = Before Any Sales Pitch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0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1" y="1411500"/>
            <a:ext cx="73890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AFDE"/>
                </a:solidFill>
              </a:rPr>
              <a:t>Express Informed Consent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Required In Every Telemarketing Transaction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Must Be Affirmative And Unambiguously Articulated By Consumer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Silence Is Not Express Consent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Be Informed, Consumer Must Receive All Disclosures By TSR.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/>
          <a:stretch/>
        </p:blipFill>
        <p:spPr>
          <a:xfrm>
            <a:off x="2612301" y="1149961"/>
            <a:ext cx="3993273" cy="3989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TSR - UNAUTHORIZED BILLING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8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TSR – PAYMENT METHODS OTHER THAN CREDIT AND DEBIT CARDS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1297186"/>
            <a:ext cx="73890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FA630"/>
              </a:buClr>
            </a:pPr>
            <a:r>
              <a:rPr lang="en-US" sz="2400" dirty="0">
                <a:solidFill>
                  <a:srgbClr val="FF0000"/>
                </a:solidFill>
              </a:rPr>
              <a:t>Other Payment Methods = Higher Standard Of Proof</a:t>
            </a:r>
          </a:p>
          <a:p>
            <a:pPr lvl="0" algn="ctr">
              <a:buClr>
                <a:srgbClr val="FFA630"/>
              </a:buClr>
            </a:pPr>
            <a:endParaRPr lang="en-US" sz="800" dirty="0">
              <a:solidFill>
                <a:srgbClr val="FF0000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Lack Built-in Protection Against Unauthorized Charges And Dispute Resolution Rights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Requires Higher Standard Of Proving Authorization.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Utilize Audio Recording To Capture Express Oral Authorization (In Lieu Of Written Authorization), Capturing Key Information:</a:t>
            </a:r>
          </a:p>
          <a:p>
            <a:pPr lvl="0">
              <a:buClr>
                <a:srgbClr val="FFA630"/>
              </a:buClr>
            </a:pPr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400" dirty="0">
                <a:solidFill>
                  <a:srgbClr val="64AFDE"/>
                </a:solidFill>
              </a:rPr>
              <a:t>Number Of Debits, Charges, Or Payments (If More Than One)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400" dirty="0">
                <a:solidFill>
                  <a:srgbClr val="64AFDE"/>
                </a:solidFill>
              </a:rPr>
              <a:t>Date Debits, Charges, Or Payments Will Be Submitted For Payment.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400" dirty="0">
                <a:solidFill>
                  <a:srgbClr val="64AFDE"/>
                </a:solidFill>
              </a:rPr>
              <a:t>Amount Of Debits, Charges, Or Payments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400" dirty="0">
                <a:solidFill>
                  <a:srgbClr val="64AFDE"/>
                </a:solidFill>
              </a:rPr>
              <a:t>Customer’s Name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400" dirty="0">
                <a:solidFill>
                  <a:srgbClr val="64AFDE"/>
                </a:solidFill>
              </a:rPr>
              <a:t>Customer’s Billing Information – Specific Enough That Customer Understands Which Account Will Be Used To Collect Payment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400" dirty="0">
                <a:solidFill>
                  <a:srgbClr val="64AFDE"/>
                </a:solidFill>
              </a:rPr>
              <a:t>Telephone Number That Is Answered During Normal Business Hours By Someone Who Can Answer Consumer’s Questions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1400" dirty="0">
                <a:solidFill>
                  <a:srgbClr val="64AFDE"/>
                </a:solidFill>
              </a:rPr>
              <a:t>Date Of Consumer’s Oral Authorization</a:t>
            </a:r>
          </a:p>
          <a:p>
            <a:pPr marL="742950" lvl="1" indent="-285750">
              <a:buClr>
                <a:srgbClr val="FFA630"/>
              </a:buClr>
              <a:buFont typeface="Calibri" panose="020F0502020204030204" pitchFamily="34" charset="0"/>
              <a:buChar char="−"/>
            </a:pPr>
            <a:endParaRPr lang="en-US" sz="400" dirty="0">
              <a:solidFill>
                <a:srgbClr val="64AFDE"/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Rule Requires Audio Recorded Oral Authorization To Be Made Available Upon Request To Customer Or To Customer’s Bank Or Other Billing Entity.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12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TSR – PRE-ACQUIRED ACCOUNT INFORMATION: OBTAINING CONSENT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398" y="1467691"/>
            <a:ext cx="7389077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4AFDE"/>
                </a:solidFill>
              </a:rPr>
              <a:t>Pre-Acquired Account Information </a:t>
            </a:r>
            <a:r>
              <a:rPr lang="en-US" sz="2400" dirty="0"/>
              <a:t>= </a:t>
            </a:r>
            <a:r>
              <a:rPr lang="en-US" sz="2000" dirty="0"/>
              <a:t>Any Information That Enables Sellers And Telemarketers To Place A Charge Against A Consumer’s Account Without Getting Account Information Directly From Consumer During Transaction For Which Account Will Be Charged.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3" b="56616"/>
          <a:stretch/>
        </p:blipFill>
        <p:spPr>
          <a:xfrm>
            <a:off x="3083790" y="3493064"/>
            <a:ext cx="3050291" cy="266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6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TSR – PRE-ACQUIRED ACCOUNT INFORMATION: OBTAINING CONSENT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454141"/>
            <a:ext cx="7389077" cy="48053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600" dirty="0">
                <a:latin typeface="+mn-lt"/>
              </a:rPr>
              <a:t>When </a:t>
            </a:r>
            <a:r>
              <a:rPr lang="en-US" sz="2600" dirty="0">
                <a:solidFill>
                  <a:srgbClr val="64AFDE"/>
                </a:solidFill>
                <a:latin typeface="+mn-lt"/>
              </a:rPr>
              <a:t>Pre-Acquired Account Information </a:t>
            </a:r>
            <a:r>
              <a:rPr lang="en-US" sz="2600" dirty="0">
                <a:latin typeface="+mn-lt"/>
              </a:rPr>
              <a:t>Is Used And Offer Includes </a:t>
            </a:r>
            <a:r>
              <a:rPr lang="en-US" sz="2600" dirty="0">
                <a:solidFill>
                  <a:srgbClr val="64AFDE"/>
                </a:solidFill>
                <a:latin typeface="+mn-lt"/>
              </a:rPr>
              <a:t>Free-to-Pay Conversion Feature </a:t>
            </a:r>
            <a:r>
              <a:rPr lang="en-US" sz="2600" dirty="0">
                <a:latin typeface="+mn-lt"/>
              </a:rPr>
              <a:t>(“Free-trial Offers”), Telemarketers Must:</a:t>
            </a:r>
          </a:p>
          <a:p>
            <a:pPr marL="0" lvl="0" indent="0">
              <a:buNone/>
            </a:pPr>
            <a:endParaRPr lang="en-US" sz="1600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Obtain From Customer At Least The </a:t>
            </a:r>
            <a:r>
              <a:rPr lang="en-US" dirty="0">
                <a:solidFill>
                  <a:srgbClr val="64AFDE"/>
                </a:solidFill>
                <a:latin typeface="+mn-lt"/>
              </a:rPr>
              <a:t>Last Four Digits </a:t>
            </a:r>
            <a:r>
              <a:rPr lang="en-US" dirty="0">
                <a:latin typeface="+mn-lt"/>
              </a:rPr>
              <a:t>Of The Account Number To Be Charged</a:t>
            </a:r>
          </a:p>
          <a:p>
            <a:pPr marL="457200" lvl="1" indent="0">
              <a:buNone/>
            </a:pPr>
            <a:endParaRPr lang="en-US" sz="500" dirty="0">
              <a:latin typeface="+mn-lt"/>
            </a:endParaRPr>
          </a:p>
          <a:p>
            <a:pPr lvl="2"/>
            <a:r>
              <a:rPr lang="en-US" dirty="0">
                <a:latin typeface="+mn-lt"/>
              </a:rPr>
              <a:t>Must Inform Customer That You Have Account Number Or Ability To Charge Account Without Getting The Full Account Number From The Consumer</a:t>
            </a:r>
          </a:p>
          <a:p>
            <a:pPr lvl="2"/>
            <a:r>
              <a:rPr lang="en-US" dirty="0">
                <a:latin typeface="+mn-lt"/>
              </a:rPr>
              <a:t>Not Sufficient To Read Digits To Customer Or Ask Customer To Recite Back</a:t>
            </a:r>
          </a:p>
          <a:p>
            <a:pPr marL="914400" lvl="2" indent="0">
              <a:buNone/>
            </a:pPr>
            <a:endParaRPr lang="en-US" sz="800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Obtain Customer’s </a:t>
            </a:r>
            <a:r>
              <a:rPr lang="en-US" dirty="0">
                <a:solidFill>
                  <a:srgbClr val="64AFDE"/>
                </a:solidFill>
                <a:latin typeface="+mn-lt"/>
              </a:rPr>
              <a:t>Express Agreement </a:t>
            </a:r>
            <a:r>
              <a:rPr lang="en-US" dirty="0">
                <a:latin typeface="+mn-lt"/>
              </a:rPr>
              <a:t>To Be Charged For Goods Or Services And To Be Charged Using The Account Number For Which Customer Has Provided At Least The Last Four Digits</a:t>
            </a:r>
          </a:p>
          <a:p>
            <a:pPr lvl="1"/>
            <a:r>
              <a:rPr lang="en-US" dirty="0">
                <a:latin typeface="+mn-lt"/>
              </a:rPr>
              <a:t>Make And Maintain An </a:t>
            </a:r>
            <a:r>
              <a:rPr lang="en-US" dirty="0">
                <a:solidFill>
                  <a:srgbClr val="64AFDE"/>
                </a:solidFill>
                <a:latin typeface="+mn-lt"/>
              </a:rPr>
              <a:t>Audio Recording </a:t>
            </a:r>
            <a:r>
              <a:rPr lang="en-US" dirty="0">
                <a:latin typeface="+mn-lt"/>
              </a:rPr>
              <a:t>Of The Entire Telemarketing Transaction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4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TSR – PRE-ACQUIRED ACCOUNT INFORMATION: OBTAINING CONSENT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621138"/>
            <a:ext cx="7389077" cy="3696661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+mn-lt"/>
              </a:rPr>
              <a:t>When </a:t>
            </a:r>
            <a:r>
              <a:rPr lang="en-US" sz="2400" dirty="0">
                <a:solidFill>
                  <a:srgbClr val="64AFDE"/>
                </a:solidFill>
                <a:latin typeface="+mn-lt"/>
              </a:rPr>
              <a:t>Pre-Acquired Account Information </a:t>
            </a:r>
            <a:r>
              <a:rPr lang="en-US" sz="2400" dirty="0">
                <a:latin typeface="+mn-lt"/>
              </a:rPr>
              <a:t>Is Used But Offer Does </a:t>
            </a:r>
            <a:r>
              <a:rPr lang="en-US" sz="2400" u="sng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Include Free-to-Pay Conversion Feature, Telemarketers Must:</a:t>
            </a:r>
          </a:p>
          <a:p>
            <a:pPr lvl="1"/>
            <a:r>
              <a:rPr lang="en-US" sz="2000" dirty="0">
                <a:latin typeface="+mn-lt"/>
              </a:rPr>
              <a:t>At A Minimum, </a:t>
            </a:r>
            <a:r>
              <a:rPr lang="en-US" sz="2000" dirty="0">
                <a:solidFill>
                  <a:srgbClr val="64AFDE"/>
                </a:solidFill>
                <a:latin typeface="+mn-lt"/>
              </a:rPr>
              <a:t>Identify The Account </a:t>
            </a:r>
            <a:r>
              <a:rPr lang="en-US" sz="2000" dirty="0">
                <a:latin typeface="+mn-lt"/>
              </a:rPr>
              <a:t>To Be Charged With Enough Specificity For Customer To Understand – e.g., Identify Card Through Name Of Issuing Bank Or Some Portion Of Account Number</a:t>
            </a:r>
          </a:p>
          <a:p>
            <a:pPr lvl="1"/>
            <a:r>
              <a:rPr lang="en-US" sz="2000" dirty="0">
                <a:solidFill>
                  <a:srgbClr val="64AFDE"/>
                </a:solidFill>
                <a:latin typeface="+mn-lt"/>
              </a:rPr>
              <a:t>Express Agreement </a:t>
            </a:r>
            <a:r>
              <a:rPr lang="en-US" sz="2000" dirty="0">
                <a:latin typeface="+mn-lt"/>
              </a:rPr>
              <a:t>= Affirmative And Unambiguous Statement From Consumer That Demonstrates Intent To Be Charged On A Specific Account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REASONS FOR CALL RECORDINGS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529" y="1356633"/>
            <a:ext cx="6987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AFDE"/>
                </a:solidFill>
              </a:rPr>
              <a:t>DISPUTE RESOLUTION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Compliance with Industry Regulations 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 Claim Resolution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Billing Support/Consent for Payment</a:t>
            </a:r>
          </a:p>
          <a:p>
            <a:pPr marL="34290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AFDE"/>
                </a:solidFill>
              </a:rPr>
              <a:t>AGENT TRAINING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“This Call May be Monitored or Recorded for Quality and Training Purposes” </a:t>
            </a:r>
          </a:p>
          <a:p>
            <a:pPr marL="34290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AFDE"/>
              </a:solidFill>
            </a:endParaRPr>
          </a:p>
          <a:p>
            <a:pPr marL="34290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AFDE"/>
                </a:solidFill>
              </a:rPr>
              <a:t>INDUSTRY REGULATION</a:t>
            </a:r>
          </a:p>
          <a:p>
            <a:pPr>
              <a:buClr>
                <a:srgbClr val="FFA630"/>
              </a:buClr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b="13617"/>
          <a:stretch/>
        </p:blipFill>
        <p:spPr>
          <a:xfrm>
            <a:off x="5628109" y="4290009"/>
            <a:ext cx="2269960" cy="1872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3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TSR – RECORD-KEEPING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4440"/>
            <a:ext cx="7389077" cy="50596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200" dirty="0"/>
              <a:t>Requires Most Sellers And Telemarketers To Maintain The Following Records That Relate To Their Telemarketing Activities For </a:t>
            </a:r>
            <a:r>
              <a:rPr lang="en-US" sz="3200" b="1" dirty="0">
                <a:solidFill>
                  <a:srgbClr val="FF0000"/>
                </a:solidFill>
              </a:rPr>
              <a:t>2 Years </a:t>
            </a:r>
            <a:r>
              <a:rPr lang="en-US" sz="3200" dirty="0"/>
              <a:t>From The Date The Record Is Produced:</a:t>
            </a:r>
          </a:p>
          <a:p>
            <a:pPr marL="0" lvl="0" indent="0">
              <a:buNone/>
            </a:pPr>
            <a:endParaRPr lang="en-US" sz="1000" dirty="0"/>
          </a:p>
          <a:p>
            <a:pPr lvl="1"/>
            <a:r>
              <a:rPr lang="en-US" sz="2900" dirty="0">
                <a:solidFill>
                  <a:srgbClr val="64AFDE"/>
                </a:solidFill>
              </a:rPr>
              <a:t>Advertising And Promotional Materials</a:t>
            </a:r>
          </a:p>
          <a:p>
            <a:pPr lvl="1"/>
            <a:r>
              <a:rPr lang="en-US" sz="2900" dirty="0">
                <a:solidFill>
                  <a:srgbClr val="64AFDE"/>
                </a:solidFill>
              </a:rPr>
              <a:t>Information About Prize Recipients</a:t>
            </a:r>
          </a:p>
          <a:p>
            <a:pPr lvl="1"/>
            <a:r>
              <a:rPr lang="en-US" sz="2900" dirty="0">
                <a:solidFill>
                  <a:srgbClr val="64AFDE"/>
                </a:solidFill>
              </a:rPr>
              <a:t>Sales Records</a:t>
            </a:r>
          </a:p>
          <a:p>
            <a:pPr lvl="1"/>
            <a:r>
              <a:rPr lang="en-US" sz="2900" dirty="0">
                <a:solidFill>
                  <a:srgbClr val="64AFDE"/>
                </a:solidFill>
              </a:rPr>
              <a:t>Employee Records</a:t>
            </a:r>
          </a:p>
          <a:p>
            <a:pPr lvl="1"/>
            <a:r>
              <a:rPr lang="en-US" sz="2900" dirty="0">
                <a:solidFill>
                  <a:srgbClr val="64AFDE"/>
                </a:solidFill>
              </a:rPr>
              <a:t>All Verifiable Authorizations Or Records Of Express Informed Consent Or Express Agreement</a:t>
            </a:r>
          </a:p>
          <a:p>
            <a:pPr marL="457200" lvl="1" indent="0">
              <a:buNone/>
            </a:pPr>
            <a:endParaRPr lang="en-US" sz="800" dirty="0"/>
          </a:p>
          <a:p>
            <a:pPr lvl="2"/>
            <a:r>
              <a:rPr lang="en-US" sz="2600" dirty="0"/>
              <a:t>If Authorization Is Via Audio Recording, Copy Of Recording Must Be Maintained</a:t>
            </a:r>
          </a:p>
          <a:p>
            <a:pPr lvl="2"/>
            <a:r>
              <a:rPr lang="en-US" sz="2600" dirty="0"/>
              <a:t>Recording Must Include All Information That Must Be Disclosed To Consumer, As Well As Consumer’s Oral Authorization</a:t>
            </a:r>
          </a:p>
          <a:p>
            <a:pPr marL="914400" lvl="2" indent="0">
              <a:buNone/>
            </a:pPr>
            <a:endParaRPr lang="en-US" sz="1100" dirty="0"/>
          </a:p>
          <a:p>
            <a:pPr lvl="0"/>
            <a:r>
              <a:rPr lang="en-US" sz="3200" dirty="0"/>
              <a:t>Records May Be Maintained </a:t>
            </a:r>
            <a:r>
              <a:rPr lang="en-US" sz="3200" dirty="0">
                <a:solidFill>
                  <a:srgbClr val="64AFDE"/>
                </a:solidFill>
              </a:rPr>
              <a:t>In Any Manner</a:t>
            </a:r>
            <a:r>
              <a:rPr lang="en-US" sz="3200" dirty="0"/>
              <a:t>, Format, Or Place That Such Records Kept In Ordinary Course Of Business</a:t>
            </a:r>
          </a:p>
          <a:p>
            <a:r>
              <a:rPr lang="en-US" sz="3200" dirty="0"/>
              <a:t>Sellers And Telemarketers </a:t>
            </a:r>
            <a:r>
              <a:rPr lang="en-US" sz="3200" dirty="0">
                <a:solidFill>
                  <a:srgbClr val="64AFDE"/>
                </a:solidFill>
              </a:rPr>
              <a:t>Do Not Have To Keep Duplicative Records</a:t>
            </a:r>
            <a:r>
              <a:rPr lang="en-US" sz="3200" dirty="0"/>
              <a:t> – Written Agreement Allocating Responsibility For Recordkeeping Requirements</a:t>
            </a:r>
            <a:endParaRPr lang="en-US" sz="51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3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TELEPHONE CONSUMER PROTECTION ACT (TCPA)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0640"/>
            <a:ext cx="7389077" cy="505968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Key = Prior Express Written Consent</a:t>
            </a:r>
          </a:p>
          <a:p>
            <a:pPr marL="0" indent="0" algn="ctr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5000" dirty="0">
                <a:solidFill>
                  <a:srgbClr val="64AFDE"/>
                </a:solidFill>
              </a:rPr>
              <a:t>Mobile Phones: </a:t>
            </a:r>
          </a:p>
          <a:p>
            <a:pPr marL="0" indent="0">
              <a:buNone/>
            </a:pPr>
            <a:endParaRPr lang="en-US" sz="1300" dirty="0"/>
          </a:p>
          <a:p>
            <a:pPr lvl="0">
              <a:buSzPct val="100000"/>
            </a:pPr>
            <a:r>
              <a:rPr lang="en-US" sz="4500" dirty="0">
                <a:solidFill>
                  <a:srgbClr val="64AFDE"/>
                </a:solidFill>
              </a:rPr>
              <a:t>Rule: </a:t>
            </a:r>
            <a:r>
              <a:rPr lang="en-US" sz="4500" dirty="0"/>
              <a:t>Marketers Must Receiver Prior Express Written Consent From Consumers Before Placing Autodialed Calls/Texts Or Generating Pre-recorded Messages To Cell Phones For Telemarketing Purposes.</a:t>
            </a:r>
          </a:p>
          <a:p>
            <a:pPr lvl="0">
              <a:buSzPct val="100000"/>
            </a:pPr>
            <a:r>
              <a:rPr lang="en-US" sz="4000" u="sng" dirty="0"/>
              <a:t>Exceptions: </a:t>
            </a:r>
          </a:p>
          <a:p>
            <a:pPr lvl="1"/>
            <a:r>
              <a:rPr lang="en-US" sz="4000" dirty="0"/>
              <a:t>Live (Non-</a:t>
            </a:r>
            <a:r>
              <a:rPr lang="en-US" sz="4000" dirty="0" err="1"/>
              <a:t>Autodialer</a:t>
            </a:r>
            <a:r>
              <a:rPr lang="en-US" sz="4000" dirty="0"/>
              <a:t>) Telemarketing Calls To Wireless Numbers Do Not Require Consent</a:t>
            </a:r>
          </a:p>
          <a:p>
            <a:pPr lvl="1"/>
            <a:r>
              <a:rPr lang="en-US" sz="4000" dirty="0"/>
              <a:t>Live (Non-</a:t>
            </a:r>
            <a:r>
              <a:rPr lang="en-US" sz="4000" dirty="0" err="1"/>
              <a:t>Autodialer</a:t>
            </a:r>
            <a:r>
              <a:rPr lang="en-US" sz="4000" dirty="0"/>
              <a:t>) Informational Calls To Wireless Numbers Do Not Require Consent</a:t>
            </a:r>
          </a:p>
          <a:p>
            <a:pPr marL="0" indent="0">
              <a:buNone/>
            </a:pPr>
            <a:r>
              <a:rPr lang="en-US" sz="5000" dirty="0">
                <a:solidFill>
                  <a:srgbClr val="64AFDE"/>
                </a:solidFill>
              </a:rPr>
              <a:t>Landline Phones:</a:t>
            </a:r>
          </a:p>
          <a:p>
            <a:pPr marL="0" indent="0">
              <a:buNone/>
            </a:pPr>
            <a:endParaRPr lang="en-US" sz="1300" dirty="0"/>
          </a:p>
          <a:p>
            <a:pPr lvl="0">
              <a:buSzPct val="100000"/>
            </a:pPr>
            <a:r>
              <a:rPr lang="en-US" sz="4500" dirty="0">
                <a:solidFill>
                  <a:srgbClr val="64AFDE"/>
                </a:solidFill>
              </a:rPr>
              <a:t>Rule: </a:t>
            </a:r>
            <a:r>
              <a:rPr lang="en-US" sz="4500" dirty="0"/>
              <a:t>Marketers Must Obtain Prior Express Written Consent Before Generating Pre-recorded Telemarketing Messages To Consumers’ Landlines.</a:t>
            </a:r>
          </a:p>
          <a:p>
            <a:pPr lvl="0">
              <a:buSzPct val="100000"/>
            </a:pPr>
            <a:r>
              <a:rPr lang="en-US" sz="4000" u="sng" dirty="0"/>
              <a:t>Exceptions:</a:t>
            </a:r>
          </a:p>
          <a:p>
            <a:pPr lvl="1"/>
            <a:r>
              <a:rPr lang="en-US" sz="4000" dirty="0"/>
              <a:t>Live Telemarketing (With Or Without </a:t>
            </a:r>
            <a:r>
              <a:rPr lang="en-US" sz="4000" dirty="0" err="1"/>
              <a:t>Autodialer</a:t>
            </a:r>
            <a:r>
              <a:rPr lang="en-US" sz="4000" dirty="0"/>
              <a:t>) Calls To Residential Lines Generally Do Not Require Consent</a:t>
            </a:r>
          </a:p>
          <a:p>
            <a:pPr lvl="1"/>
            <a:r>
              <a:rPr lang="en-US" sz="4000" dirty="0"/>
              <a:t>Live Informational Calls (With Or Without </a:t>
            </a:r>
            <a:r>
              <a:rPr lang="en-US" sz="4000" dirty="0" err="1"/>
              <a:t>Autodialer</a:t>
            </a:r>
            <a:r>
              <a:rPr lang="en-US" sz="4000" dirty="0"/>
              <a:t>) To Residential Lines Do Not Require Consent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8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7" y="1513646"/>
            <a:ext cx="1876731" cy="28117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TCPA – IMPORTANCE OF CALL RECORDINGS IN OBTAINING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2060"/>
            <a:ext cx="6019800" cy="397764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4AF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Consent?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Unambiguous – i.e. “Clear And Conspicuous Disclosure”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Not Be A Condition Of Purchase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Consumer To Designate A Phone Number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4AF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It Obtained?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Form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Message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Telephone Key-press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Voice Recording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4AF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It Revoked?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“In Any Reasonable Way At Any Time”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4AF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Bears The Burden Of Proof?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Seller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399" y="5375117"/>
            <a:ext cx="7389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Recordings Must Be Maintained For At Least 4 Years</a:t>
            </a:r>
          </a:p>
          <a:p>
            <a:pPr algn="ctr"/>
            <a:endParaRPr lang="en-US" sz="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Recordings Are Best Proof Of Consent (And Revocation Of Consent)</a:t>
            </a:r>
          </a:p>
        </p:txBody>
      </p:sp>
    </p:spTree>
    <p:extLst>
      <p:ext uri="{BB962C8B-B14F-4D97-AF65-F5344CB8AC3E}">
        <p14:creationId xmlns:p14="http://schemas.microsoft.com/office/powerpoint/2010/main" val="293759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TCPA – DOS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42060"/>
            <a:ext cx="7389077" cy="5105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rgbClr val="64AFDE"/>
                </a:solidFill>
              </a:rPr>
              <a:t>DO:</a:t>
            </a:r>
            <a:endParaRPr lang="en-US" sz="1800" dirty="0">
              <a:solidFill>
                <a:srgbClr val="64AFDE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800" dirty="0"/>
              <a:t>Obtain Prior Express Written Consent Prior To Initiating Or Sending Telemarketing Calls, Clearly And Conspicuously</a:t>
            </a:r>
          </a:p>
          <a:p>
            <a:pPr lvl="1">
              <a:buBlip>
                <a:blip r:embed="rId3"/>
              </a:buBlip>
            </a:pPr>
            <a:r>
              <a:rPr lang="en-US" sz="1800" dirty="0"/>
              <a:t>Provide One Or More Opt-out Mechanisms</a:t>
            </a:r>
          </a:p>
          <a:p>
            <a:pPr lvl="1">
              <a:buBlip>
                <a:blip r:embed="rId3"/>
              </a:buBlip>
            </a:pPr>
            <a:r>
              <a:rPr lang="en-US" sz="1800" dirty="0"/>
              <a:t>Maintain A “Do Not Call List” And Honor Any Request To Not Be Called Again</a:t>
            </a:r>
          </a:p>
          <a:p>
            <a:pPr lvl="1">
              <a:buBlip>
                <a:blip r:embed="rId3"/>
              </a:buBlip>
            </a:pPr>
            <a:r>
              <a:rPr lang="en-US" sz="1800" dirty="0"/>
              <a:t>Keep  Clearly Written Policy, Available To Anyone Upon Request</a:t>
            </a:r>
          </a:p>
          <a:p>
            <a:pPr lvl="1">
              <a:buBlip>
                <a:blip r:embed="rId3"/>
              </a:buBlip>
            </a:pPr>
            <a:r>
              <a:rPr lang="en-US" sz="1800" dirty="0"/>
              <a:t>Train Personnel Making Telephone Solicitations</a:t>
            </a:r>
          </a:p>
          <a:p>
            <a:pPr lvl="1">
              <a:buBlip>
                <a:blip r:embed="rId3"/>
              </a:buBlip>
            </a:pPr>
            <a:r>
              <a:rPr lang="en-US" sz="1800" dirty="0"/>
              <a:t>Keep All Records For At Least 4 Years</a:t>
            </a:r>
          </a:p>
          <a:p>
            <a:pPr marL="0" indent="0">
              <a:buNone/>
            </a:pPr>
            <a:endParaRPr lang="en-US" sz="800" dirty="0"/>
          </a:p>
          <a:p>
            <a:pPr marL="0" lvl="0" indent="0">
              <a:buNone/>
            </a:pPr>
            <a:r>
              <a:rPr lang="en-US" sz="1800" b="1" dirty="0">
                <a:solidFill>
                  <a:srgbClr val="64AFDE"/>
                </a:solidFill>
              </a:rPr>
              <a:t>DON’T:</a:t>
            </a:r>
            <a:endParaRPr lang="en-US" sz="1800" dirty="0">
              <a:solidFill>
                <a:srgbClr val="64AFDE"/>
              </a:solidFill>
            </a:endParaRPr>
          </a:p>
          <a:p>
            <a:pPr lvl="1">
              <a:buBlip>
                <a:blip r:embed="rId4"/>
              </a:buBlip>
            </a:pPr>
            <a:r>
              <a:rPr lang="en-US" sz="1800" dirty="0"/>
              <a:t>Assume That Consent Received In The Past Remains Valid</a:t>
            </a:r>
          </a:p>
          <a:p>
            <a:pPr lvl="1">
              <a:buBlip>
                <a:blip r:embed="rId4"/>
              </a:buBlip>
            </a:pPr>
            <a:r>
              <a:rPr lang="en-US" sz="1800" dirty="0"/>
              <a:t>Place Unnecessary Restrictions On Scope Of Consent</a:t>
            </a:r>
          </a:p>
          <a:p>
            <a:pPr lvl="1">
              <a:buBlip>
                <a:blip r:embed="rId4"/>
              </a:buBlip>
            </a:pPr>
            <a:r>
              <a:rPr lang="en-US" sz="1800" dirty="0"/>
              <a:t>Assume That A Device Is Not An ATDS</a:t>
            </a:r>
          </a:p>
          <a:p>
            <a:pPr lvl="1">
              <a:buBlip>
                <a:blip r:embed="rId4"/>
              </a:buBlip>
            </a:pPr>
            <a:r>
              <a:rPr lang="en-US" sz="1800" dirty="0"/>
              <a:t>Assume That You Are Safe From TCPA Liability For Using A Third-party Marketer Or Vendor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PCI COMPLIANCE?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04650"/>
            <a:ext cx="7389077" cy="49437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>
                <a:solidFill>
                  <a:srgbClr val="FF0000"/>
                </a:solidFill>
              </a:rPr>
              <a:t>Payment Card Industry Data Security Standard (PCI DSS)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Company’s Adherence To A Set Of Security Regulations Created To Protect Consumers Against The Misuse And Loss Of Their Personal Information Shared During A Cash, Credit, Or Debit Card Transaction.</a:t>
            </a:r>
          </a:p>
          <a:p>
            <a:pPr lvl="0"/>
            <a:r>
              <a:rPr lang="en-US" dirty="0"/>
              <a:t>Joint Creation By Visa, MasterCard, Discover, And American Express – </a:t>
            </a:r>
          </a:p>
          <a:p>
            <a:pPr marL="0" lvl="0" indent="0">
              <a:buNone/>
            </a:pPr>
            <a:endParaRPr lang="en-US" sz="1000" dirty="0"/>
          </a:p>
          <a:p>
            <a:pPr lvl="1"/>
            <a:r>
              <a:rPr lang="en-US" dirty="0">
                <a:solidFill>
                  <a:srgbClr val="64AFDE"/>
                </a:solidFill>
              </a:rPr>
              <a:t>Established PCI Security Standards Council In 2006 To Create Set Of Rules For Merchants And Service Providers</a:t>
            </a:r>
          </a:p>
          <a:p>
            <a:pPr lvl="1"/>
            <a:r>
              <a:rPr lang="en-US" dirty="0">
                <a:solidFill>
                  <a:srgbClr val="64AFDE"/>
                </a:solidFill>
              </a:rPr>
              <a:t>Followed By Data Security Standard (PCI DSS), Which Details Security Requirements For Anyone Processing, Storing, Or Transmitting Cardholder Data</a:t>
            </a:r>
          </a:p>
          <a:p>
            <a:pPr lvl="0"/>
            <a:r>
              <a:rPr lang="en-US" dirty="0"/>
              <a:t>Non-Compliance By Merchant Or Service Provider Could Mean Termination Of Card Acceptance Privileges</a:t>
            </a:r>
          </a:p>
          <a:p>
            <a:pPr lvl="0"/>
            <a:r>
              <a:rPr lang="en-US" dirty="0">
                <a:solidFill>
                  <a:srgbClr val="64AFDE"/>
                </a:solidFill>
              </a:rPr>
              <a:t>Exceptions: </a:t>
            </a:r>
            <a:r>
              <a:rPr lang="en-US" dirty="0"/>
              <a:t>PCI DSS Requirements Are Only Applicable If A PAN (Primary Account Number) Is Stored, Processed, Or Transmitted.  Otherwise, PCI DSS Requirements Do Not Apply.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PCI COMPLIANCE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3230"/>
            <a:ext cx="7389077" cy="489041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200" dirty="0"/>
              <a:t>Install And Maintain </a:t>
            </a:r>
            <a:r>
              <a:rPr lang="en-US" sz="2200" dirty="0">
                <a:solidFill>
                  <a:srgbClr val="64AFDE"/>
                </a:solidFill>
              </a:rPr>
              <a:t>Firewall Configuration </a:t>
            </a:r>
            <a:r>
              <a:rPr lang="en-US" sz="2200" dirty="0"/>
              <a:t>To Protect Cardholder Data.</a:t>
            </a:r>
          </a:p>
          <a:p>
            <a:pPr lvl="0">
              <a:buBlip>
                <a:blip r:embed="rId2"/>
              </a:buBlip>
            </a:pPr>
            <a:r>
              <a:rPr lang="en-US" sz="2200" dirty="0"/>
              <a:t>Do Not Use </a:t>
            </a:r>
            <a:r>
              <a:rPr lang="en-US" sz="2200" dirty="0">
                <a:solidFill>
                  <a:srgbClr val="64AFDE"/>
                </a:solidFill>
              </a:rPr>
              <a:t>Vendor-Supplied Defaults </a:t>
            </a:r>
            <a:r>
              <a:rPr lang="en-US" sz="2200" dirty="0"/>
              <a:t>For System Passwords Or Other Security Parameters</a:t>
            </a:r>
          </a:p>
          <a:p>
            <a:pPr lvl="0">
              <a:buBlip>
                <a:blip r:embed="rId2"/>
              </a:buBlip>
            </a:pPr>
            <a:r>
              <a:rPr lang="en-US" sz="2200" dirty="0"/>
              <a:t>Employ Anti-Virus Software, Anti-Spyware Programs, And Other </a:t>
            </a:r>
            <a:r>
              <a:rPr lang="en-US" sz="2200" dirty="0">
                <a:solidFill>
                  <a:srgbClr val="64AFDE"/>
                </a:solidFill>
              </a:rPr>
              <a:t>Malware Protection Solutions</a:t>
            </a:r>
          </a:p>
          <a:p>
            <a:pPr lvl="0">
              <a:buBlip>
                <a:blip r:embed="rId2"/>
              </a:buBlip>
            </a:pPr>
            <a:r>
              <a:rPr lang="en-US" sz="2200" dirty="0">
                <a:solidFill>
                  <a:srgbClr val="64AFDE"/>
                </a:solidFill>
              </a:rPr>
              <a:t>Encrypt Transmission </a:t>
            </a:r>
            <a:r>
              <a:rPr lang="en-US" sz="2200" dirty="0"/>
              <a:t>Of Cardholder Data Across Open, Public Networks</a:t>
            </a:r>
          </a:p>
          <a:p>
            <a:pPr lvl="0">
              <a:buBlip>
                <a:blip r:embed="rId2"/>
              </a:buBlip>
            </a:pPr>
            <a:r>
              <a:rPr lang="en-US" sz="2200" dirty="0">
                <a:solidFill>
                  <a:srgbClr val="64AFDE"/>
                </a:solidFill>
              </a:rPr>
              <a:t>Restrict Physical Access </a:t>
            </a:r>
            <a:r>
              <a:rPr lang="en-US" sz="2200" dirty="0"/>
              <a:t>To Cardholder Data</a:t>
            </a:r>
          </a:p>
          <a:p>
            <a:pPr lvl="0">
              <a:buBlip>
                <a:blip r:embed="rId2"/>
              </a:buBlip>
            </a:pPr>
            <a:r>
              <a:rPr lang="en-US" sz="2200" dirty="0"/>
              <a:t>Restrict Access To Cardholder Data By </a:t>
            </a:r>
            <a:r>
              <a:rPr lang="en-US" sz="2200" dirty="0">
                <a:solidFill>
                  <a:srgbClr val="64AFDE"/>
                </a:solidFill>
              </a:rPr>
              <a:t>Business Need-to-Know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46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PCI COMPLIANCE BEST PRACTICES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8950"/>
            <a:ext cx="7389077" cy="491327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200" dirty="0"/>
              <a:t>Implement </a:t>
            </a:r>
            <a:r>
              <a:rPr lang="en-US" sz="2200" dirty="0">
                <a:solidFill>
                  <a:srgbClr val="64AFDE"/>
                </a:solidFill>
              </a:rPr>
              <a:t>Strict Authentication </a:t>
            </a:r>
            <a:r>
              <a:rPr lang="en-US" sz="2200" dirty="0"/>
              <a:t>Controls For All Employees With Access To Call Recordings</a:t>
            </a:r>
          </a:p>
          <a:p>
            <a:pPr lvl="0">
              <a:buBlip>
                <a:blip r:embed="rId2"/>
              </a:buBlip>
            </a:pPr>
            <a:r>
              <a:rPr lang="en-US" sz="2200" dirty="0">
                <a:solidFill>
                  <a:srgbClr val="64AFDE"/>
                </a:solidFill>
              </a:rPr>
              <a:t>Use Whiteboards </a:t>
            </a:r>
            <a:r>
              <a:rPr lang="en-US" sz="2200" dirty="0"/>
              <a:t>Instead Of Pen And Paper</a:t>
            </a:r>
          </a:p>
          <a:p>
            <a:pPr lvl="0">
              <a:buBlip>
                <a:blip r:embed="rId2"/>
              </a:buBlip>
            </a:pPr>
            <a:r>
              <a:rPr lang="en-US" sz="2200" dirty="0">
                <a:solidFill>
                  <a:srgbClr val="64AFDE"/>
                </a:solidFill>
              </a:rPr>
              <a:t>Prohibit Mobile Phones </a:t>
            </a:r>
            <a:r>
              <a:rPr lang="en-US" sz="2200" dirty="0"/>
              <a:t>In Call Center</a:t>
            </a:r>
          </a:p>
          <a:p>
            <a:pPr lvl="0">
              <a:buBlip>
                <a:blip r:embed="rId2"/>
              </a:buBlip>
            </a:pPr>
            <a:r>
              <a:rPr lang="en-US" sz="2200" dirty="0"/>
              <a:t>Document And Adhere To </a:t>
            </a:r>
            <a:r>
              <a:rPr lang="en-US" sz="2200" dirty="0">
                <a:solidFill>
                  <a:srgbClr val="64AFDE"/>
                </a:solidFill>
              </a:rPr>
              <a:t>Formal Information Security Policy</a:t>
            </a:r>
          </a:p>
          <a:p>
            <a:pPr lvl="0">
              <a:buBlip>
                <a:blip r:embed="rId2"/>
              </a:buBlip>
            </a:pPr>
            <a:r>
              <a:rPr lang="en-US" sz="2200" dirty="0">
                <a:solidFill>
                  <a:srgbClr val="64AFDE"/>
                </a:solidFill>
              </a:rPr>
              <a:t>Maintain Systems </a:t>
            </a:r>
            <a:r>
              <a:rPr lang="en-US" sz="2200" dirty="0"/>
              <a:t>To Secure Configuration Standards And Regularly Test Them For Vulnerabilities</a:t>
            </a:r>
          </a:p>
          <a:p>
            <a:pPr lvl="0">
              <a:buBlip>
                <a:blip r:embed="rId2"/>
              </a:buBlip>
            </a:pPr>
            <a:r>
              <a:rPr lang="en-US" sz="2200" dirty="0"/>
              <a:t>Check And Review </a:t>
            </a:r>
            <a:r>
              <a:rPr lang="en-US" sz="2200" dirty="0">
                <a:solidFill>
                  <a:srgbClr val="64AFDE"/>
                </a:solidFill>
              </a:rPr>
              <a:t>PCI DSS Policies </a:t>
            </a:r>
            <a:r>
              <a:rPr lang="en-US" sz="2200" dirty="0"/>
              <a:t>For Call Centers And Implement In Agent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49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DATA BREACHES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8950"/>
            <a:ext cx="7389077" cy="491327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2016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64AFDE"/>
                </a:solidFill>
              </a:rPr>
              <a:t>All-Time High </a:t>
            </a:r>
            <a:r>
              <a:rPr lang="en-US" sz="2000" dirty="0"/>
              <a:t>For Data Breaches In The U.S. </a:t>
            </a:r>
          </a:p>
          <a:p>
            <a:pPr lvl="0"/>
            <a:r>
              <a:rPr lang="en-US" sz="2000" dirty="0">
                <a:solidFill>
                  <a:srgbClr val="64AFDE"/>
                </a:solidFill>
              </a:rPr>
              <a:t>ITRC Report: </a:t>
            </a:r>
          </a:p>
          <a:p>
            <a:pPr lvl="1"/>
            <a:r>
              <a:rPr lang="en-US" sz="1600" dirty="0"/>
              <a:t>A Total Of 1,093 Security Incidents That Involved Loss Of Sensitive Information Were Disclosed In 2016</a:t>
            </a:r>
          </a:p>
          <a:p>
            <a:pPr lvl="1"/>
            <a:r>
              <a:rPr lang="en-US" sz="1600" dirty="0"/>
              <a:t>Represents A 40% Increase Over 2015 Reporting</a:t>
            </a:r>
          </a:p>
          <a:p>
            <a:pPr lvl="0"/>
            <a:r>
              <a:rPr lang="en-US" sz="2000" dirty="0"/>
              <a:t>47 States, D.C., Guam, Puerto Rico, And Virgin Islands – </a:t>
            </a:r>
            <a:r>
              <a:rPr lang="en-US" sz="2000" dirty="0">
                <a:solidFill>
                  <a:srgbClr val="64AFDE"/>
                </a:solidFill>
              </a:rPr>
              <a:t>Enacted Legislation</a:t>
            </a:r>
            <a:r>
              <a:rPr lang="en-US" sz="2000" dirty="0"/>
              <a:t> Requiring Private Or Governmental Entities To Notify Individuals Of Security Breaches Of Information Involving PII.</a:t>
            </a:r>
          </a:p>
          <a:p>
            <a:pPr lvl="1"/>
            <a:r>
              <a:rPr lang="en-US" sz="1600" dirty="0"/>
              <a:t>Who Must Comply?</a:t>
            </a:r>
          </a:p>
          <a:p>
            <a:pPr lvl="1"/>
            <a:r>
              <a:rPr lang="en-US" sz="1600" dirty="0"/>
              <a:t>What Constitutes PII?</a:t>
            </a:r>
          </a:p>
          <a:p>
            <a:pPr lvl="1"/>
            <a:r>
              <a:rPr lang="en-US" sz="1600" dirty="0"/>
              <a:t>What Constitutes A Breach?</a:t>
            </a:r>
          </a:p>
          <a:p>
            <a:pPr lvl="1"/>
            <a:r>
              <a:rPr lang="en-US" sz="1600" dirty="0"/>
              <a:t>Requirements For Notice – Including Timing</a:t>
            </a:r>
          </a:p>
          <a:p>
            <a:pPr lvl="1"/>
            <a:r>
              <a:rPr lang="en-US" sz="1600" dirty="0"/>
              <a:t>Exemptions (e.g., For Encrypted Information)</a:t>
            </a:r>
          </a:p>
          <a:p>
            <a:r>
              <a:rPr lang="en-US" sz="2000" dirty="0">
                <a:solidFill>
                  <a:srgbClr val="64AFDE"/>
                </a:solidFill>
              </a:rPr>
              <a:t>Reporting Is Not The End Of The Line </a:t>
            </a:r>
            <a:r>
              <a:rPr lang="en-US" sz="2000" dirty="0"/>
              <a:t>– May Subject Company To Governmental Investigations And Private Plaintiff Lawsuits.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67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3836459"/>
            <a:ext cx="7919258" cy="1362075"/>
          </a:xfrm>
        </p:spPr>
        <p:txBody>
          <a:bodyPr>
            <a:normAutofit/>
          </a:bodyPr>
          <a:lstStyle/>
          <a:p>
            <a:r>
              <a:rPr lang="en-US" sz="2000" dirty="0"/>
              <a:t>1717 Pennsylvania Avenue</a:t>
            </a:r>
            <a:br>
              <a:rPr lang="en-US" sz="2000" dirty="0"/>
            </a:br>
            <a:r>
              <a:rPr lang="en-US" sz="2000" dirty="0"/>
              <a:t>Washington, D.C. 20006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www.ifrahlaw.com</a:t>
            </a:r>
            <a:br>
              <a:rPr lang="en-US" sz="2000" dirty="0"/>
            </a:br>
            <a:r>
              <a:rPr lang="en-US" sz="2000" dirty="0"/>
              <a:t>(202) 524-4145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8811" y="6441020"/>
            <a:ext cx="1496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 (202) 524-4145    /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8341" y="5356849"/>
            <a:ext cx="3832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64AFDE"/>
                </a:solidFill>
              </a:rPr>
              <a:t>Email: </a:t>
            </a:r>
            <a:r>
              <a:rPr lang="en-US" dirty="0">
                <a:solidFill>
                  <a:srgbClr val="64AFDE"/>
                </a:solidFill>
              </a:rPr>
              <a:t>rhirsch@ifrahlaw.com</a:t>
            </a:r>
          </a:p>
          <a:p>
            <a:pPr algn="ctr"/>
            <a:r>
              <a:rPr lang="en-US" b="1" i="1" dirty="0">
                <a:solidFill>
                  <a:srgbClr val="64AFDE"/>
                </a:solidFill>
              </a:rPr>
              <a:t>Twitter: </a:t>
            </a:r>
            <a:r>
              <a:rPr lang="en-US" dirty="0">
                <a:solidFill>
                  <a:srgbClr val="64AFDE"/>
                </a:solidFill>
              </a:rPr>
              <a:t>TheRealMsHirsch</a:t>
            </a:r>
            <a:endParaRPr lang="en-US" b="1" i="1" dirty="0">
              <a:solidFill>
                <a:srgbClr val="64AFDE"/>
              </a:solidFill>
            </a:endParaRPr>
          </a:p>
          <a:p>
            <a:pPr algn="ctr"/>
            <a:r>
              <a:rPr lang="en-US" b="1" i="1" dirty="0">
                <a:solidFill>
                  <a:srgbClr val="64AFDE"/>
                </a:solidFill>
              </a:rPr>
              <a:t>Blog: </a:t>
            </a:r>
            <a:r>
              <a:rPr lang="en-US" dirty="0">
                <a:solidFill>
                  <a:srgbClr val="64AFDE"/>
                </a:solidFill>
              </a:rPr>
              <a:t>www.ftcbeat.com</a:t>
            </a:r>
            <a:endParaRPr lang="en-US" b="1" i="1" dirty="0">
              <a:solidFill>
                <a:srgbClr val="64AFD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9449" y="459971"/>
            <a:ext cx="349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4AFDE"/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LEGAL ISSUES RELATED TO CALL RECORDING  - CONSENT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1576516"/>
            <a:ext cx="73890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State Has Its Own Laws Regarding Recording Of Telephone Calls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Differentiator Is </a:t>
            </a:r>
            <a:r>
              <a:rPr lang="en-US" sz="2200" dirty="0">
                <a:solidFill>
                  <a:srgbClr val="64AFDE"/>
                </a:solidFill>
              </a:rPr>
              <a:t>Number Of Parties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Call That Must Provide Informed Consent To Recording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States = </a:t>
            </a:r>
            <a:r>
              <a:rPr lang="en-US" sz="2200" dirty="0">
                <a:solidFill>
                  <a:srgbClr val="64AFDE"/>
                </a:solidFill>
              </a:rPr>
              <a:t>One-Party Consent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States = </a:t>
            </a:r>
            <a:r>
              <a:rPr lang="en-US" sz="2200" dirty="0">
                <a:solidFill>
                  <a:srgbClr val="64AFDE"/>
                </a:solidFill>
              </a:rPr>
              <a:t>Two-Party Consent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17551" y="4099190"/>
            <a:ext cx="2584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Michigan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Montana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Nevada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Hampshire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Pennsylvania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1052" y="4099614"/>
            <a:ext cx="2744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California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Connecticut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Florida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Illinois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Maryland</a:t>
            </a:r>
          </a:p>
          <a:p>
            <a:pPr marL="742950" lvl="1" indent="-285750">
              <a:buClr>
                <a:srgbClr val="FFA630"/>
              </a:buClr>
              <a:buBlip>
                <a:blip r:embed="rId2"/>
              </a:buBlip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Massachusetts</a:t>
            </a:r>
          </a:p>
        </p:txBody>
      </p:sp>
    </p:spTree>
    <p:extLst>
      <p:ext uri="{BB962C8B-B14F-4D97-AF65-F5344CB8AC3E}">
        <p14:creationId xmlns:p14="http://schemas.microsoft.com/office/powerpoint/2010/main" val="2388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INTERSTATE CALLING – CONSENT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1370219"/>
            <a:ext cx="37261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AFDE"/>
                </a:solidFill>
              </a:rPr>
              <a:t>Question?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Person In One-Party State Calls Person In Two-Party State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Interstate Calls Subject To Federal, But </a:t>
            </a:r>
            <a:r>
              <a:rPr lang="en-US" sz="2200" dirty="0">
                <a:solidFill>
                  <a:srgbClr val="64AFDE"/>
                </a:solidFill>
              </a:rPr>
              <a:t>Federal Laws Do Not Supersede State Law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If State Law More Restrictive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Possible, </a:t>
            </a:r>
            <a:r>
              <a:rPr lang="en-US" sz="2200" dirty="0">
                <a:solidFill>
                  <a:srgbClr val="64AFDE"/>
                </a:solidFill>
              </a:rPr>
              <a:t>Defer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More Restrictive State Laws</a:t>
            </a:r>
          </a:p>
          <a:p>
            <a:pPr marL="800100" lvl="1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9"/>
          <a:stretch/>
        </p:blipFill>
        <p:spPr>
          <a:xfrm>
            <a:off x="4141614" y="2049054"/>
            <a:ext cx="4407368" cy="31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CALL RECORDINGS – ANNOUNCING YOURSELF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1374998"/>
            <a:ext cx="73890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4AFDE"/>
                </a:solidFill>
              </a:rPr>
              <a:t>Disclosure At Outset Of Call: “This Call Is Being Recorded And/Or Monitored.”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Should Be Immediate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Announce Option Of Non-Recorded Line, Available Via Key Press</a:t>
            </a:r>
          </a:p>
          <a:p>
            <a:pPr>
              <a:buClr>
                <a:srgbClr val="FFA630"/>
              </a:buClr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Clr>
                <a:srgbClr val="FFA630"/>
              </a:buClr>
            </a:pPr>
            <a:r>
              <a:rPr lang="en-US" sz="2400" dirty="0">
                <a:solidFill>
                  <a:srgbClr val="FF0000"/>
                </a:solidFill>
              </a:rPr>
              <a:t>Timing Is Key! </a:t>
            </a:r>
          </a:p>
          <a:p>
            <a:pPr lvl="1">
              <a:buClr>
                <a:srgbClr val="FFA630"/>
              </a:buClr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See, </a:t>
            </a:r>
            <a:r>
              <a:rPr lang="en-US" sz="2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e.g., </a:t>
            </a:r>
            <a:r>
              <a:rPr lang="en-US" sz="2100" dirty="0">
                <a:solidFill>
                  <a:srgbClr val="64AFDE"/>
                </a:solidFill>
              </a:rPr>
              <a:t>Wells Fargo Settlement With CA AG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Allows Wells Fargo To Preceded Disclosure With Introductory Greeting Identifying Customer Service Rep And Entity On Whose Behalf Call Is Being Made</a:t>
            </a:r>
          </a:p>
          <a:p>
            <a:pPr marL="800100" lvl="1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4AFDE"/>
              </a:solidFill>
            </a:endParaRPr>
          </a:p>
          <a:p>
            <a:pPr algn="ctr">
              <a:buClr>
                <a:srgbClr val="FFA630"/>
              </a:buClr>
            </a:pPr>
            <a:r>
              <a:rPr lang="en-US" sz="2000" dirty="0">
                <a:solidFill>
                  <a:srgbClr val="64AFDE"/>
                </a:solidFill>
              </a:rPr>
              <a:t>“This Is Rachel Calling On Behalf Of Wells Fargo. This Call Is Being Recorded And/Or Monitored.”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5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CALL RECORDINGS – ANNOUNCING YOURSELF BEST PRACTICES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19284"/>
            <a:ext cx="68351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Announcement Requirement Applies To </a:t>
            </a:r>
            <a:r>
              <a:rPr lang="en-US" sz="2200" dirty="0">
                <a:solidFill>
                  <a:srgbClr val="64AFDE"/>
                </a:solidFill>
              </a:rPr>
              <a:t>Inbound And Outbound Calls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Including Requested Return Calls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Recording Announcements Apply To </a:t>
            </a:r>
            <a:r>
              <a:rPr lang="en-US" sz="2200" dirty="0">
                <a:solidFill>
                  <a:srgbClr val="64AFDE"/>
                </a:solidFill>
              </a:rPr>
              <a:t>All Types Of Calls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Not Just Sales Calls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4AFDE"/>
                </a:solidFill>
              </a:rPr>
              <a:t>Maintain Proof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Announcement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 Offering </a:t>
            </a:r>
            <a:r>
              <a:rPr lang="en-US" sz="2200" dirty="0">
                <a:solidFill>
                  <a:srgbClr val="64AFDE"/>
                </a:solidFill>
              </a:rPr>
              <a:t>Non-Monitored Line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Honor Objections By Objecting Party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 A Short, Written </a:t>
            </a:r>
            <a:r>
              <a:rPr lang="en-US" sz="2200" dirty="0">
                <a:solidFill>
                  <a:srgbClr val="64AFDE"/>
                </a:solidFill>
              </a:rPr>
              <a:t>Call Recording Policy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CALL RECORDINGS – ANNOUNCING YOURSELF BEST PRACTICES (Cont’d)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8562"/>
            <a:ext cx="72008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4AFDE"/>
                </a:solidFill>
              </a:rPr>
              <a:t>Train Customer Service Representatives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Understand Call Recording Policies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4AFDE"/>
                </a:solidFill>
              </a:rPr>
              <a:t>Periodically “Test”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Call Recording Procedures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4AFDE"/>
                </a:solidFill>
              </a:rPr>
              <a:t>Promptly Investigate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Call Recording Complaints And Take Appropriate Corrective Action</a:t>
            </a: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Customer Service Representatives </a:t>
            </a:r>
            <a:r>
              <a:rPr lang="en-US" sz="2200" dirty="0">
                <a:solidFill>
                  <a:srgbClr val="64AFDE"/>
                </a:solidFill>
              </a:rPr>
              <a:t>Sign An Acknowledgement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They Understand They Are Being Monitored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And/Or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Recorded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2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CALL RECORDINGS – ENSURING NOTIFICATION BY AGENTS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236" y="1290617"/>
            <a:ext cx="44942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A630"/>
              </a:buClr>
            </a:pPr>
            <a:r>
              <a:rPr lang="en-US" sz="2200" dirty="0">
                <a:solidFill>
                  <a:srgbClr val="FF0000"/>
                </a:solidFill>
              </a:rPr>
              <a:t>Consider:</a:t>
            </a:r>
          </a:p>
          <a:p>
            <a:pPr lvl="0">
              <a:buClr>
                <a:srgbClr val="FFA630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marL="800100" lvl="1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 </a:t>
            </a:r>
            <a:r>
              <a:rPr lang="en-US" sz="2200" dirty="0">
                <a:solidFill>
                  <a:srgbClr val="64AFDE"/>
                </a:solidFill>
              </a:rPr>
              <a:t>Automated Scripts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CRM Application To Ensure Script Adherence</a:t>
            </a:r>
          </a:p>
          <a:p>
            <a:pPr marL="800100" lvl="1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Trends In Agent And Team Adherence Through </a:t>
            </a:r>
            <a:r>
              <a:rPr lang="en-US" sz="2200" dirty="0">
                <a:solidFill>
                  <a:srgbClr val="64AFDE"/>
                </a:solidFill>
              </a:rPr>
              <a:t>Quality Monitoring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Evaluation Forms</a:t>
            </a:r>
          </a:p>
          <a:p>
            <a:pPr marL="800100" lvl="1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sz="2200" dirty="0">
                <a:solidFill>
                  <a:srgbClr val="64AFDE"/>
                </a:solidFill>
              </a:rPr>
              <a:t>Speech Analytics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Analyze Record Calls And Spot Key Words And Phrases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2" y="1768129"/>
            <a:ext cx="3877068" cy="38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TELEMARKETING SALES RULE (TSR)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 (202) 524-4145    /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630" y="1531620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76172"/>
            <a:ext cx="70484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Original TSR Issued In 1995 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Amended By FTC In 2003, 2008, 2010, And 2015</a:t>
            </a: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Clr>
                <a:srgbClr val="FFA63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AFDE"/>
                </a:solidFill>
              </a:rPr>
              <a:t>Purposes: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Gives FTC And State AGs Law Enforcement Tools To Combat </a:t>
            </a:r>
            <a:r>
              <a:rPr lang="en-US" sz="2200" dirty="0">
                <a:solidFill>
                  <a:srgbClr val="64AFDE"/>
                </a:solidFill>
              </a:rPr>
              <a:t>Telemarketing Fraud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Gives Consumers Added </a:t>
            </a:r>
            <a:r>
              <a:rPr lang="en-US" sz="2200" dirty="0">
                <a:solidFill>
                  <a:srgbClr val="64AFDE"/>
                </a:solidFill>
              </a:rPr>
              <a:t>Privacy Protection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Defenses Against Unscrupulous Telemarketers</a:t>
            </a:r>
          </a:p>
          <a:p>
            <a:pPr marL="800100" lvl="1" indent="-342900">
              <a:buClr>
                <a:srgbClr val="FFA630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Helps Consumers Tell Difference Between </a:t>
            </a:r>
            <a:r>
              <a:rPr lang="en-US" sz="2200" dirty="0">
                <a:solidFill>
                  <a:srgbClr val="64AFDE"/>
                </a:solidFill>
              </a:rPr>
              <a:t>Fraudulent And Legitimate Telemarketing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4A89-D777-594D-BCE3-AD6F6D79B1B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87775"/>
      </p:ext>
    </p:extLst>
  </p:cSld>
  <p:clrMapOvr>
    <a:masterClrMapping/>
  </p:clrMapOvr>
</p:sld>
</file>

<file path=ppt/theme/theme1.xml><?xml version="1.0" encoding="utf-8"?>
<a:theme xmlns:a="http://schemas.openxmlformats.org/drawingml/2006/main" name="Ifrah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8321</TotalTime>
  <Words>2320</Words>
  <Application>Microsoft Office PowerPoint</Application>
  <PresentationFormat>On-screen Show (4:3)</PresentationFormat>
  <Paragraphs>349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Lucida Grande</vt:lpstr>
      <vt:lpstr>Times New Roman</vt:lpstr>
      <vt:lpstr>Wingdings</vt:lpstr>
      <vt:lpstr>Ifrah Theme</vt:lpstr>
      <vt:lpstr>  "This Call May Be Recorded..." - The Rules Of The Road To Compliant Call Recording  </vt:lpstr>
      <vt:lpstr>REASONS FOR CALL RECORDINGS</vt:lpstr>
      <vt:lpstr>LEGAL ISSUES RELATED TO CALL RECORDING  - CONSENT</vt:lpstr>
      <vt:lpstr>INTERSTATE CALLING – CONSENT</vt:lpstr>
      <vt:lpstr>CALL RECORDINGS – ANNOUNCING YOURSELF</vt:lpstr>
      <vt:lpstr>CALL RECORDINGS – ANNOUNCING YOURSELF BEST PRACTICES</vt:lpstr>
      <vt:lpstr>CALL RECORDINGS – ANNOUNCING YOURSELF BEST PRACTICES (Cont’d)</vt:lpstr>
      <vt:lpstr>CALL RECORDINGS – ENSURING NOTIFICATION BY AGENTS</vt:lpstr>
      <vt:lpstr>TELEMARKETING SALES RULE (TSR)</vt:lpstr>
      <vt:lpstr>TSR – KEY PROVISIONS</vt:lpstr>
      <vt:lpstr>TSR – WHO MUST COMPLY?</vt:lpstr>
      <vt:lpstr>TSR – CALL EXCEPTIONS </vt:lpstr>
      <vt:lpstr>TSR – DISCLOSURE OF MATERIAL INFORMATION</vt:lpstr>
      <vt:lpstr>TSR – OUTBOUND TELEMARKETING DISCLOSURES</vt:lpstr>
      <vt:lpstr>TSR - UNAUTHORIZED BILLING</vt:lpstr>
      <vt:lpstr>TSR – PAYMENT METHODS OTHER THAN CREDIT AND DEBIT CARDS</vt:lpstr>
      <vt:lpstr>TSR – PRE-ACQUIRED ACCOUNT INFORMATION: OBTAINING CONSENT </vt:lpstr>
      <vt:lpstr>TSR – PRE-ACQUIRED ACCOUNT INFORMATION: OBTAINING CONSENT </vt:lpstr>
      <vt:lpstr>TSR – PRE-ACQUIRED ACCOUNT INFORMATION: OBTAINING CONSENT (Cont’d)</vt:lpstr>
      <vt:lpstr>TSR – RECORD-KEEPING REQUIREMENTS </vt:lpstr>
      <vt:lpstr>TELEPHONE CONSUMER PROTECTION ACT (TCPA)</vt:lpstr>
      <vt:lpstr>TCPA – IMPORTANCE OF CALL RECORDINGS IN OBTAINING CONSENT</vt:lpstr>
      <vt:lpstr>TCPA – DOS AND DON’TS</vt:lpstr>
      <vt:lpstr>WHAT IS PCI COMPLIANCE?</vt:lpstr>
      <vt:lpstr>PCI COMPLIANCE BEST PRACTICES</vt:lpstr>
      <vt:lpstr>PCI COMPLIANCE BEST PRACTICES (Cont’d)</vt:lpstr>
      <vt:lpstr>DATA BREACHES</vt:lpstr>
      <vt:lpstr>1717 Pennsylvania Avenue Washington, D.C. 20006 www.ifrahlaw.com (202) 524-4145</vt:lpstr>
    </vt:vector>
  </TitlesOfParts>
  <Company>Caliente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Nikki Lo Bue</dc:creator>
  <cp:lastModifiedBy>Rachel Hirsch</cp:lastModifiedBy>
  <cp:revision>280</cp:revision>
  <dcterms:created xsi:type="dcterms:W3CDTF">2013-01-24T22:36:45Z</dcterms:created>
  <dcterms:modified xsi:type="dcterms:W3CDTF">2017-03-29T16:05:27Z</dcterms:modified>
</cp:coreProperties>
</file>