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369" r:id="rId3"/>
    <p:sldId id="429" r:id="rId4"/>
    <p:sldId id="431" r:id="rId5"/>
    <p:sldId id="430" r:id="rId6"/>
    <p:sldId id="378" r:id="rId7"/>
    <p:sldId id="384" r:id="rId8"/>
    <p:sldId id="434" r:id="rId9"/>
    <p:sldId id="425" r:id="rId10"/>
    <p:sldId id="433" r:id="rId11"/>
    <p:sldId id="417" r:id="rId12"/>
    <p:sldId id="435" r:id="rId13"/>
    <p:sldId id="436" r:id="rId14"/>
    <p:sldId id="437" r:id="rId15"/>
    <p:sldId id="454" r:id="rId16"/>
    <p:sldId id="427" r:id="rId17"/>
    <p:sldId id="413" r:id="rId18"/>
    <p:sldId id="439" r:id="rId19"/>
    <p:sldId id="441" r:id="rId20"/>
    <p:sldId id="414" r:id="rId21"/>
    <p:sldId id="421" r:id="rId22"/>
    <p:sldId id="442" r:id="rId23"/>
    <p:sldId id="443" r:id="rId24"/>
    <p:sldId id="444" r:id="rId25"/>
    <p:sldId id="423" r:id="rId26"/>
    <p:sldId id="446" r:id="rId27"/>
    <p:sldId id="416" r:id="rId28"/>
    <p:sldId id="447" r:id="rId29"/>
    <p:sldId id="448" r:id="rId30"/>
    <p:sldId id="420" r:id="rId31"/>
    <p:sldId id="449" r:id="rId32"/>
    <p:sldId id="450" r:id="rId33"/>
    <p:sldId id="451" r:id="rId34"/>
    <p:sldId id="422" r:id="rId35"/>
    <p:sldId id="445" r:id="rId36"/>
    <p:sldId id="415" r:id="rId37"/>
    <p:sldId id="428" r:id="rId38"/>
    <p:sldId id="452" r:id="rId39"/>
    <p:sldId id="453" r:id="rId40"/>
    <p:sldId id="419" r:id="rId41"/>
    <p:sldId id="278" r:id="rId42"/>
    <p:sldId id="397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E361-AF86-4868-AD7D-FFA2E67E58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5CEF9-1696-4136-A26F-754AE46D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34C9BE-B5CE-4E7A-905F-B7B7B4924F27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121D8D-5FFC-4E64-A54A-7D75405B55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2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64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2017 – already 5 times more enforcement</a:t>
            </a:r>
            <a:r>
              <a:rPr lang="en-US" baseline="0" dirty="0" smtClean="0"/>
              <a:t> actions than any other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2017 – already 5 times more enforcement</a:t>
            </a:r>
            <a:r>
              <a:rPr lang="en-US" baseline="0" dirty="0" smtClean="0"/>
              <a:t> actions than any other year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Sellers will have to deal with compliant industry leaders who will maintain strict contracts</a:t>
            </a:r>
          </a:p>
          <a:p>
            <a:r>
              <a:rPr lang="en-US" dirty="0" smtClean="0"/>
              <a:t>Sellers will have to deal with marketers who have become used to receiving higher quality/lower volume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50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can also pick up actions taken under the Obama</a:t>
            </a:r>
            <a:r>
              <a:rPr lang="en-US" baseline="0" dirty="0" smtClean="0"/>
              <a:t> administration and retry those in each state.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50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AGs Double Dipping using prior federal actions</a:t>
            </a:r>
          </a:p>
          <a:p>
            <a:pPr lvl="1"/>
            <a:r>
              <a:rPr lang="en-US" dirty="0" smtClean="0"/>
              <a:t>DeVry University to pay $2.75M in deal with N.Y. attorney general for false ads on success of its graduates*</a:t>
            </a:r>
          </a:p>
          <a:p>
            <a:pPr lvl="1"/>
            <a:r>
              <a:rPr lang="en-US" dirty="0" smtClean="0"/>
              <a:t>National coalition of attorneys general launches effort to stop embattled college accreditor**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1200" dirty="0" smtClean="0"/>
              <a:t>*https://careereducationreview.net/2017/01/exclusive-devry-university-to-pay-2-75m-in-deal-with-n-y-attorney-general-for-false-ads-on-success-of-its-graduates/</a:t>
            </a:r>
          </a:p>
          <a:p>
            <a:pPr marL="457200" lvl="1" indent="0">
              <a:buNone/>
            </a:pPr>
            <a:r>
              <a:rPr lang="en-US" sz="1200" dirty="0" smtClean="0"/>
              <a:t>**https://www.washingtonpost.com/news/grade-point/wp/2017/01/24/national-coalition-of-attorneys-general-launch-effort-to-stop-embattled-college-accreditor/?utm_term=.07f9ff417452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50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Sellers will have to deal with compliant industry leaders who will maintain strict contracts</a:t>
            </a:r>
          </a:p>
          <a:p>
            <a:r>
              <a:rPr lang="en-US" dirty="0" smtClean="0"/>
              <a:t>Sellers will have to deal with marketers who have become used to receiving higher quality/lower volume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50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Trump’s “2-for-1” Regulation Executive Order Means a Lull in New Regulation </a:t>
            </a:r>
          </a:p>
          <a:p>
            <a:pPr lvl="1"/>
            <a:r>
              <a:rPr lang="en-US" sz="2000" dirty="0" smtClean="0"/>
              <a:t>Measure meant to protect and foster growth of small businesses</a:t>
            </a:r>
          </a:p>
          <a:p>
            <a:pPr lvl="1"/>
            <a:r>
              <a:rPr lang="en-US" sz="2000" dirty="0" smtClean="0"/>
              <a:t>Regulators face the task of deciding which regulations to cut</a:t>
            </a:r>
          </a:p>
          <a:p>
            <a:pPr lvl="1"/>
            <a:r>
              <a:rPr lang="en-US" sz="2000" dirty="0" smtClean="0"/>
              <a:t>Regulation reduction might result in regulations that are longer and more complex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D8D-5FFC-4E64-A54A-7D75405B55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865" y="-990"/>
            <a:ext cx="9144001" cy="6858990"/>
            <a:chOff x="-4107874" y="0"/>
            <a:chExt cx="9144001" cy="685899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194938"/>
              <a:ext cx="1905000" cy="50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-4107873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874" y="2484140"/>
              <a:ext cx="9144001" cy="43748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73727" y="6248400"/>
              <a:ext cx="373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@IntegriShield    #compliance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4401" y="6130033"/>
              <a:ext cx="2162113" cy="518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63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6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9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990"/>
            <a:ext cx="9144001" cy="6858990"/>
            <a:chOff x="-4107874" y="0"/>
            <a:chExt cx="9144001" cy="685899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194938"/>
              <a:ext cx="1905000" cy="50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-4107873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874" y="2484140"/>
              <a:ext cx="9144001" cy="43748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983674" y="6248400"/>
              <a:ext cx="5791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@IntegriShield      #</a:t>
              </a:r>
              <a:r>
                <a:rPr lang="en-US" sz="2000" kern="12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rPr>
                <a:t>compliance     @TheRealMsHirsch </a:t>
              </a:r>
              <a:endParaRPr lang="en-US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4401" y="6130033"/>
              <a:ext cx="2162113" cy="518477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7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-381000" y="609600"/>
            <a:ext cx="6629400" cy="533400"/>
          </a:xfrm>
          <a:prstGeom prst="round2DiagRect">
            <a:avLst/>
          </a:prstGeom>
          <a:pattFill prst="wdDnDiag">
            <a:fgClr>
              <a:srgbClr val="EEEEEE"/>
            </a:fgClr>
            <a:bgClr>
              <a:schemeClr val="bg1"/>
            </a:bgClr>
          </a:pattFill>
          <a:ln>
            <a:noFill/>
          </a:ln>
          <a:effectLst>
            <a:reflection blurRad="6350" stA="2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9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3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2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6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1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F643FD2-F85E-4847-8294-576AD07901E8}" type="datetimeFigureOut">
              <a:rPr lang="en-US" smtClean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2DCC49B-42E2-4269-BA4A-A418A1B5A8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609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rhirsch@ifrahlaw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huber@integrishield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3150"/>
            <a:ext cx="9144000" cy="4374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622929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@IntegriShield    		@TheRealMsHirsch    		ftcbeat.com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1447800"/>
            <a:ext cx="7467600" cy="138771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defRPr/>
            </a:pPr>
            <a:r>
              <a:rPr lang="en-US" sz="4000" b="1" dirty="0">
                <a:latin typeface="+mj-lt"/>
              </a:rPr>
              <a:t>The Blame </a:t>
            </a:r>
            <a:r>
              <a:rPr lang="en-US" sz="4000" b="1" dirty="0" smtClean="0">
                <a:latin typeface="+mj-lt"/>
              </a:rPr>
              <a:t>Game:</a:t>
            </a:r>
          </a:p>
          <a:p>
            <a:pPr algn="ctr">
              <a:defRPr/>
            </a:pPr>
            <a:r>
              <a:rPr lang="en-US" sz="2800" dirty="0">
                <a:latin typeface="+mj-lt"/>
              </a:rPr>
              <a:t>A New Era of </a:t>
            </a:r>
            <a:r>
              <a:rPr lang="en-US" sz="2800" dirty="0"/>
              <a:t>Policing </a:t>
            </a:r>
            <a:r>
              <a:rPr lang="en-US" sz="2800" dirty="0" smtClean="0">
                <a:latin typeface="+mj-lt"/>
              </a:rPr>
              <a:t>Affiliate </a:t>
            </a:r>
            <a:r>
              <a:rPr lang="en-US" sz="2800" dirty="0">
                <a:latin typeface="+mj-lt"/>
              </a:rPr>
              <a:t>Marketing </a:t>
            </a:r>
            <a:endParaRPr lang="en-US" sz="2800" dirty="0" smtClean="0">
              <a:latin typeface="+mj-lt"/>
            </a:endParaRPr>
          </a:p>
          <a:p>
            <a:pPr algn="ctr">
              <a:defRPr/>
            </a:pPr>
            <a:r>
              <a:rPr lang="en-US" sz="2800" dirty="0" smtClean="0">
                <a:latin typeface="+mj-lt"/>
              </a:rPr>
              <a:t>in </a:t>
            </a:r>
            <a:r>
              <a:rPr lang="en-US" sz="2800" dirty="0">
                <a:latin typeface="+mj-lt"/>
              </a:rPr>
              <a:t>the Post-Trump </a:t>
            </a:r>
            <a:r>
              <a:rPr lang="en-US" sz="2800" dirty="0" smtClean="0">
                <a:latin typeface="+mj-lt"/>
              </a:rPr>
              <a:t>World</a:t>
            </a:r>
          </a:p>
        </p:txBody>
      </p:sp>
      <p:pic>
        <p:nvPicPr>
          <p:cNvPr id="1026" name="Picture 2" descr="Ifrah Law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2258"/>
            <a:ext cx="27908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5836"/>
            <a:ext cx="3028475" cy="8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4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48"/>
          <a:stretch/>
        </p:blipFill>
        <p:spPr>
          <a:xfrm>
            <a:off x="-228600" y="-76200"/>
            <a:ext cx="9525000" cy="571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Is the CFPB Dead?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001000" cy="4525963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Agency intended to be “new cop on beat” in consumer financial </a:t>
            </a:r>
            <a:r>
              <a:rPr lang="en-US" dirty="0" smtClean="0">
                <a:solidFill>
                  <a:schemeClr val="bg1"/>
                </a:solidFill>
              </a:rPr>
              <a:t>protection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Its creation was authorized by the Dodd-Frank Act of 2010 to address the financial </a:t>
            </a:r>
            <a:r>
              <a:rPr lang="en-US" dirty="0" smtClean="0">
                <a:solidFill>
                  <a:schemeClr val="bg1"/>
                </a:solidFill>
              </a:rPr>
              <a:t>crisis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The agency was the brainchild of Democratic Senator Elizabeth </a:t>
            </a:r>
            <a:r>
              <a:rPr lang="en-US" dirty="0" smtClean="0">
                <a:solidFill>
                  <a:schemeClr val="bg1"/>
                </a:solidFill>
              </a:rPr>
              <a:t>Warren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Trump administration has called the Dodd-Frank Act “a disastrous policy” that created an “unconstitutional” new </a:t>
            </a:r>
            <a:r>
              <a:rPr lang="en-US" dirty="0" smtClean="0">
                <a:solidFill>
                  <a:schemeClr val="bg1"/>
                </a:solidFill>
              </a:rPr>
              <a:t>agency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is the CFPB Unconstitutional?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single director, Richard Corday, leads both rule-making and enforcement and can only be dismissed only for </a:t>
            </a:r>
            <a:r>
              <a:rPr lang="en-US" dirty="0" smtClean="0"/>
              <a:t>cause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Agency is funded by U.S. Federal Reserve system, which means it is not dependent on typical congressional appropriations </a:t>
            </a:r>
            <a:r>
              <a:rPr lang="en-US" dirty="0" smtClean="0"/>
              <a:t>process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Republican-led House of Representatives Financial Services Committee passed legislation in September that would change the name and structure of agency and create 5-member commission to govern </a:t>
            </a:r>
            <a:r>
              <a:rPr lang="en-US" dirty="0" smtClean="0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is the CFPB Unconstitutional?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In October 2016, D.C. Circuit Court of Appeals found structure of CFPB to be unconstitutional given its autonomous structure. </a:t>
            </a:r>
          </a:p>
          <a:p>
            <a:pPr lvl="1"/>
            <a:r>
              <a:rPr lang="en-US" dirty="0"/>
              <a:t>Decision of the court was response to a petition from mortgage lender PHH, which challenged an enforcement action from agency and called for CFPB to be </a:t>
            </a:r>
            <a:r>
              <a:rPr lang="en-US" dirty="0" smtClean="0"/>
              <a:t>eliminated</a:t>
            </a:r>
            <a:endParaRPr lang="en-US" dirty="0"/>
          </a:p>
          <a:p>
            <a:pPr lvl="1"/>
            <a:r>
              <a:rPr lang="en-US" dirty="0"/>
              <a:t>Court took issue with inability for other arms of government to review and rebuke Bureau’s judgments or </a:t>
            </a:r>
            <a:r>
              <a:rPr lang="en-US" dirty="0" smtClean="0"/>
              <a:t>actions</a:t>
            </a:r>
            <a:endParaRPr lang="en-US" dirty="0"/>
          </a:p>
          <a:p>
            <a:pPr lvl="1"/>
            <a:r>
              <a:rPr lang="en-US" dirty="0"/>
              <a:t>Court also took issue with the “unilateral power” imbued in the CFPB’s </a:t>
            </a:r>
            <a:r>
              <a:rPr lang="en-US" dirty="0" smtClean="0"/>
              <a:t>director</a:t>
            </a:r>
            <a:endParaRPr lang="en-US" dirty="0"/>
          </a:p>
          <a:p>
            <a:pPr lvl="1"/>
            <a:r>
              <a:rPr lang="en-US" dirty="0"/>
              <a:t>Ruling vacated a $109 million enforcement action against PHH, sending case back to CFPB for </a:t>
            </a:r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848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Business as Usual for the CFPB . . . For Now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Regulation </a:t>
            </a:r>
            <a:r>
              <a:rPr lang="en-US" dirty="0"/>
              <a:t>Executive Order does not appear to impact rule-making by independent agencies like the SEC, FDIC, OCC, and </a:t>
            </a:r>
            <a:r>
              <a:rPr lang="en-US" dirty="0" smtClean="0"/>
              <a:t>CFPB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But Trump’s Executive Order directing Secretary of Department of Treasury to begin reviewing Dodd-Frank and its associated laws likely to impact </a:t>
            </a:r>
            <a:r>
              <a:rPr lang="en-US" dirty="0" smtClean="0"/>
              <a:t>CFPB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Republicans continue to lead effort to repeal and replace Dodd-Frank Act through more aggressive version of Financial CHOICE Act, which would create five-member </a:t>
            </a:r>
            <a:r>
              <a:rPr lang="en-US" dirty="0" smtClean="0"/>
              <a:t>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4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48"/>
          <a:stretch/>
        </p:blipFill>
        <p:spPr>
          <a:xfrm>
            <a:off x="-228600" y="-76200"/>
            <a:ext cx="9525000" cy="571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Is the FTC Dead?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Short Answer = No.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Like </a:t>
            </a:r>
            <a:r>
              <a:rPr lang="en-US" dirty="0">
                <a:solidFill>
                  <a:schemeClr val="bg1"/>
                </a:solidFill>
              </a:rPr>
              <a:t>any federal agency, FTC facing transition under new </a:t>
            </a:r>
            <a:r>
              <a:rPr lang="en-US" dirty="0" smtClean="0">
                <a:solidFill>
                  <a:schemeClr val="bg1"/>
                </a:solidFill>
              </a:rPr>
              <a:t>administration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FTC is run by a bipartisan panel of 5 Commissioners, one of whom is </a:t>
            </a:r>
            <a:r>
              <a:rPr lang="en-US" dirty="0" smtClean="0">
                <a:solidFill>
                  <a:schemeClr val="bg1"/>
                </a:solidFill>
              </a:rPr>
              <a:t>Chairperson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No more than 3 Commissioners can be from the same </a:t>
            </a:r>
            <a:r>
              <a:rPr lang="en-US" dirty="0" smtClean="0">
                <a:solidFill>
                  <a:schemeClr val="bg1"/>
                </a:solidFill>
              </a:rPr>
              <a:t>party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Currently 3 vacancies in Commission, leaving Trump administration with opportunity to have enormous impact on the </a:t>
            </a:r>
            <a:r>
              <a:rPr lang="en-US" dirty="0" smtClean="0">
                <a:solidFill>
                  <a:schemeClr val="bg1"/>
                </a:solidFill>
              </a:rPr>
              <a:t>agency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Is the FTC Dead?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525963"/>
          </a:xfrm>
        </p:spPr>
        <p:txBody>
          <a:bodyPr/>
          <a:lstStyle/>
          <a:p>
            <a:r>
              <a:rPr lang="en-US" b="1" dirty="0"/>
              <a:t> </a:t>
            </a:r>
            <a:r>
              <a:rPr lang="en-US" dirty="0" smtClean="0"/>
              <a:t>FTC </a:t>
            </a:r>
            <a:r>
              <a:rPr lang="en-US" dirty="0"/>
              <a:t>leadership has experienced major shake-up in last year.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5257802" y="3162300"/>
            <a:ext cx="609600" cy="1219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4572001" y="3162300"/>
            <a:ext cx="609600" cy="12192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1" y="2057400"/>
            <a:ext cx="1752600" cy="1752600"/>
            <a:chOff x="457201" y="2057400"/>
            <a:chExt cx="1752600" cy="1752600"/>
          </a:xfrm>
        </p:grpSpPr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9" r="17445" b="26428"/>
            <a:stretch/>
          </p:blipFill>
          <p:spPr bwMode="auto">
            <a:xfrm>
              <a:off x="457201" y="2057400"/>
              <a:ext cx="1752600" cy="175260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33400" y="3428999"/>
              <a:ext cx="1447800" cy="3429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Wright</a:t>
              </a:r>
              <a:endParaRPr lang="en-US" sz="1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2200" y="2057401"/>
            <a:ext cx="1649669" cy="1752600"/>
            <a:chOff x="2362200" y="2057401"/>
            <a:chExt cx="1649669" cy="1752600"/>
          </a:xfrm>
        </p:grpSpPr>
        <p:pic>
          <p:nvPicPr>
            <p:cNvPr id="1028" name="Picture 4" descr="Image result for ftc julie bri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" r="4275" b="2845"/>
            <a:stretch/>
          </p:blipFill>
          <p:spPr bwMode="auto">
            <a:xfrm>
              <a:off x="2362200" y="2057401"/>
              <a:ext cx="1649669" cy="175260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2362200" y="3428999"/>
              <a:ext cx="1447800" cy="3429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Brill</a:t>
              </a:r>
              <a:endParaRPr lang="en-US" sz="1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2200" y="3919638"/>
            <a:ext cx="1649669" cy="1784152"/>
            <a:chOff x="2362200" y="3919638"/>
            <a:chExt cx="1649669" cy="1784152"/>
          </a:xfrm>
        </p:grpSpPr>
        <p:pic>
          <p:nvPicPr>
            <p:cNvPr id="1030" name="Picture 6" descr="Image result for ftc edith ramirez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9" t="11422" r="30797" b="2290"/>
            <a:stretch/>
          </p:blipFill>
          <p:spPr bwMode="auto">
            <a:xfrm>
              <a:off x="2362200" y="3919638"/>
              <a:ext cx="1649669" cy="178415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2362200" y="5345649"/>
              <a:ext cx="1447800" cy="3429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Ramirez</a:t>
              </a:r>
              <a:endParaRPr lang="en-US" sz="1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912018"/>
            <a:ext cx="1752600" cy="1799392"/>
            <a:chOff x="457200" y="3912018"/>
            <a:chExt cx="1752600" cy="1799392"/>
          </a:xfrm>
        </p:grpSpPr>
        <p:pic>
          <p:nvPicPr>
            <p:cNvPr id="1032" name="Picture 8" descr="Image result for ftc jessica rich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" b="5961"/>
            <a:stretch/>
          </p:blipFill>
          <p:spPr bwMode="auto">
            <a:xfrm>
              <a:off x="457200" y="3912018"/>
              <a:ext cx="1752600" cy="179939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57201" y="5345648"/>
              <a:ext cx="1447800" cy="3429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Rich</a:t>
              </a:r>
              <a:endParaRPr lang="en-US" sz="1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05552" y="2438400"/>
            <a:ext cx="2001804" cy="2667000"/>
            <a:chOff x="6305552" y="2438400"/>
            <a:chExt cx="2001804" cy="2667000"/>
          </a:xfrm>
        </p:grpSpPr>
        <p:pic>
          <p:nvPicPr>
            <p:cNvPr id="1034" name="Picture 10" descr="Image result for ftc thomas pah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52" y="2438400"/>
              <a:ext cx="2001804" cy="266700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328412" y="4724400"/>
              <a:ext cx="1447800" cy="3429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Phal</a:t>
              </a:r>
              <a:endParaRPr lang="en-US" sz="1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0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3152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Can Marketers Expect from the FTC?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Smarter, more streamlined </a:t>
            </a:r>
            <a:r>
              <a:rPr lang="en-US" sz="2800" dirty="0" smtClean="0"/>
              <a:t>cases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Information-sharing between various offices to initiate new </a:t>
            </a:r>
            <a:r>
              <a:rPr lang="en-US" sz="2800" dirty="0" smtClean="0"/>
              <a:t>cases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Possibly some delay in settlement approval for bigger, more high-profile </a:t>
            </a:r>
            <a:r>
              <a:rPr lang="en-US" sz="2800" dirty="0" smtClean="0"/>
              <a:t>cases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40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UEhQWFRUWFiAbGBcYGRogIBwdGxgcHBwcHBwdHyggHRwmHhgYIT0jJykrLjEuGiI0ODMsNyguLisBCgoKDg0OGhAQGiwlHyU3LDYsLDc0NjcsLys3MDc0NTc0LDc3Liw0NystLCwuKyw3LCs4Ly43NywtNzAuNzUtLP/AABEIAN8A4gMBIgACEQEDEQH/xAAcAAEAAwEBAQEBAAAAAAAAAAAABQYHBAMCAQj/xABLEAACAQMCAwYDBAYGCAMJAAABAgMABBEFIQYSMQcTIkFRYRQycSNCgZEVUmKhscEkM0NygpIWVHOTorLR4WPC8AgXNERTg8PS8f/EABgBAQEBAQEAAAAAAAAAAAAAAAACAwEE/8QAKREBAQACAQEFCAMAAAAAAAAAAAECEQMSBCExUZETIjJBYaGxwYHh8P/aAAwDAQACEQMRAD8A3GlKUClKUClK/GOBk7AUH7SqHqnarZpK0NtHPeuvzfCpzqPq2Rn6rkVHLPxBqOCixaXA3m455iCPQjY+xCEUGgarq8FsnPcTRxL6uwGfYZ6n2FZ/d9odxfsYNDgMvk15KpWKPp0DDJODnB32+Vq79J7KLJHEt20t9P5yXDlh/lzgj2bmq9QQKihUUKoGAqgAAegA2FBnSdlXf4bUdQu7mQ7sFcJHv5BMHA+hH0HSvsdkFshzDeX8PoEnGB9PBn99aNXy7hQSSAB1J6Cgzv8A0F1SHPwutTH0W4jEn/ExP/LXx8ZxJa/PBaXyjqYm5H+vi5R+AU1pNKCj8PdpUE0wtbuKSxujjEU4wGJOAEfAzk7DIGfLNXioHjLhS31K3MM679Y5APFG3qp/iOhqudmvFEpaTTr8/wBMtTylic96m3K+TuTgrv55Unc0Gg0pSgUpSgUpSgUpSgUpSgUpSgUpSgUpSgUpVJ4641a3dLOxj+Iv5vkQdIwfvyem2+Djbc4HUJji3i+102PnuZMEjwRru7+yr/M4A9apQ0XUtbIe+ZrGxJytqh+0kHrKfIexHl8o+aprg7s+WCT4u+c3d+27SuSVQ+kQPTHQHA9go2q80EfoeiW9nEIraJYkHko6+7E7sfckmpClZHc2NxNIbjXZ5reIk91Y2xkYBc4+0aAEsfPY536qPDQa5X47AAknAG5J8qyWO44fRgvfXUBPQvJfxj/M5Ar21SXQjGwm1SeSIjxR/GzyBh6FAxJ+lBeuI+KraytfipZAYjgJyYYyMQSqpg4JOD54wCc4FVq00abUVF1q/wBjbjxx2PNhFVfEHuW252wAeU4CgbjcgVzV+KhJBFHZxRWVhBymO9u0zgqpANrC2Wkk5ScNudznHWunRLefWY0h5rhdLjOXlmY99etzc2M/chz6bbADceAL9wrxJHfrJJCjiFH5I5WGBLj5mQdeUHbJ/kQJyvCKOOGMKoWOONcADAVVUfkAAKrV3xuvIZLS0uryMHHeQoOQ468hYgyfVAw260FsrGuPL6KWX9K2PM0lhMbe8TGC0YOObGdwCWAb8fuVsUEnMqtgjmAOGGCMjOCPI+1QM3Blo138WEKysrJKFOEmVlKkSp0frn6gZzgUHbw3qyXUCSI3MCoIPqCNj/68walKx/SXbQNQFrJk2FyxNvITnkJO8bE+hI/cfvNjX1YEZHQ0H7SlKBSlKBSlKBSlKBSlKBSlKBSlKCt8f8Urpto82OaRjyQp+tI3yjHoNyfYepFR3Zpwk1pG1zdEvfXXjndtyudxGPIAeeOpHoFxAaYP01rLXB8Vlpp5Iv1ZJ/NvfBAP+CP1NapQQXFvE8enRpNOjmJpAjugz3fMDhmHUrkY233Gx6VM206yIrowZHUMrKcggjIII6gg5qD7QbNJtNvEkwF+HdsnoCil1P4MoP4Vw9k3P+iLPnznuts/q87cn/Dy0E7JrtstwtqZo/iGGRFzDmwBnp5bAnepGoPRuHLaye5nQYeeRpZZHIyM7kcx6IDk48smsw457R9KeZsQyakVAARmK26crHmZQQeZjn5ypGAMEAnIa5Jc287yWz8jsFy8LjOVboeVh4kPTIyM7VQpOx+GO7+Jsrh7XOcp3aSAZxnkL/L08wfYgbVWpda0me1a70sR2N/agyrHhYywXd4yB4ZVZA2wyenTJFbZaTiREcdHUMPxGf50FHtuymzM3f3klxfS+txJlRg5wFUDbf5Tlfar3GgUAKAABgAdAB0AHpUFxpcvBbtdRMQ9uObl+5IuwZHHkPPn6pjO45lacikDKGBBBAIIOQc+h8x70FC47m+Lu47BnKWsUJur5hkZjU+CPmHQMQxI64GR0qq6r2tzW0cbrCiiZc2tqFxywjwpJM2fvEErGgGw3bpmy8TcPXRk1iZU5kuLFUiC7szKjhkCjfPX68wxneqBfzHTNZ0ue6UonwUKsCM8h7gwsPqjbnH86CasO1HVoXt31CxSO2nkCBwkiEZI3HM7dBlsEDmA2PnWvxalE0rxK4Lx45wPulhlVJ6BiN+XrjBxgjP8+9qWqXEyzt8Q8ls1ykiROgymEK7NzeFQdsAb5ycHOdvsdBs5JFvI15+8ImQlmKczoo71YyeUOVC+LGfpk505OLPjvTnNVOOUym49OMOG4tRtZLeYbMMo2N0cfK49x+8Ejzqpdk3EUrRyWV2ft7WQwsc9cEhT7g4Iz54z51ozsACScAbkmv51t+KZrnWb19KtzObjlCBvCAIlVTK24wCQcZK/OPPas1P6LpVF4S7SLec/D3f9EvE8LwzeHLbbox2Oc9Dv9RubyDQftKUoFKUoFKUoFKUoFKUoFVPtT102WmXEqHEjL3aH0aQ8uR7gEt+FWysx7Yx38+lWWOYTXgdx+zHhTn/DI35GgtXZ3oAsdPggxh+QPJ7yOMt9cHw/RRVkpSg8by0jlRo5UV0YYZGAII9CDsRXLq+q29lCZZ3WGJABk9PZVUbk7fKBnapCovVuH7e6kikuIxL3OSiNugZseIp0ZhjYnOMnFBRe0LjO3utCu5rOTnUsICSrLuzJzrhgD/Vt++on/wBn/iG1kiNkLdY7hEZ3kCj7VOcbs3XI51GDkYG2Ogu/HdhYGyFrdEW8M8gjjZFwFlJLIfCMLuDucDrk71kvCPBN5Z3bdy6yJIWiW5hlwAUPMyOAedD4MkEYBXqetacWEzzmNuvqnK6m0b2j/BXdr8fa2ptWF40GAMLMnIziTlwAGBXBAG3NuTtj+idAuI3tbd4gFjeFDGo6BSgKgfQfwrB5LYahdh7ovJa2ETSXDs7FQMFliXf5nYDONyPPIq78F6dJctp6OwMWmQjvOVgQblkAWPI2JijOTg7FwN967z8XsuS4b3owy6sZWnSxKylWAZWBBUjIIIwQQeoIqF4c4ZSxLi3kkEDbrbseZI2JyTGSOZQd/DkjJztUfq2svcXyafB3iGMrNcyjYCIeJY1YHPM78qnp4Q+KkrzVuXvLgTQtaW8bmUIOeTvI8lxzBuUcoHy4znzFZKScN/E7FEkRnXqoZSR9QDkVm/bPZWlz3MV0Z7fkPOl2sJkjAY4eNipyGIVW3GNhv1qqazLY6g+nT6U8dleS3DhgvKHViGIaRVO4LKBnoRIeu4rSLTW9XRAJtMWWQbF4bmIK3vyyYKg+mTQUHUbeyKW1vavDcpFsZJLy25WUyK/NOj8sjEcuAoGADjJqzdn3EIMs6O895c7GR4ijQogPgSPlbulGD0BLE5z0wJWTWNVfpo8Q/wBpdxE/iFQj99eHd6/Jsv6OtE9u8dh+7kNbe2tx1lN+u0dHfudyZ1riV4gBHY3U/NnmwgAH1JO+d+gPSqVwrqLWrTJp2hMpJDSf0lA2+cA95uFG+FGw39anRwxrR+bWgvstlCR+eQa8bjhm6jkDz6zh5MRqWijjLdSEXlkXmPU43PWmN4rNWWfX+i9U8HBxG1zfLi74dMuBs3xUPOB+yy4YfQGq9YcK6erhJv0ppLMcIXlURMx35VlAZebY7EjPlmrVxRLLpduZJNVZWY+BXQMWPmFDlz+OMDzx1rKtY4m1fU5jphkEgkkA5QkYyAQ6szKuQoADHHpXM+OSdWN3HZlvusat/wC7e6Te21m9X07xu8X8uYCvhl4jst+a31KMdVwI5ceeMcq/8x9q57bg2bQ7dLixd52jGbyAnadPvNGvRHQZI8yBjc7HSNL1CO4hjmibmjkQMp9iMjbyPt5VkpV+FO0W2vJDbyK9pdg4NvOOVicZwhPzdehAPnjG9XKq9xjwba6lHyzrh1/q5l2dD7HzH7J2/HBFT4d4quNNnXT9YbIba2vT8sq9AJGPRxsCTv0znIYhptKUoFKUoFKUoFZlrYM3FFkn3be0aQj3bvF/nHWm1mPDgMvE+oyfdhtkjHtzCE/xV/zoNKuJ1jVndgiKCWZiAAB1JJ2AqpRcRXl5JC2nwJ8GZB3lzOcc8YbD9zGPF0BwzbE+WN6nuI9BhvoGt7gMY2IJCsVPhYMNx7iu+3gWNVRFCqqhVUDAAAwAB5ACg9KUpQVbULyz1GS60uZH51jDMrADmU4xJEcnPKxXfGxqk33C9xa8veRpJI/2K3MM0sbTMdo2miBA7wAMCctzc3izjB03VdCguCryKRIoIWWN3jkUHqBJGVcA+mcVlHEsELXT2sMzIUH2k93PNKiqQctiR+UMoR8b7sBnAr09kxvX1fKS2+jPlvu683VxJwvPfLHYQdxbKJA91HB41TYnmnlwnPMcqREFHmxOOUi7W00Gnxx2FjEZZUTwxKccoP8AaTyYwgJyckczb8qtjFV/ha4aaBLTRwYrOLwyX7oAZCPm7hMANIT1kYYG+x2q86LpENqndwrjJ5mYnLux6u7HxOx23Nea3bRWrTSNRt5LiVBazz3ZUvIzSRrFyIERAgVjIijJzzISSemc1wcB8N3OnsLWOKNrIs4mlkyJZHEa/ahclRGzZjCY2C8xJzvolKDN9N0KC/uWntrmSH4O4eHuhBbZjMZ5eWJu75ljI6ZzsfXNaRVCmgGnawsw8NvqY7t/RblMmMn/AGi8y4HVs1c7C3aKFULGQouAx2LY6ZPrjAz+NB1UzWa61xrdsvPbiG2ltSTd2d2wV2XyMcueUqd8MMDON/I4rxtxRHcymW1kvVaVueZZpgVDA5URhceFT0J6YGAKDZuLeIdXsrxpHNstjkcjMrlCCQOWR0DPFIfJivd5P4VW+N+0mEsqWrfpBpiA1tNEkkCErssZVEkd+YgdWBGfPGK3YaZrOoWYku5rg6fGymQM3jeNXHeMi4JkKKC3i/V2ydqvdzYaZw5cxXIBMU0DIBtJJ3iFWDoSdlZWZTggZ5PImgz/AFTgd4rVbvUpSJJh9jEG2iTrzOxzsvNgRJvllGeuNW7MuGEtB8XOvJcXZCxqw8SRhMqns5WMu3pgDy3hOBNKOrXL39wPsFm7yG3LlgvzFMjGMcztIQMb48tquukXfxd9NOD/AEe0BgjPk8pIad/ovKkYP+0rfk9zGYeerf19qjHvu1rqn9mvKkd5bpgR21/NHGB0VSVk5R9GkYfhVg13VUtbaa5bxLFGz4H3sDIA+uw/Gors80x4LJDKAJ7hmuJsDH2kzc5GP2QVX/DWC1lqL4l4fgv7dre4TmRuh81byZT5MP8AscgkVKUoMw4T1+fS7ldK1J+ZG/8Ag7o9HXoI2Pkw2G5yDgbgqTp9QHG3C0WpWrwS7HrHJjdHHRh7eRHmCarfZlxTKxk06/OLy1PKST/WJtyuM9diN/PKnzoNDpSlApSlArMOzCTvNW1x/SdE/wArTL/5K0+sQ4e1xrCPX7xBzFb8AA+ebhlP7pKDb6V5286yIrocqyhlI8wRkH8q9KBXnczrGjO5CqilmJ6AAZJP4CvSqJ216g8WlSqhw0zpDn0Dt4s+xUFfxoPfsw4huNRinupvDE85W3jwPDGgAySN2JJIOT1U4wKzDXOGpdRmvPhJ1km52d7ZgVK8jAjBJKsXDjBIA2IJ2rcOGtGSytYbaP5YkC59T1Zj7sxLfjWc8U8LT214txpsoF25eURtssyqR9gd8HZ3O+M4G4IBr08F93KTx/Wrv8s8/GX/AHyZNH2h6tbzqTcSI0Xg7gqFjAXbkMIAUdMdAR5EVYOH+2eeCSeSW2imaZixYMysOgRAx5vs0HNhcfeJzkknZeHeILLUlxJHGlyByy206DvEON15XGWXfqBjfyOQOy64M0xt3srUb9e6jG/QbgCvM0YEO2K/MV1FJyuLgPytuGh7wYwhB+VQdgd8+ddVr2t8jafi1ISxhaMr3p+05oljDfLhccudw3UjIraG7NtKP/yUX4cw/gai9f4cS3ikSO3gTTYInuZYhkmeWNeZUcEf1Y5FY75PKo6ZFBnVh2rXV9DDYmxjurkleV2cgM6HmVyo5cMOXJIcDY9BtX7xNLxE6u93dLaIjxhlSVYwgmYKrHucsUyTkkk+FuuKs+gdlFld2UNyxeG5nUT95CeUIZPGFSP5Qi5AwN9ute9r2LI7c1/f3N0dh15dlzgHmLkgZPQjGaDPNe4WtVzJqGuJPKq4Cxh53OASEDl/CMnzAG56V4aLbGGzW7tdJld4uWRrududAEYM/JFyKpQ8pHNuVGd8jNadf9kVtA3fWcCTEKVa1uGJRwepSTrHL6Mcj2HWpngTTLy2Z7aVWaxaLmg71lMkOSA1tJgnmABOCMjC9fIBT9Ai4nZJXjFvElwxlHeFCEMm57sZYgb5w2d9zuTno4Y7GpDJHLqtx8QIgAkCs7IAPlUs2CEH6igD3xsb7wPpEthZ9xcSh1hd+7ct0hDEpzE4wQvl0A26Co+34kuNS5105DFb5K/HSjY42JgiIzIeuGYhQR0PSgh7iW4+Nu7GxHI0pjLzgeG2i5DzMP8AxDnlVR5qTsFr846sVSGy0SxzGLhsScvVbdPFIxPqxycn5iGHnXfHrkGj2UvesZJUmZFXOZJ3OCmT1JZSpLf/AMqH0K7GnN8bqpaTUr8hY7eNcuiEjliRScKMlc5IGQBkkEnftF3yX+J6ST7o4/haZPp0Tw9w6BouULyHpyjGB9NhXVSlYLKUqF4S4ng1GAz2/NyCRkIYAEFfoTsQVP0IoJqs47W9AcBNUtNrmzGXA/tIRuwP90cx+hbzxjR6/GUEYO4PUUELwhxBHfW0cyHPMoPv6HPuCCD7g1N1j/DoOj6rLY7/AA82Zrb6H54x9MH/ACA/erXkcEAjcEZFB9UpSgVi3AtvcXFjqnwsUEzT38gZLgsEKFQTjl3LeIY3XrnO2DsGp3YhhllbYRxs5Psqkn+FUHsLssaOpJIM8krFgcH5u7yD5HwUHBwNxVJpkPwesRvaqhxbysC6FNyIjImV5lAON/lx0xvp2n30c8aywuskbjKupyCPr9dqzLjqfUtPiZphFqmnswEiTRqsqgkBQSgCnxcuH5Tv5DY1eNM+FsbASRxm3t0iMxQhuZAV52BU+Lm3Ph652oJ2orifQYr+2ktpweSQdRsVIOVZT6ggH08jkGvnhXWje2sdwYjCJcsiMQTycxCscDA5hhsb9Rual6DL9N4kvNHZLbVlM1r8sV+gJAGwUTDqDjzO+339yJLtLguFVLuDMsaYLKu7R75E0RG5XGOZdxgKwxgk311BGCAQfI18yrlSB6H+FXx53DKZT5OZSWaqBvNCstTgjkuIYpuZAQ4+YZGTyyLhhv6Hyr50ng6GBJYmkmuYJMfYXLiVEx+pzLkD2JPSvjgGzRLVHiJCyKC0f3VkHhdl/V5iMlemd8AlsuKNduLFhMYDPaYHeGIHvYTvlyucSR9OmCuCdx0cuPTnlj5WuY3cleZ4KWLexubi09EV+8i/3UvMoHsvLR7jU4RiaCC+j6Ewt3UhGN8xSko30Eg+nrNaHrdveRCW2lWVD5qenswO6n2IBqQqFK1pvF9iOWEsLRlAVYJ07kgDYKgbCsBsByEj0qRi1uNrk2+Rzd0siNzL4wWYMFHU8vKpP98V2X1lFMhSaNJEPVXUMD+BGKqV52U6TI3P8KEb/wAN5EH4BWwPwFBcLq5SJC8jqiKMszEAAepJ2AqvNr81ztp0QZf9amDLF9Y12ef6rhD+v5V76fwbYwlSsAZl3VpWaUqfVTKWK/hip+go2rcGXEsbNPcyX0gwVgkbuLYnmHzpEpZgOuGLZxg9c1+2ula26hZLuztVAAC20BfAHQDvSANvY4q8V+E0FE4Z4VBvJJ53a6MLcqSzBC3eYXnKhQAqrjlA9c+lWh+HbVroXjRK1wq8qyHJKgZ+UE4XqdwM7mvPhI5tY2/XLOfq7s386mK27Rb7Szy7vTuRx/DvzKVXtX0K4lvLe4jvZYYYh47dVBWTcnck+YwNwcAbYO9WBmABJOAOpNYrQHHnEaafZSzufFjljX9aRgeVR/E+wJ8q4uyzhs6fp0MTjEr5klHo748J91UKv+GqzpGdd1L4ps/o+xflt1PSaYdZCPQbH/L6sK1OgUpSgzztp0hntEvIR9vYyCVT6pkc4+mysfZT61YuDNWW4gRlPhZA6f3WGcfgTUvctFIWt3KkvGS0ZO5RsqTj08qyrsona2E1s5ybO6eI+6c3X8+Y/lQa/SlKCjdtGrfD6VMF+eciFB1zznxAD+4HqycKaV8JZ29v5xRKrY82CjmP4tk/jVF40Hxuu6fZbmO2BuZfTIPhBH1RR/8Acq7a3rTxSRwwQPPNICQN1jRR1eWXBCr7AMx8hQSV9aJNG8Ug5kdSrD1BGD9K4eKdIN3aT2wfkMsZTmxnGfbIzX1ba7bvcNaiZGuUTmeNeoG2/wDxDbOdxUnQZ5wpdFtZuYAcx2VlFAMdM+FmIHl6f4BWh1AcPcKRWlxd3CMzPdyB35vu4yeVfbLMfpgeVT9ApSvwsBjfr096CE4Sh5I5U8luJAPpzZH7jU5UDw/ZTRz3bSbJJKDGMgg7HLe2Ryj8Knq27R38lu971+EcfwqxqHA9s0pnty9ncHrLbkLzefjQgxuM+q5965NF4JmjuBc3OpXdxIDnlDCOI7YAMS7Yx5AgE743q5UrFZSlQfDGuyXRnElrNbd1KUXvQR3i+TrsB1z0yOm5zQTlKUoFfMi5BHqMVX+L9Rvoe4FhbLOXlAlLMAETbJxkdRnffGOhyKsVBFcM6Y9tbpE7hyucEDAAJzgeuKlaUqs87nlcr41ySSaitX1/qH6Sgiit1+B5CZpyRnm5WwF8WRhgn3TnmPQb1Xe1zV5X7jSrU/0i+OHP6kO/MT54OG/wo/tWj1m3AUXxWr6pfPv3UnwsJ9Amz4+vKh/xH1qXV54f0eKzt4reEYSJeUe582PuTkn3NSFKUClKUFS4q0ed7/Trq3ye5keOYAgfZSr1OTuAV6b7kHyqm6avLrWrKOhaFvxMZJ/5jWv1juhyd7q2ryj5RLHHn3jVlYfgV/fQaTb6sAig9Qo/hSq/Sgi+zofEaxq94R8sgt0PsnhbHt9lGfxqU1rjKeW5ex0uETTR7TXEmRDAT5MRuzj9UeY88ECL7BZOe0u5PN7+Qk/4Iz/5jV80PRIbRGSBeUPI0jEkks7nJJJ3J6D6AUENwJwaunrI8j99dzsXnnI+Yk55V9FBJ+p39ALVVS4o4jlLNZacBLeFfE2fBbBujytggN5hNyeuMdbBotrJFBFHNKZpEQB5SAC5A3OBQdtKqfaDxVNpyQzJbtPCZMXDLnMaY+bbp9TttjzFWiCZXVXQhlYBlI6EEZBH4UHpVS7RuF5b6GNraUxXVs/ewNnYsB8p+vr/ACJq20oKLwhxVeXs6KYY40ijZb1WOJI7gHwhUznkYDmB3BBbfK4N6qj9oulyRAanZeG5thmRR0ngG7xv64HiB3xg43wRbtK1BLiGOeI5SVA6n2YZGfQ+1B1UpSgrPFPF3wc9tCLaaf4gkc0S55AGUEkAb/NnFWalKBSlKBSlKBSufUZ3SKR44+9dUZljBxzsASFBPQk7Z96i+DtblvLYTTWsloxYju5DuQPvDIBwfcDp6YJDw7QtfNjYTTIMy4CRDGSZHPKuB54zzY/ZNeHBmjppWmgTNgojTXMm5y5HNIxIGW5QOXPUhRXNrEHxuqQQ9YbEC4l9DM+VgX6qA8n4r61brq3WRGjcBkdSrKehDDBB+oNB46XqUNzEs0EiyRt0ZTkH1+hB2x1FddR2g6Fb2UXc2sSxR5zgZOSQASSSSxwAMk+QqRoFKUoObUr1IIpJpDhI0Z2PsoJP7hWRdmcTG1e4k+e6neZv8Rx+WxP41PdtOpsYYdPhP217IFOPuxKQXY48s4+oDV16bYqixwxjCqFRR7AACglodKLKDvuAfzFftWSNMAAdAMflSgynsVvo7aS902Q8k63TyIjDHMnKq5XPXZAcehBGRnGga/PO3Lb2wZXlB5pyvhhQYBbfZpd8Knrudgc1/tH4F+OC3Fs3c30O8UoOObG4RiPfofL6E189nHHfxvNa3a9zfw7SRkY58dWUfxHl1GxoLToWiw2cQigTlGcsTuzserux3Zz6mpGlKCH4vkQWN2HIx8LKSD5qIznb03H51w9mchbSrIn/AFdR+AGB+4CqBxpqbNda4zHw29gkCfSflZvoSzY98L6VovZ/bmPTLJSMEW0eQfIlAT/GgsFKUoPwjPWs94Xuxpd82ly7QTEy2LnoAxJeDPTIbmI899/mUVodVbtF4TGo2pRTyTxnvLeTJHLIOm43APT22PkKCzSzKoyzBQTjJIG56Dfzr7rMOH72PW7V9N1RXjvLcr3ybKzchGJV2xvkA4GPFkbMK01FwAPQY3oPqlKoPE/DGrz3LyW2piCI45IgnygAdTvkk5OT6/hQW59btxcramVBcMnOIs+IqPP9xOOuAT0FSFZVow1myv4VvYI79JPALuKNe8iUkZDPyrhPMhuvkxxitVoFKjOIdft7GEzXMgjTOB5lmPRVUbs3sPQnoK99H1JLmCOeLPJKgdcjBwRncetB2UpSgp/AAmMuptMhXm1B+QkfMiIiKR6jlUb/AF9KuFKUClKUCvOeZUVnchVUEsT0AAySfYCvSsz7XtaeQxaVbHEt1vMw/s4Qd8/3sH8FI+8KCD4ambUb241SQHkJMNqD92JSQW+pOfxL1o3Dtrli56LsPqf+g/jUFplgsUccMS4VAFUfu/M+tXiytxGgUeXX3PnQe9KUoFUTtG4EN5y3Vo3c38O8cg258dFY+voT9Dsdr3Sgo/Zzx2L4Nb3K9zfQ7SxHbm5diyg+/UeX0xV4qhdovAhuyt5ZN3N/Dujg47zHRWPTONgT9Dt09uznjwX4aC4Xub6HaWI7ZxsWUHfr1Hl9MGg4OGtMSfVdcWZFkjc26lWAII7oncf5TV10fV4bjvRCf6iZoXGMYdAMge24qp8QrLpl7JqMcZltZ0RbxEGXjMYISdR95QpwQOgGfp5nVIbG4OoRuH0+/wCXvZE3EUw8Kyn0RxhW2yGUZ64oNBpXxFKrKGUhlYZBByCD0II6ivugUqCfRZzqC3XxbiBYSnwoXwlic85Odz08s7dcbVO0Fa4s4YFwVubfEV9AMwy+vX7KXHzRNkg+nMSPPMtoOo/E28U5RozIgYo3VSRup+hyK76UClKUClKUFZvOHjLqsN25544bZ0VSf6uUupDgerIWGf2B7VZqzfUZf0dr0T8x7jVF7t1J2E0YVUYfUFVx+0fbGkUClKUClKUClK+XcAEkgADJJ8h6mgiOLuIotPtZLmbog8K+buflUe5P5DJ8qzTgjS5SZL673u7s8zbfIhxyoM7jYLt5AKPKvC6vDrl/3pz+j7NiIlPSaQdXI8x0O/lgY8TVerG1MrhR+J9BQSXD1nk94eg2X6+Z/l+dT9fMUYUAAYAGBX1QKUpQKUpQKofaLwGbsreWTdxfw7o4OO8x0Vj642BP0O3S+UoKR2d8di+DW9yvc30O0sRGObGxZQf3jy+mDXJrfCk1nJJPpsaywzH+lac+O7lBGGaIHwq+Oo6H3xyn37ReAzeFbuzbuL+HBSQHHPjorH18gfwO3T97O+PRe81rdL3F/DtJERjm5erIP4r5dRtQecWi3OmqJdNVpLZvHJp8p8Scwy3w7H5WzuYzkE82N8VZeGOJre/jLwMeZTiSJxyyRt5q6dQcgj02OCamarOpfo+3vUuLjkguGUokzMUEgOAVY5CuRts2SNiKCzUpSgUpSgUpSgUpSgoPaxa8x0yQDdNTgGfQMT/MLV+qocVL8Ve2Vov9jIt5M36qxEiJfq8h/JGq30ClKUClKUCsu7Vdfe4kXSLNvtJRm6kH9lFseU482BGRnoQPv1cePeIxp9jNc7FlGIwfN2OF/AE5PsDVE4K0M28RkmJe6uD3k7t15m35fwz+efagmdJ01IIkghXCIOVR5n3PqSST9TV10uy7pMH5jux/l+FR+gWH9ow/uj+dTtApSlApSlApSlApSlAqj9onAYvuW5tm7i+hwYpQcc3LuFYj9zeX02q8UoM04T7U4yskGqA215Bs6lT9puBlFUElzkeEdQcjIzj01rjKzvYngl03UZ4m64tGx7Mp5gykeuxqW7QOAIdSVZFPc3Uf9VOvUYOQGxjIB3HmD08802z4+1PSz3WrWzXES7fEw4zgebdFPkPFyE9d6CR0Lje0sCUu7rUOVgqxreW5BQLnzSPLE7b+1aPpmpQ3EYkgkSWM9GRgR9NvP2qv6NxvpeoryJPExbYwzAKx9uR/m/DIrr0zg2ztpzPaxmBmGHWJiqON8Bo88m2SQQARQWClKzvinje403UkF2g/RsyAJKiElH2zznJyQQdgPlIIyVNBolK4dP1m3nUPDPFIp6FHU/wPWu0sPWg/aVA6xxlYWpxNcxhvJFPO5zsMImW3+ld2vQzyW8iWrpHMwwrupIXJAY4HVguceWcZ2oK/2dSC5FzqGc/FzsEPpDATFGPb5Xb6uauFQdlYjTdPEcEbzfDwnlRfmkZQScftM2Tt61E2fafpjIGkuBA+PHFKGV0bzUgjcg7bUFypWaSdqzTy93pmnz3yZwZcmNM+xKHA925akNT1HXZgI7ezgtOfYzSTrIY8jryKMcw/xCglI+Mo31I6fDE8jIhaaUEckW2Qp8yTlRt0LexxZZHCgliAAMknYAe5qgTXNlw5ZnmYy3EpLHJzLcynqxO5C5PU5Az5sfFT30W+1X7XVJ3iiY5Wzi8IAzkc/v8AXLb9R0Ad/Guuxatf2lpat30FtJ39xIu6cyjwKG6N5jIyPHt0NXPTbbvJAp6dT9B/6x+NROkaTDbII7eNY19FG5PqT1Y+5zVw0KxKAswwW6D0H/f+VBKAV+0pQKUpQKUpQKUpQKUpQKUpQK5b6wSUeLr5Edf+4rqpQZrxF2W2s5LNAuTnxxeBt/MqPCT9QarUXC2pWO2najIqjAEM+6jHlghlH4IPrW315ywq2zKD9RQZNY9qt1Zv3esWpUE4WeAZU/UFiD0J2Of2asD9p+iXCGOS4RlYYZJYZOU+x5k5atF1oETggZGfLqPxBqq3/BFuCS1pbt+13Uf78jNBXLyy4SkJYtCpP6jzKP8AKpCj8q4ZdL4SAyZtvQSXB/cATVg/0Vsf9Ut/90n/AEoOF7H/AFS3/wB0n/SgidD1XhSykEsLgyr8rMly5HuvMpUH361M6l2xW7ER6bDJezN5BWRVHqSwz+7HuK/YuHrNTlbW3B9RFHn8+WpKzsAo+yjVR+yFH8MUFZPGfETHw2Foo8uZskfX7cfwr5k17X33a008n3BP/wCU1fbXRHYZYhB+Z/ca6hw8P/qH/L/3oM8HEHEZ27uxT8//ANzXjLc8Ry7G7tYR58iAn8Mxn+IrSv8AR9f1z+Qr6HD6frt+7/pQZtofByxzfE3Uz3dyekknRf7qknGPrt5AVc9PsWlO2wHVvT/vU3HocQ68zfU/9MVIxxhRhQAB5Cg8LWxSP5V39T1/OumlKBSlKBSlKBSlKD//2Q=="/>
          <p:cNvSpPr>
            <a:spLocks noChangeAspect="1" noChangeArrowheads="1"/>
          </p:cNvSpPr>
          <p:nvPr/>
        </p:nvSpPr>
        <p:spPr bwMode="auto">
          <a:xfrm>
            <a:off x="155575" y="-2727325"/>
            <a:ext cx="57721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principles of past FTC judgments and settlements will still dictate how affiliate marketers police themselves?</a:t>
            </a:r>
          </a:p>
        </p:txBody>
      </p:sp>
    </p:spTree>
    <p:extLst>
      <p:ext uri="{BB962C8B-B14F-4D97-AF65-F5344CB8AC3E}">
        <p14:creationId xmlns:p14="http://schemas.microsoft.com/office/powerpoint/2010/main" val="1606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010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Has the FTC Legislated in the Past?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Trump’s “2-for-1” Regulation Executive Order will not slow down FTC </a:t>
            </a:r>
            <a:r>
              <a:rPr lang="en-US" dirty="0" smtClean="0"/>
              <a:t>rule-making</a:t>
            </a:r>
          </a:p>
          <a:p>
            <a:pPr lvl="0"/>
            <a:endParaRPr lang="en-US" dirty="0"/>
          </a:p>
          <a:p>
            <a:r>
              <a:rPr lang="en-US" dirty="0"/>
              <a:t>There are  still clear legal standards of deception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FTC regulates through its consent </a:t>
            </a:r>
            <a:r>
              <a:rPr lang="en-US" dirty="0" smtClean="0"/>
              <a:t>orders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i="1" dirty="0"/>
              <a:t>FTC v. Wyndham Worldwide Corporation</a:t>
            </a:r>
            <a:r>
              <a:rPr lang="en-US" dirty="0"/>
              <a:t> – U.S. District Court agreed with FTC that its 52 data security consent decrees serve as fair warning to companies.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is Legislating Through Consent Orders Unfair?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Consent orders usually the result of high-pressure </a:t>
            </a:r>
            <a:r>
              <a:rPr lang="en-US" dirty="0" smtClean="0"/>
              <a:t>negotiations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“No Admit/No Deny” language is silent on culpability of wrongdoer, but is used against future </a:t>
            </a:r>
            <a:r>
              <a:rPr lang="en-US" dirty="0" smtClean="0"/>
              <a:t>defendants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Consent Orders are not always in line with judiciary’s stance on the </a:t>
            </a:r>
            <a:r>
              <a:rPr lang="en-US" dirty="0" smtClean="0"/>
              <a:t>law </a:t>
            </a:r>
            <a:endParaRPr lang="en-US" dirty="0"/>
          </a:p>
          <a:p>
            <a:pPr lvl="1"/>
            <a:r>
              <a:rPr lang="en-US" dirty="0"/>
              <a:t>E.g., </a:t>
            </a:r>
            <a:r>
              <a:rPr lang="en-US" i="1" dirty="0"/>
              <a:t>FTC v. POM Wonderful – </a:t>
            </a:r>
            <a:r>
              <a:rPr lang="en-US" dirty="0"/>
              <a:t>mandate for two randomized controlled trials for “disease treatment” claims</a:t>
            </a:r>
          </a:p>
        </p:txBody>
      </p:sp>
    </p:spTree>
    <p:extLst>
      <p:ext uri="{BB962C8B-B14F-4D97-AF65-F5344CB8AC3E}">
        <p14:creationId xmlns:p14="http://schemas.microsoft.com/office/powerpoint/2010/main" val="40256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33" y="891852"/>
            <a:ext cx="2886075" cy="424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33" y="890196"/>
            <a:ext cx="2886075" cy="4629150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235764" y="591268"/>
            <a:ext cx="11234738" cy="59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Housekeeping - Audio Instructions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35764" y="1478276"/>
            <a:ext cx="5860236" cy="3246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Select “Telephone” to dial in via phone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Select “Mic &amp; Speakers” for VOIP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0902" y="1285505"/>
            <a:ext cx="925744" cy="199796"/>
          </a:xfrm>
          <a:prstGeom prst="rect">
            <a:avLst/>
          </a:prstGeom>
          <a:noFill/>
          <a:ln w="19050">
            <a:solidFill>
              <a:srgbClr val="FF6600">
                <a:alpha val="50000"/>
              </a:srgbClr>
            </a:solidFill>
          </a:ln>
          <a:effectLst>
            <a:glow rad="508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80832" y="1441654"/>
            <a:ext cx="1160834" cy="201606"/>
          </a:xfrm>
          <a:prstGeom prst="rect">
            <a:avLst/>
          </a:prstGeom>
          <a:noFill/>
          <a:ln w="19050">
            <a:solidFill>
              <a:srgbClr val="FF6600">
                <a:alpha val="50000"/>
              </a:srgbClr>
            </a:solidFill>
          </a:ln>
          <a:effectLst>
            <a:glow rad="508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UEhQWFRUWFiAbGBcYGRogIBwdGxgcHBwcHBwdHyggHRwmHhgYIT0jJykrLjEuGiI0ODMsNyguLisBCgoKDg0OGhAQGiwlHyU3LDYsLDc0NjcsLys3MDc0NTc0LDc3Liw0NystLCwuKyw3LCs4Ly43NywtNzAuNzUtLP/AABEIAN8A4gMBIgACEQEDEQH/xAAcAAEAAwEBAQEBAAAAAAAAAAAABQYHBAMCAQj/xABLEAACAQMCAwYDBAYGCAMJAAABAgMABBEFIQYSMQcTIkFRYRQycSNCgZEVUmKhscEkM0NygpIWVHOTorLR4WPC8AgXNERTg8PS8f/EABgBAQEBAQEAAAAAAAAAAAAAAAACAwEE/8QAKREBAQACAQEFCAMAAAAAAAAAAAECEQMSBCExUZETIjJBYaGxwYHh8P/aAAwDAQACEQMRAD8A3GlKUClKUClK/GOBk7AUH7SqHqnarZpK0NtHPeuvzfCpzqPq2Rn6rkVHLPxBqOCixaXA3m455iCPQjY+xCEUGgarq8FsnPcTRxL6uwGfYZ6n2FZ/d9odxfsYNDgMvk15KpWKPp0DDJODnB32+Vq79J7KLJHEt20t9P5yXDlh/lzgj2bmq9QQKihUUKoGAqgAAegA2FBnSdlXf4bUdQu7mQ7sFcJHv5BMHA+hH0HSvsdkFshzDeX8PoEnGB9PBn99aNXy7hQSSAB1J6Cgzv8A0F1SHPwutTH0W4jEn/ExP/LXx8ZxJa/PBaXyjqYm5H+vi5R+AU1pNKCj8PdpUE0wtbuKSxujjEU4wGJOAEfAzk7DIGfLNXioHjLhS31K3MM679Y5APFG3qp/iOhqudmvFEpaTTr8/wBMtTylic96m3K+TuTgrv55Unc0Gg0pSgUpSgUpSgUpSgUpSgUpSgUpSgUpSgUpVJ4641a3dLOxj+Iv5vkQdIwfvyem2+Djbc4HUJji3i+102PnuZMEjwRru7+yr/M4A9apQ0XUtbIe+ZrGxJytqh+0kHrKfIexHl8o+aprg7s+WCT4u+c3d+27SuSVQ+kQPTHQHA9go2q80EfoeiW9nEIraJYkHko6+7E7sfckmpClZHc2NxNIbjXZ5reIk91Y2xkYBc4+0aAEsfPY536qPDQa5X47AAknAG5J8qyWO44fRgvfXUBPQvJfxj/M5Ar21SXQjGwm1SeSIjxR/GzyBh6FAxJ+lBeuI+KraytfipZAYjgJyYYyMQSqpg4JOD54wCc4FVq00abUVF1q/wBjbjxx2PNhFVfEHuW252wAeU4CgbjcgVzV+KhJBFHZxRWVhBymO9u0zgqpANrC2Wkk5ScNudznHWunRLefWY0h5rhdLjOXlmY99etzc2M/chz6bbADceAL9wrxJHfrJJCjiFH5I5WGBLj5mQdeUHbJ/kQJyvCKOOGMKoWOONcADAVVUfkAAKrV3xuvIZLS0uryMHHeQoOQ468hYgyfVAw260FsrGuPL6KWX9K2PM0lhMbe8TGC0YOObGdwCWAb8fuVsUEnMqtgjmAOGGCMjOCPI+1QM3Blo138WEKysrJKFOEmVlKkSp0frn6gZzgUHbw3qyXUCSI3MCoIPqCNj/68walKx/SXbQNQFrJk2FyxNvITnkJO8bE+hI/cfvNjX1YEZHQ0H7SlKBSlKBSlKBSlKBSlKBSlKBSlKCt8f8Urpto82OaRjyQp+tI3yjHoNyfYepFR3Zpwk1pG1zdEvfXXjndtyudxGPIAeeOpHoFxAaYP01rLXB8Vlpp5Iv1ZJ/NvfBAP+CP1NapQQXFvE8enRpNOjmJpAjugz3fMDhmHUrkY233Gx6VM206yIrowZHUMrKcggjIII6gg5qD7QbNJtNvEkwF+HdsnoCil1P4MoP4Vw9k3P+iLPnznuts/q87cn/Dy0E7JrtstwtqZo/iGGRFzDmwBnp5bAnepGoPRuHLaye5nQYeeRpZZHIyM7kcx6IDk48smsw457R9KeZsQyakVAARmK26crHmZQQeZjn5ypGAMEAnIa5Jc287yWz8jsFy8LjOVboeVh4kPTIyM7VQpOx+GO7+Jsrh7XOcp3aSAZxnkL/L08wfYgbVWpda0me1a70sR2N/agyrHhYywXd4yB4ZVZA2wyenTJFbZaTiREcdHUMPxGf50FHtuymzM3f3klxfS+txJlRg5wFUDbf5Tlfar3GgUAKAABgAdAB0AHpUFxpcvBbtdRMQ9uObl+5IuwZHHkPPn6pjO45lacikDKGBBBAIIOQc+h8x70FC47m+Lu47BnKWsUJur5hkZjU+CPmHQMQxI64GR0qq6r2tzW0cbrCiiZc2tqFxywjwpJM2fvEErGgGw3bpmy8TcPXRk1iZU5kuLFUiC7szKjhkCjfPX68wxneqBfzHTNZ0ue6UonwUKsCM8h7gwsPqjbnH86CasO1HVoXt31CxSO2nkCBwkiEZI3HM7dBlsEDmA2PnWvxalE0rxK4Lx45wPulhlVJ6BiN+XrjBxgjP8+9qWqXEyzt8Q8ls1ykiROgymEK7NzeFQdsAb5ycHOdvsdBs5JFvI15+8ImQlmKczoo71YyeUOVC+LGfpk505OLPjvTnNVOOUym49OMOG4tRtZLeYbMMo2N0cfK49x+8Ejzqpdk3EUrRyWV2ft7WQwsc9cEhT7g4Iz54z51ozsACScAbkmv51t+KZrnWb19KtzObjlCBvCAIlVTK24wCQcZK/OPPas1P6LpVF4S7SLec/D3f9EvE8LwzeHLbbox2Oc9Dv9RubyDQftKUoFKUoFKUoFKUoFKUoFVPtT102WmXEqHEjL3aH0aQ8uR7gEt+FWysx7Yx38+lWWOYTXgdx+zHhTn/DI35GgtXZ3oAsdPggxh+QPJ7yOMt9cHw/RRVkpSg8by0jlRo5UV0YYZGAII9CDsRXLq+q29lCZZ3WGJABk9PZVUbk7fKBnapCovVuH7e6kikuIxL3OSiNugZseIp0ZhjYnOMnFBRe0LjO3utCu5rOTnUsICSrLuzJzrhgD/Vt++on/wBn/iG1kiNkLdY7hEZ3kCj7VOcbs3XI51GDkYG2Ogu/HdhYGyFrdEW8M8gjjZFwFlJLIfCMLuDucDrk71kvCPBN5Z3bdy6yJIWiW5hlwAUPMyOAedD4MkEYBXqetacWEzzmNuvqnK6m0b2j/BXdr8fa2ptWF40GAMLMnIziTlwAGBXBAG3NuTtj+idAuI3tbd4gFjeFDGo6BSgKgfQfwrB5LYahdh7ovJa2ETSXDs7FQMFliXf5nYDONyPPIq78F6dJctp6OwMWmQjvOVgQblkAWPI2JijOTg7FwN967z8XsuS4b3owy6sZWnSxKylWAZWBBUjIIIwQQeoIqF4c4ZSxLi3kkEDbrbseZI2JyTGSOZQd/DkjJztUfq2svcXyafB3iGMrNcyjYCIeJY1YHPM78qnp4Q+KkrzVuXvLgTQtaW8bmUIOeTvI8lxzBuUcoHy4znzFZKScN/E7FEkRnXqoZSR9QDkVm/bPZWlz3MV0Z7fkPOl2sJkjAY4eNipyGIVW3GNhv1qqazLY6g+nT6U8dleS3DhgvKHViGIaRVO4LKBnoRIeu4rSLTW9XRAJtMWWQbF4bmIK3vyyYKg+mTQUHUbeyKW1vavDcpFsZJLy25WUyK/NOj8sjEcuAoGADjJqzdn3EIMs6O895c7GR4ijQogPgSPlbulGD0BLE5z0wJWTWNVfpo8Q/wBpdxE/iFQj99eHd6/Jsv6OtE9u8dh+7kNbe2tx1lN+u0dHfudyZ1riV4gBHY3U/NnmwgAH1JO+d+gPSqVwrqLWrTJp2hMpJDSf0lA2+cA95uFG+FGw39anRwxrR+bWgvstlCR+eQa8bjhm6jkDz6zh5MRqWijjLdSEXlkXmPU43PWmN4rNWWfX+i9U8HBxG1zfLi74dMuBs3xUPOB+yy4YfQGq9YcK6erhJv0ppLMcIXlURMx35VlAZebY7EjPlmrVxRLLpduZJNVZWY+BXQMWPmFDlz+OMDzx1rKtY4m1fU5jphkEgkkA5QkYyAQ6szKuQoADHHpXM+OSdWN3HZlvusat/wC7e6Te21m9X07xu8X8uYCvhl4jst+a31KMdVwI5ceeMcq/8x9q57bg2bQ7dLixd52jGbyAnadPvNGvRHQZI8yBjc7HSNL1CO4hjmibmjkQMp9iMjbyPt5VkpV+FO0W2vJDbyK9pdg4NvOOVicZwhPzdehAPnjG9XKq9xjwba6lHyzrh1/q5l2dD7HzH7J2/HBFT4d4quNNnXT9YbIba2vT8sq9AJGPRxsCTv0znIYhptKUoFKUoFKUoFZlrYM3FFkn3be0aQj3bvF/nHWm1mPDgMvE+oyfdhtkjHtzCE/xV/zoNKuJ1jVndgiKCWZiAAB1JJ2AqpRcRXl5JC2nwJ8GZB3lzOcc8YbD9zGPF0BwzbE+WN6nuI9BhvoGt7gMY2IJCsVPhYMNx7iu+3gWNVRFCqqhVUDAAAwAB5ACg9KUpQVbULyz1GS60uZH51jDMrADmU4xJEcnPKxXfGxqk33C9xa8veRpJI/2K3MM0sbTMdo2miBA7wAMCctzc3izjB03VdCguCryKRIoIWWN3jkUHqBJGVcA+mcVlHEsELXT2sMzIUH2k93PNKiqQctiR+UMoR8b7sBnAr09kxvX1fKS2+jPlvu683VxJwvPfLHYQdxbKJA91HB41TYnmnlwnPMcqREFHmxOOUi7W00Gnxx2FjEZZUTwxKccoP8AaTyYwgJyckczb8qtjFV/ha4aaBLTRwYrOLwyX7oAZCPm7hMANIT1kYYG+x2q86LpENqndwrjJ5mYnLux6u7HxOx23Nea3bRWrTSNRt5LiVBazz3ZUvIzSRrFyIERAgVjIijJzzISSemc1wcB8N3OnsLWOKNrIs4mlkyJZHEa/ahclRGzZjCY2C8xJzvolKDN9N0KC/uWntrmSH4O4eHuhBbZjMZ5eWJu75ljI6ZzsfXNaRVCmgGnawsw8NvqY7t/RblMmMn/AGi8y4HVs1c7C3aKFULGQouAx2LY6ZPrjAz+NB1UzWa61xrdsvPbiG2ltSTd2d2wV2XyMcueUqd8MMDON/I4rxtxRHcymW1kvVaVueZZpgVDA5URhceFT0J6YGAKDZuLeIdXsrxpHNstjkcjMrlCCQOWR0DPFIfJivd5P4VW+N+0mEsqWrfpBpiA1tNEkkCErssZVEkd+YgdWBGfPGK3YaZrOoWYku5rg6fGymQM3jeNXHeMi4JkKKC3i/V2ydqvdzYaZw5cxXIBMU0DIBtJJ3iFWDoSdlZWZTggZ5PImgz/AFTgd4rVbvUpSJJh9jEG2iTrzOxzsvNgRJvllGeuNW7MuGEtB8XOvJcXZCxqw8SRhMqns5WMu3pgDy3hOBNKOrXL39wPsFm7yG3LlgvzFMjGMcztIQMb48tquukXfxd9NOD/AEe0BgjPk8pIad/ovKkYP+0rfk9zGYeerf19qjHvu1rqn9mvKkd5bpgR21/NHGB0VSVk5R9GkYfhVg13VUtbaa5bxLFGz4H3sDIA+uw/Gors80x4LJDKAJ7hmuJsDH2kzc5GP2QVX/DWC1lqL4l4fgv7dre4TmRuh81byZT5MP8AscgkVKUoMw4T1+fS7ldK1J+ZG/8Ag7o9HXoI2Pkw2G5yDgbgqTp9QHG3C0WpWrwS7HrHJjdHHRh7eRHmCarfZlxTKxk06/OLy1PKST/WJtyuM9diN/PKnzoNDpSlApSlArMOzCTvNW1x/SdE/wArTL/5K0+sQ4e1xrCPX7xBzFb8AA+ebhlP7pKDb6V5286yIrocqyhlI8wRkH8q9KBXnczrGjO5CqilmJ6AAZJP4CvSqJ216g8WlSqhw0zpDn0Dt4s+xUFfxoPfsw4huNRinupvDE85W3jwPDGgAySN2JJIOT1U4wKzDXOGpdRmvPhJ1km52d7ZgVK8jAjBJKsXDjBIA2IJ2rcOGtGSytYbaP5YkC59T1Zj7sxLfjWc8U8LT214txpsoF25eURtssyqR9gd8HZ3O+M4G4IBr08F93KTx/Wrv8s8/GX/AHyZNH2h6tbzqTcSI0Xg7gqFjAXbkMIAUdMdAR5EVYOH+2eeCSeSW2imaZixYMysOgRAx5vs0HNhcfeJzkknZeHeILLUlxJHGlyByy206DvEON15XGWXfqBjfyOQOy64M0xt3srUb9e6jG/QbgCvM0YEO2K/MV1FJyuLgPytuGh7wYwhB+VQdgd8+ddVr2t8jafi1ISxhaMr3p+05oljDfLhccudw3UjIraG7NtKP/yUX4cw/gai9f4cS3ikSO3gTTYInuZYhkmeWNeZUcEf1Y5FY75PKo6ZFBnVh2rXV9DDYmxjurkleV2cgM6HmVyo5cMOXJIcDY9BtX7xNLxE6u93dLaIjxhlSVYwgmYKrHucsUyTkkk+FuuKs+gdlFld2UNyxeG5nUT95CeUIZPGFSP5Qi5AwN9ute9r2LI7c1/f3N0dh15dlzgHmLkgZPQjGaDPNe4WtVzJqGuJPKq4Cxh53OASEDl/CMnzAG56V4aLbGGzW7tdJld4uWRrududAEYM/JFyKpQ8pHNuVGd8jNadf9kVtA3fWcCTEKVa1uGJRwepSTrHL6Mcj2HWpngTTLy2Z7aVWaxaLmg71lMkOSA1tJgnmABOCMjC9fIBT9Ai4nZJXjFvElwxlHeFCEMm57sZYgb5w2d9zuTno4Y7GpDJHLqtx8QIgAkCs7IAPlUs2CEH6igD3xsb7wPpEthZ9xcSh1hd+7ct0hDEpzE4wQvl0A26Co+34kuNS5105DFb5K/HSjY42JgiIzIeuGYhQR0PSgh7iW4+Nu7GxHI0pjLzgeG2i5DzMP8AxDnlVR5qTsFr846sVSGy0SxzGLhsScvVbdPFIxPqxycn5iGHnXfHrkGj2UvesZJUmZFXOZJ3OCmT1JZSpLf/AMqH0K7GnN8bqpaTUr8hY7eNcuiEjliRScKMlc5IGQBkkEnftF3yX+J6ST7o4/haZPp0Tw9w6BouULyHpyjGB9NhXVSlYLKUqF4S4ng1GAz2/NyCRkIYAEFfoTsQVP0IoJqs47W9AcBNUtNrmzGXA/tIRuwP90cx+hbzxjR6/GUEYO4PUUELwhxBHfW0cyHPMoPv6HPuCCD7g1N1j/DoOj6rLY7/AA82Zrb6H54x9MH/ACA/erXkcEAjcEZFB9UpSgVi3AtvcXFjqnwsUEzT38gZLgsEKFQTjl3LeIY3XrnO2DsGp3YhhllbYRxs5Psqkn+FUHsLssaOpJIM8krFgcH5u7yD5HwUHBwNxVJpkPwesRvaqhxbysC6FNyIjImV5lAON/lx0xvp2n30c8aywuskbjKupyCPr9dqzLjqfUtPiZphFqmnswEiTRqsqgkBQSgCnxcuH5Tv5DY1eNM+FsbASRxm3t0iMxQhuZAV52BU+Lm3Ph652oJ2orifQYr+2ktpweSQdRsVIOVZT6ggH08jkGvnhXWje2sdwYjCJcsiMQTycxCscDA5hhsb9Rual6DL9N4kvNHZLbVlM1r8sV+gJAGwUTDqDjzO+339yJLtLguFVLuDMsaYLKu7R75E0RG5XGOZdxgKwxgk311BGCAQfI18yrlSB6H+FXx53DKZT5OZSWaqBvNCstTgjkuIYpuZAQ4+YZGTyyLhhv6Hyr50ng6GBJYmkmuYJMfYXLiVEx+pzLkD2JPSvjgGzRLVHiJCyKC0f3VkHhdl/V5iMlemd8AlsuKNduLFhMYDPaYHeGIHvYTvlyucSR9OmCuCdx0cuPTnlj5WuY3cleZ4KWLexubi09EV+8i/3UvMoHsvLR7jU4RiaCC+j6Ewt3UhGN8xSko30Eg+nrNaHrdveRCW2lWVD5qenswO6n2IBqQqFK1pvF9iOWEsLRlAVYJ07kgDYKgbCsBsByEj0qRi1uNrk2+Rzd0siNzL4wWYMFHU8vKpP98V2X1lFMhSaNJEPVXUMD+BGKqV52U6TI3P8KEb/wAN5EH4BWwPwFBcLq5SJC8jqiKMszEAAepJ2AqvNr81ztp0QZf9amDLF9Y12ef6rhD+v5V76fwbYwlSsAZl3VpWaUqfVTKWK/hip+go2rcGXEsbNPcyX0gwVgkbuLYnmHzpEpZgOuGLZxg9c1+2ula26hZLuztVAAC20BfAHQDvSANvY4q8V+E0FE4Z4VBvJJ53a6MLcqSzBC3eYXnKhQAqrjlA9c+lWh+HbVroXjRK1wq8qyHJKgZ+UE4XqdwM7mvPhI5tY2/XLOfq7s386mK27Rb7Szy7vTuRx/DvzKVXtX0K4lvLe4jvZYYYh47dVBWTcnck+YwNwcAbYO9WBmABJOAOpNYrQHHnEaafZSzufFjljX9aRgeVR/E+wJ8q4uyzhs6fp0MTjEr5klHo748J91UKv+GqzpGdd1L4ps/o+xflt1PSaYdZCPQbH/L6sK1OgUpSgzztp0hntEvIR9vYyCVT6pkc4+mysfZT61YuDNWW4gRlPhZA6f3WGcfgTUvctFIWt3KkvGS0ZO5RsqTj08qyrsona2E1s5ybO6eI+6c3X8+Y/lQa/SlKCjdtGrfD6VMF+eciFB1zznxAD+4HqycKaV8JZ29v5xRKrY82CjmP4tk/jVF40Hxuu6fZbmO2BuZfTIPhBH1RR/8Acq7a3rTxSRwwQPPNICQN1jRR1eWXBCr7AMx8hQSV9aJNG8Ug5kdSrD1BGD9K4eKdIN3aT2wfkMsZTmxnGfbIzX1ba7bvcNaiZGuUTmeNeoG2/wDxDbOdxUnQZ5wpdFtZuYAcx2VlFAMdM+FmIHl6f4BWh1AcPcKRWlxd3CMzPdyB35vu4yeVfbLMfpgeVT9ApSvwsBjfr096CE4Sh5I5U8luJAPpzZH7jU5UDw/ZTRz3bSbJJKDGMgg7HLe2Ryj8Knq27R38lu971+EcfwqxqHA9s0pnty9ncHrLbkLzefjQgxuM+q5965NF4JmjuBc3OpXdxIDnlDCOI7YAMS7Yx5AgE743q5UrFZSlQfDGuyXRnElrNbd1KUXvQR3i+TrsB1z0yOm5zQTlKUoFfMi5BHqMVX+L9Rvoe4FhbLOXlAlLMAETbJxkdRnffGOhyKsVBFcM6Y9tbpE7hyucEDAAJzgeuKlaUqs87nlcr41ySSaitX1/qH6Sgiit1+B5CZpyRnm5WwF8WRhgn3TnmPQb1Xe1zV5X7jSrU/0i+OHP6kO/MT54OG/wo/tWj1m3AUXxWr6pfPv3UnwsJ9Amz4+vKh/xH1qXV54f0eKzt4reEYSJeUe582PuTkn3NSFKUClKUFS4q0ed7/Trq3ye5keOYAgfZSr1OTuAV6b7kHyqm6avLrWrKOhaFvxMZJ/5jWv1juhyd7q2ryj5RLHHn3jVlYfgV/fQaTb6sAig9Qo/hSq/Sgi+zofEaxq94R8sgt0PsnhbHt9lGfxqU1rjKeW5ex0uETTR7TXEmRDAT5MRuzj9UeY88ECL7BZOe0u5PN7+Qk/4Iz/5jV80PRIbRGSBeUPI0jEkks7nJJJ3J6D6AUENwJwaunrI8j99dzsXnnI+Yk55V9FBJ+p39ALVVS4o4jlLNZacBLeFfE2fBbBujytggN5hNyeuMdbBotrJFBFHNKZpEQB5SAC5A3OBQdtKqfaDxVNpyQzJbtPCZMXDLnMaY+bbp9TttjzFWiCZXVXQhlYBlI6EEZBH4UHpVS7RuF5b6GNraUxXVs/ewNnYsB8p+vr/ACJq20oKLwhxVeXs6KYY40ijZb1WOJI7gHwhUznkYDmB3BBbfK4N6qj9oulyRAanZeG5thmRR0ngG7xv64HiB3xg43wRbtK1BLiGOeI5SVA6n2YZGfQ+1B1UpSgrPFPF3wc9tCLaaf4gkc0S55AGUEkAb/NnFWalKBSlKBSlKBSufUZ3SKR44+9dUZljBxzsASFBPQk7Z96i+DtblvLYTTWsloxYju5DuQPvDIBwfcDp6YJDw7QtfNjYTTIMy4CRDGSZHPKuB54zzY/ZNeHBmjppWmgTNgojTXMm5y5HNIxIGW5QOXPUhRXNrEHxuqQQ9YbEC4l9DM+VgX6qA8n4r61brq3WRGjcBkdSrKehDDBB+oNB46XqUNzEs0EiyRt0ZTkH1+hB2x1FddR2g6Fb2UXc2sSxR5zgZOSQASSSSxwAMk+QqRoFKUoObUr1IIpJpDhI0Z2PsoJP7hWRdmcTG1e4k+e6neZv8Rx+WxP41PdtOpsYYdPhP217IFOPuxKQXY48s4+oDV16bYqixwxjCqFRR7AACglodKLKDvuAfzFftWSNMAAdAMflSgynsVvo7aS902Q8k63TyIjDHMnKq5XPXZAcehBGRnGga/PO3Lb2wZXlB5pyvhhQYBbfZpd8Knrudgc1/tH4F+OC3Fs3c30O8UoOObG4RiPfofL6E189nHHfxvNa3a9zfw7SRkY58dWUfxHl1GxoLToWiw2cQigTlGcsTuzserux3Zz6mpGlKCH4vkQWN2HIx8LKSD5qIznb03H51w9mchbSrIn/AFdR+AGB+4CqBxpqbNda4zHw29gkCfSflZvoSzY98L6VovZ/bmPTLJSMEW0eQfIlAT/GgsFKUoPwjPWs94Xuxpd82ly7QTEy2LnoAxJeDPTIbmI899/mUVodVbtF4TGo2pRTyTxnvLeTJHLIOm43APT22PkKCzSzKoyzBQTjJIG56Dfzr7rMOH72PW7V9N1RXjvLcr3ybKzchGJV2xvkA4GPFkbMK01FwAPQY3oPqlKoPE/DGrz3LyW2piCI45IgnygAdTvkk5OT6/hQW59btxcramVBcMnOIs+IqPP9xOOuAT0FSFZVow1myv4VvYI79JPALuKNe8iUkZDPyrhPMhuvkxxitVoFKjOIdft7GEzXMgjTOB5lmPRVUbs3sPQnoK99H1JLmCOeLPJKgdcjBwRncetB2UpSgp/AAmMuptMhXm1B+QkfMiIiKR6jlUb/AF9KuFKUClKUCvOeZUVnchVUEsT0AAySfYCvSsz7XtaeQxaVbHEt1vMw/s4Qd8/3sH8FI+8KCD4ambUb241SQHkJMNqD92JSQW+pOfxL1o3Dtrli56LsPqf+g/jUFplgsUccMS4VAFUfu/M+tXiytxGgUeXX3PnQe9KUoFUTtG4EN5y3Vo3c38O8cg258dFY+voT9Dsdr3Sgo/Zzx2L4Nb3K9zfQ7SxHbm5diyg+/UeX0xV4qhdovAhuyt5ZN3N/Dujg47zHRWPTONgT9Dt09uznjwX4aC4Xub6HaWI7ZxsWUHfr1Hl9MGg4OGtMSfVdcWZFkjc26lWAII7oncf5TV10fV4bjvRCf6iZoXGMYdAMge24qp8QrLpl7JqMcZltZ0RbxEGXjMYISdR95QpwQOgGfp5nVIbG4OoRuH0+/wCXvZE3EUw8Kyn0RxhW2yGUZ64oNBpXxFKrKGUhlYZBByCD0II6ivugUqCfRZzqC3XxbiBYSnwoXwlic85Odz08s7dcbVO0Fa4s4YFwVubfEV9AMwy+vX7KXHzRNkg+nMSPPMtoOo/E28U5RozIgYo3VSRup+hyK76UClKUClKUFZvOHjLqsN25544bZ0VSf6uUupDgerIWGf2B7VZqzfUZf0dr0T8x7jVF7t1J2E0YVUYfUFVx+0fbGkUClKUClKUClK+XcAEkgADJJ8h6mgiOLuIotPtZLmbog8K+buflUe5P5DJ8qzTgjS5SZL673u7s8zbfIhxyoM7jYLt5AKPKvC6vDrl/3pz+j7NiIlPSaQdXI8x0O/lgY8TVerG1MrhR+J9BQSXD1nk94eg2X6+Z/l+dT9fMUYUAAYAGBX1QKUpQKUpQKofaLwGbsreWTdxfw7o4OO8x0Vj642BP0O3S+UoKR2d8di+DW9yvc30O0sRGObGxZQf3jy+mDXJrfCk1nJJPpsaywzH+lac+O7lBGGaIHwq+Oo6H3xyn37ReAzeFbuzbuL+HBSQHHPjorH18gfwO3T97O+PRe81rdL3F/DtJERjm5erIP4r5dRtQecWi3OmqJdNVpLZvHJp8p8Scwy3w7H5WzuYzkE82N8VZeGOJre/jLwMeZTiSJxyyRt5q6dQcgj02OCamarOpfo+3vUuLjkguGUokzMUEgOAVY5CuRts2SNiKCzUpSgUpSgUpSgUpSgoPaxa8x0yQDdNTgGfQMT/MLV+qocVL8Ve2Vov9jIt5M36qxEiJfq8h/JGq30ClKUClKUCsu7Vdfe4kXSLNvtJRm6kH9lFseU482BGRnoQPv1cePeIxp9jNc7FlGIwfN2OF/AE5PsDVE4K0M28RkmJe6uD3k7t15m35fwz+efagmdJ01IIkghXCIOVR5n3PqSST9TV10uy7pMH5jux/l+FR+gWH9ow/uj+dTtApSlApSlApSlApSlAqj9onAYvuW5tm7i+hwYpQcc3LuFYj9zeX02q8UoM04T7U4yskGqA215Bs6lT9puBlFUElzkeEdQcjIzj01rjKzvYngl03UZ4m64tGx7Mp5gykeuxqW7QOAIdSVZFPc3Uf9VOvUYOQGxjIB3HmD08802z4+1PSz3WrWzXES7fEw4zgebdFPkPFyE9d6CR0Lje0sCUu7rUOVgqxreW5BQLnzSPLE7b+1aPpmpQ3EYkgkSWM9GRgR9NvP2qv6NxvpeoryJPExbYwzAKx9uR/m/DIrr0zg2ztpzPaxmBmGHWJiqON8Bo88m2SQQARQWClKzvinje403UkF2g/RsyAJKiElH2zznJyQQdgPlIIyVNBolK4dP1m3nUPDPFIp6FHU/wPWu0sPWg/aVA6xxlYWpxNcxhvJFPO5zsMImW3+ld2vQzyW8iWrpHMwwrupIXJAY4HVguceWcZ2oK/2dSC5FzqGc/FzsEPpDATFGPb5Xb6uauFQdlYjTdPEcEbzfDwnlRfmkZQScftM2Tt61E2fafpjIGkuBA+PHFKGV0bzUgjcg7bUFypWaSdqzTy93pmnz3yZwZcmNM+xKHA925akNT1HXZgI7ezgtOfYzSTrIY8jryKMcw/xCglI+Mo31I6fDE8jIhaaUEckW2Qp8yTlRt0LexxZZHCgliAAMknYAe5qgTXNlw5ZnmYy3EpLHJzLcynqxO5C5PU5Az5sfFT30W+1X7XVJ3iiY5Wzi8IAzkc/v8AXLb9R0Ad/Guuxatf2lpat30FtJ39xIu6cyjwKG6N5jIyPHt0NXPTbbvJAp6dT9B/6x+NROkaTDbII7eNY19FG5PqT1Y+5zVw0KxKAswwW6D0H/f+VBKAV+0pQKUpQKUpQKUpQKUpQKUpQK5b6wSUeLr5Edf+4rqpQZrxF2W2s5LNAuTnxxeBt/MqPCT9QarUXC2pWO2najIqjAEM+6jHlghlH4IPrW315ywq2zKD9RQZNY9qt1Zv3esWpUE4WeAZU/UFiD0J2Of2asD9p+iXCGOS4RlYYZJYZOU+x5k5atF1oETggZGfLqPxBqq3/BFuCS1pbt+13Uf78jNBXLyy4SkJYtCpP6jzKP8AKpCj8q4ZdL4SAyZtvQSXB/cATVg/0Vsf9Ut/90n/AEoOF7H/AFS3/wB0n/SgidD1XhSykEsLgyr8rMly5HuvMpUH361M6l2xW7ER6bDJezN5BWRVHqSwz+7HuK/YuHrNTlbW3B9RFHn8+WpKzsAo+yjVR+yFH8MUFZPGfETHw2Foo8uZskfX7cfwr5k17X33a008n3BP/wCU1fbXRHYZYhB+Z/ca6hw8P/qH/L/3oM8HEHEZ27uxT8//ANzXjLc8Ry7G7tYR58iAn8Mxn+IrSv8AR9f1z+Qr6HD6frt+7/pQZtofByxzfE3Uz3dyekknRf7qknGPrt5AVc9PsWlO2wHVvT/vU3HocQ68zfU/9MVIxxhRhQAB5Cg8LWxSP5V39T1/OumlKBSlKBSlKBSlKD//2Q=="/>
          <p:cNvSpPr>
            <a:spLocks noChangeAspect="1" noChangeArrowheads="1"/>
          </p:cNvSpPr>
          <p:nvPr/>
        </p:nvSpPr>
        <p:spPr bwMode="auto">
          <a:xfrm>
            <a:off x="155575" y="-2727325"/>
            <a:ext cx="57721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an affiliate network liable for the actions of its affiliates and when is the blame be shifted to the advertiser?</a:t>
            </a:r>
          </a:p>
        </p:txBody>
      </p:sp>
    </p:spTree>
    <p:extLst>
      <p:ext uri="{BB962C8B-B14F-4D97-AF65-F5344CB8AC3E}">
        <p14:creationId xmlns:p14="http://schemas.microsoft.com/office/powerpoint/2010/main" val="4914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Deception</a:t>
            </a:r>
          </a:p>
        </p:txBody>
      </p:sp>
    </p:spTree>
    <p:extLst>
      <p:ext uri="{BB962C8B-B14F-4D97-AF65-F5344CB8AC3E}">
        <p14:creationId xmlns:p14="http://schemas.microsoft.com/office/powerpoint/2010/main" val="38736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have Affiliate Networks been Treated by the FTC?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FTC v. </a:t>
            </a:r>
            <a:r>
              <a:rPr lang="en-US" b="1" i="1" dirty="0" err="1"/>
              <a:t>LeadClick</a:t>
            </a:r>
            <a:r>
              <a:rPr lang="en-US" b="1" i="1" dirty="0"/>
              <a:t> – </a:t>
            </a:r>
            <a:r>
              <a:rPr lang="en-US" dirty="0"/>
              <a:t>First FTC action against affiliate network to ever go to </a:t>
            </a:r>
            <a:r>
              <a:rPr lang="en-US" dirty="0" smtClean="0"/>
              <a:t>court</a:t>
            </a:r>
          </a:p>
          <a:p>
            <a:endParaRPr lang="en-US" dirty="0"/>
          </a:p>
          <a:p>
            <a:pPr lvl="0"/>
            <a:r>
              <a:rPr lang="en-US" dirty="0"/>
              <a:t>Affiliate network held liable under theory of </a:t>
            </a:r>
            <a:r>
              <a:rPr lang="en-US" i="1" dirty="0"/>
              <a:t>principal liability</a:t>
            </a:r>
            <a:r>
              <a:rPr lang="en-US" dirty="0"/>
              <a:t> under Section 5 of FTC </a:t>
            </a:r>
            <a:r>
              <a:rPr lang="en-US" dirty="0" smtClean="0"/>
              <a:t>Act </a:t>
            </a:r>
            <a:r>
              <a:rPr lang="en-US" dirty="0"/>
              <a:t>(Advertiser, </a:t>
            </a:r>
            <a:r>
              <a:rPr lang="en-US" dirty="0" err="1"/>
              <a:t>LeanSpa</a:t>
            </a:r>
            <a:r>
              <a:rPr lang="en-US" dirty="0"/>
              <a:t>, chose to settle with </a:t>
            </a:r>
            <a:r>
              <a:rPr lang="en-US" dirty="0" smtClean="0"/>
              <a:t>FTC)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Previously, FTC Telemarketing Sales Rule used to impose liability on anyone who provides “substantial assistance or support” to a deceptive telemarketing campaign while “knowing or consciously avoiding knowing of </a:t>
            </a:r>
            <a:r>
              <a:rPr lang="en-US" dirty="0" smtClean="0"/>
              <a:t>it”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LeadClick</a:t>
            </a:r>
            <a:r>
              <a:rPr lang="en-US" dirty="0"/>
              <a:t> argued statutory immunity under Communications Decency Act’s protection of content-neutral “interactive computer service” from liability for wrongful statements made by “publishers” or “</a:t>
            </a:r>
            <a:r>
              <a:rPr lang="en-US" dirty="0" smtClean="0"/>
              <a:t>speakers”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Have Affiliate Networks Been Treated By The FTC?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/>
              <a:t>FTC v. </a:t>
            </a:r>
            <a:r>
              <a:rPr lang="en-US" b="1" i="1" dirty="0" err="1"/>
              <a:t>LeadClick</a:t>
            </a:r>
            <a:r>
              <a:rPr lang="en-US" b="1" i="1" dirty="0"/>
              <a:t> – </a:t>
            </a:r>
            <a:r>
              <a:rPr lang="en-US" dirty="0" smtClean="0"/>
              <a:t>continued</a:t>
            </a:r>
          </a:p>
          <a:p>
            <a:endParaRPr lang="en-US" dirty="0"/>
          </a:p>
          <a:p>
            <a:pPr lvl="0"/>
            <a:r>
              <a:rPr lang="en-US" dirty="0" smtClean="0"/>
              <a:t>Second </a:t>
            </a:r>
            <a:r>
              <a:rPr lang="en-US" dirty="0"/>
              <a:t>Circuit Court of Appeals upheld judgment against </a:t>
            </a:r>
            <a:r>
              <a:rPr lang="en-US" dirty="0" err="1"/>
              <a:t>LeadClick</a:t>
            </a:r>
            <a:r>
              <a:rPr lang="en-US" dirty="0"/>
              <a:t>, finding that defendant may be held liable for deceptive content even if it was not solely responsible for </a:t>
            </a:r>
            <a:r>
              <a:rPr lang="en-US" dirty="0" smtClean="0"/>
              <a:t>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Second Circuit based its holding on ample evidence of participating and control, including </a:t>
            </a:r>
            <a:r>
              <a:rPr lang="en-US" dirty="0" err="1"/>
              <a:t>LeadClick’s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Recruitment of affiliates with knowledge that fake news sites were common in affiliate </a:t>
            </a:r>
            <a:r>
              <a:rPr lang="en-US" dirty="0" smtClean="0"/>
              <a:t>marketing</a:t>
            </a:r>
            <a:endParaRPr lang="en-US" dirty="0"/>
          </a:p>
          <a:p>
            <a:pPr lvl="1"/>
            <a:r>
              <a:rPr lang="en-US" dirty="0"/>
              <a:t>Contractual authority to approve affiliate ads and </a:t>
            </a:r>
            <a:r>
              <a:rPr lang="en-US" dirty="0" smtClean="0"/>
              <a:t>sites</a:t>
            </a:r>
            <a:endParaRPr lang="en-US" dirty="0"/>
          </a:p>
          <a:p>
            <a:pPr lvl="1"/>
            <a:r>
              <a:rPr lang="en-US" dirty="0"/>
              <a:t>Edit suggestions for the </a:t>
            </a:r>
            <a:r>
              <a:rPr lang="en-US" dirty="0" smtClean="0"/>
              <a:t>sites</a:t>
            </a:r>
            <a:endParaRPr lang="en-US" dirty="0"/>
          </a:p>
          <a:p>
            <a:pPr lvl="1"/>
            <a:r>
              <a:rPr lang="en-US" dirty="0"/>
              <a:t>Discussion of fake news sites with affiliates with knowledge they were being used and failing to stop </a:t>
            </a:r>
            <a:r>
              <a:rPr lang="en-US" dirty="0" smtClean="0"/>
              <a:t>them</a:t>
            </a:r>
            <a:endParaRPr lang="en-US" dirty="0"/>
          </a:p>
          <a:p>
            <a:pPr lvl="1"/>
            <a:r>
              <a:rPr lang="en-US" dirty="0"/>
              <a:t>Purchasing of advertising space on genuine news sites for affiliates using fake news </a:t>
            </a:r>
            <a:r>
              <a:rPr lang="en-US" dirty="0" smtClean="0"/>
              <a:t>sites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Advertiser on the Hook?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Advertiser is </a:t>
            </a:r>
            <a:r>
              <a:rPr lang="en-US" u="sng" dirty="0"/>
              <a:t>always</a:t>
            </a:r>
            <a:r>
              <a:rPr lang="en-US" dirty="0"/>
              <a:t> responsible for the content it disseminates on its own or is disseminated on its </a:t>
            </a:r>
            <a:r>
              <a:rPr lang="en-US" dirty="0" smtClean="0"/>
              <a:t>behalf</a:t>
            </a:r>
            <a:endParaRPr lang="en-US" dirty="0"/>
          </a:p>
          <a:p>
            <a:pPr lvl="1"/>
            <a:r>
              <a:rPr lang="en-US" dirty="0"/>
              <a:t>Advertiser must actively monitor social media, websites, and ads promoted by its agents and </a:t>
            </a:r>
            <a:r>
              <a:rPr lang="en-US" dirty="0" smtClean="0"/>
              <a:t>influencers</a:t>
            </a:r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/>
              <a:t>Advertiser bears the burden of substantiating its claims prior to </a:t>
            </a:r>
            <a:r>
              <a:rPr lang="en-US" dirty="0" smtClean="0"/>
              <a:t>dissemination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Enforcement action against advertiser does not necessarily mean resulting action against affiliate network or publishers </a:t>
            </a:r>
            <a:r>
              <a:rPr lang="en-US" dirty="0" smtClean="0"/>
              <a:t>when: </a:t>
            </a:r>
            <a:endParaRPr lang="en-US" dirty="0"/>
          </a:p>
          <a:p>
            <a:pPr lvl="1"/>
            <a:r>
              <a:rPr lang="en-US" dirty="0"/>
              <a:t>Advertiser is solely responsible for publishing its own </a:t>
            </a:r>
            <a:r>
              <a:rPr lang="en-US" dirty="0" smtClean="0"/>
              <a:t>ads</a:t>
            </a:r>
            <a:endParaRPr lang="en-US" dirty="0"/>
          </a:p>
          <a:p>
            <a:pPr lvl="1"/>
            <a:r>
              <a:rPr lang="en-US" dirty="0"/>
              <a:t>Advertiser is solely responsible for all creatives </a:t>
            </a:r>
            <a:r>
              <a:rPr lang="en-US" dirty="0" smtClean="0"/>
              <a:t>used</a:t>
            </a:r>
            <a:endParaRPr lang="en-US" dirty="0"/>
          </a:p>
          <a:p>
            <a:pPr lvl="1"/>
            <a:r>
              <a:rPr lang="en-US" dirty="0"/>
              <a:t>Advertiser makes material misrepresentations to its agents in disseminating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Affiliate on the Hook?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FTC may initiate action against affiliate/publisher: </a:t>
            </a:r>
          </a:p>
          <a:p>
            <a:pPr lvl="1"/>
            <a:r>
              <a:rPr lang="en-US" dirty="0"/>
              <a:t>Before, during, and after its enforcement action against </a:t>
            </a:r>
            <a:r>
              <a:rPr lang="en-US" dirty="0" smtClean="0"/>
              <a:t>advertiser</a:t>
            </a:r>
            <a:endParaRPr lang="en-US" dirty="0"/>
          </a:p>
          <a:p>
            <a:pPr lvl="1"/>
            <a:r>
              <a:rPr lang="en-US" dirty="0"/>
              <a:t>When FTC needs affiliate/publisher to gather information and evidence against </a:t>
            </a:r>
            <a:r>
              <a:rPr lang="en-US" dirty="0" smtClean="0"/>
              <a:t>advertiser</a:t>
            </a:r>
            <a:endParaRPr lang="en-US" dirty="0"/>
          </a:p>
          <a:p>
            <a:pPr lvl="1"/>
            <a:r>
              <a:rPr lang="en-US" dirty="0"/>
              <a:t>When affiliate/publisher goes “rogue” despite active monitoring by affiliate network and/or </a:t>
            </a:r>
            <a:r>
              <a:rPr lang="en-US" dirty="0" smtClean="0"/>
              <a:t>advertiser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34" b="5597"/>
          <a:stretch/>
        </p:blipFill>
        <p:spPr>
          <a:xfrm>
            <a:off x="-685800" y="-76200"/>
            <a:ext cx="10210800" cy="6029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are the Triggers for Investigation?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Consumer </a:t>
            </a:r>
            <a:r>
              <a:rPr lang="en-US" sz="2800" dirty="0" smtClean="0">
                <a:solidFill>
                  <a:schemeClr val="bg1"/>
                </a:solidFill>
              </a:rPr>
              <a:t>Complaints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Industry-Wide Sweeps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Competitors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Monitoring/Surf Days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Media Stories</a:t>
            </a:r>
          </a:p>
        </p:txBody>
      </p:sp>
    </p:spTree>
    <p:extLst>
      <p:ext uri="{BB962C8B-B14F-4D97-AF65-F5344CB8AC3E}">
        <p14:creationId xmlns:p14="http://schemas.microsoft.com/office/powerpoint/2010/main" val="18004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UEhQWFRUWFiAbGBcYGRogIBwdGxgcHBwcHBwdHyggHRwmHhgYIT0jJykrLjEuGiI0ODMsNyguLisBCgoKDg0OGhAQGiwlHyU3LDYsLDc0NjcsLys3MDc0NTc0LDc3Liw0NystLCwuKyw3LCs4Ly43NywtNzAuNzUtLP/AABEIAN8A4gMBIgACEQEDEQH/xAAcAAEAAwEBAQEBAAAAAAAAAAAABQYHBAMCAQj/xABLEAACAQMCAwYDBAYGCAMJAAABAgMABBEFIQYSMQcTIkFRYRQycSNCgZEVUmKhscEkM0NygpIWVHOTorLR4WPC8AgXNERTg8PS8f/EABgBAQEBAQEAAAAAAAAAAAAAAAACAwEE/8QAKREBAQACAQEFCAMAAAAAAAAAAAECEQMSBCExUZETIjJBYaGxwYHh8P/aAAwDAQACEQMRAD8A3GlKUClKUClK/GOBk7AUH7SqHqnarZpK0NtHPeuvzfCpzqPq2Rn6rkVHLPxBqOCixaXA3m455iCPQjY+xCEUGgarq8FsnPcTRxL6uwGfYZ6n2FZ/d9odxfsYNDgMvk15KpWKPp0DDJODnB32+Vq79J7KLJHEt20t9P5yXDlh/lzgj2bmq9QQKihUUKoGAqgAAegA2FBnSdlXf4bUdQu7mQ7sFcJHv5BMHA+hH0HSvsdkFshzDeX8PoEnGB9PBn99aNXy7hQSSAB1J6Cgzv8A0F1SHPwutTH0W4jEn/ExP/LXx8ZxJa/PBaXyjqYm5H+vi5R+AU1pNKCj8PdpUE0wtbuKSxujjEU4wGJOAEfAzk7DIGfLNXioHjLhS31K3MM679Y5APFG3qp/iOhqudmvFEpaTTr8/wBMtTylic96m3K+TuTgrv55Unc0Gg0pSgUpSgUpSgUpSgUpSgUpSgUpSgUpSgUpVJ4641a3dLOxj+Iv5vkQdIwfvyem2+Djbc4HUJji3i+102PnuZMEjwRru7+yr/M4A9apQ0XUtbIe+ZrGxJytqh+0kHrKfIexHl8o+aprg7s+WCT4u+c3d+27SuSVQ+kQPTHQHA9go2q80EfoeiW9nEIraJYkHko6+7E7sfckmpClZHc2NxNIbjXZ5reIk91Y2xkYBc4+0aAEsfPY536qPDQa5X47AAknAG5J8qyWO44fRgvfXUBPQvJfxj/M5Ar21SXQjGwm1SeSIjxR/GzyBh6FAxJ+lBeuI+KraytfipZAYjgJyYYyMQSqpg4JOD54wCc4FVq00abUVF1q/wBjbjxx2PNhFVfEHuW252wAeU4CgbjcgVzV+KhJBFHZxRWVhBymO9u0zgqpANrC2Wkk5ScNudznHWunRLefWY0h5rhdLjOXlmY99etzc2M/chz6bbADceAL9wrxJHfrJJCjiFH5I5WGBLj5mQdeUHbJ/kQJyvCKOOGMKoWOONcADAVVUfkAAKrV3xuvIZLS0uryMHHeQoOQ468hYgyfVAw260FsrGuPL6KWX9K2PM0lhMbe8TGC0YOObGdwCWAb8fuVsUEnMqtgjmAOGGCMjOCPI+1QM3Blo138WEKysrJKFOEmVlKkSp0frn6gZzgUHbw3qyXUCSI3MCoIPqCNj/68walKx/SXbQNQFrJk2FyxNvITnkJO8bE+hI/cfvNjX1YEZHQ0H7SlKBSlKBSlKBSlKBSlKBSlKBSlKCt8f8Urpto82OaRjyQp+tI3yjHoNyfYepFR3Zpwk1pG1zdEvfXXjndtyudxGPIAeeOpHoFxAaYP01rLXB8Vlpp5Iv1ZJ/NvfBAP+CP1NapQQXFvE8enRpNOjmJpAjugz3fMDhmHUrkY233Gx6VM206yIrowZHUMrKcggjIII6gg5qD7QbNJtNvEkwF+HdsnoCil1P4MoP4Vw9k3P+iLPnznuts/q87cn/Dy0E7JrtstwtqZo/iGGRFzDmwBnp5bAnepGoPRuHLaye5nQYeeRpZZHIyM7kcx6IDk48smsw457R9KeZsQyakVAARmK26crHmZQQeZjn5ypGAMEAnIa5Jc287yWz8jsFy8LjOVboeVh4kPTIyM7VQpOx+GO7+Jsrh7XOcp3aSAZxnkL/L08wfYgbVWpda0me1a70sR2N/agyrHhYywXd4yB4ZVZA2wyenTJFbZaTiREcdHUMPxGf50FHtuymzM3f3klxfS+txJlRg5wFUDbf5Tlfar3GgUAKAABgAdAB0AHpUFxpcvBbtdRMQ9uObl+5IuwZHHkPPn6pjO45lacikDKGBBBAIIOQc+h8x70FC47m+Lu47BnKWsUJur5hkZjU+CPmHQMQxI64GR0qq6r2tzW0cbrCiiZc2tqFxywjwpJM2fvEErGgGw3bpmy8TcPXRk1iZU5kuLFUiC7szKjhkCjfPX68wxneqBfzHTNZ0ue6UonwUKsCM8h7gwsPqjbnH86CasO1HVoXt31CxSO2nkCBwkiEZI3HM7dBlsEDmA2PnWvxalE0rxK4Lx45wPulhlVJ6BiN+XrjBxgjP8+9qWqXEyzt8Q8ls1ykiROgymEK7NzeFQdsAb5ycHOdvsdBs5JFvI15+8ImQlmKczoo71YyeUOVC+LGfpk505OLPjvTnNVOOUym49OMOG4tRtZLeYbMMo2N0cfK49x+8Ejzqpdk3EUrRyWV2ft7WQwsc9cEhT7g4Iz54z51ozsACScAbkmv51t+KZrnWb19KtzObjlCBvCAIlVTK24wCQcZK/OPPas1P6LpVF4S7SLec/D3f9EvE8LwzeHLbbox2Oc9Dv9RubyDQftKUoFKUoFKUoFKUoFKUoFVPtT102WmXEqHEjL3aH0aQ8uR7gEt+FWysx7Yx38+lWWOYTXgdx+zHhTn/DI35GgtXZ3oAsdPggxh+QPJ7yOMt9cHw/RRVkpSg8by0jlRo5UV0YYZGAII9CDsRXLq+q29lCZZ3WGJABk9PZVUbk7fKBnapCovVuH7e6kikuIxL3OSiNugZseIp0ZhjYnOMnFBRe0LjO3utCu5rOTnUsICSrLuzJzrhgD/Vt++on/wBn/iG1kiNkLdY7hEZ3kCj7VOcbs3XI51GDkYG2Ogu/HdhYGyFrdEW8M8gjjZFwFlJLIfCMLuDucDrk71kvCPBN5Z3bdy6yJIWiW5hlwAUPMyOAedD4MkEYBXqetacWEzzmNuvqnK6m0b2j/BXdr8fa2ptWF40GAMLMnIziTlwAGBXBAG3NuTtj+idAuI3tbd4gFjeFDGo6BSgKgfQfwrB5LYahdh7ovJa2ETSXDs7FQMFliXf5nYDONyPPIq78F6dJctp6OwMWmQjvOVgQblkAWPI2JijOTg7FwN967z8XsuS4b3owy6sZWnSxKylWAZWBBUjIIIwQQeoIqF4c4ZSxLi3kkEDbrbseZI2JyTGSOZQd/DkjJztUfq2svcXyafB3iGMrNcyjYCIeJY1YHPM78qnp4Q+KkrzVuXvLgTQtaW8bmUIOeTvI8lxzBuUcoHy4znzFZKScN/E7FEkRnXqoZSR9QDkVm/bPZWlz3MV0Z7fkPOl2sJkjAY4eNipyGIVW3GNhv1qqazLY6g+nT6U8dleS3DhgvKHViGIaRVO4LKBnoRIeu4rSLTW9XRAJtMWWQbF4bmIK3vyyYKg+mTQUHUbeyKW1vavDcpFsZJLy25WUyK/NOj8sjEcuAoGADjJqzdn3EIMs6O895c7GR4ijQogPgSPlbulGD0BLE5z0wJWTWNVfpo8Q/wBpdxE/iFQj99eHd6/Jsv6OtE9u8dh+7kNbe2tx1lN+u0dHfudyZ1riV4gBHY3U/NnmwgAH1JO+d+gPSqVwrqLWrTJp2hMpJDSf0lA2+cA95uFG+FGw39anRwxrR+bWgvstlCR+eQa8bjhm6jkDz6zh5MRqWijjLdSEXlkXmPU43PWmN4rNWWfX+i9U8HBxG1zfLi74dMuBs3xUPOB+yy4YfQGq9YcK6erhJv0ppLMcIXlURMx35VlAZebY7EjPlmrVxRLLpduZJNVZWY+BXQMWPmFDlz+OMDzx1rKtY4m1fU5jphkEgkkA5QkYyAQ6szKuQoADHHpXM+OSdWN3HZlvusat/wC7e6Te21m9X07xu8X8uYCvhl4jst+a31KMdVwI5ceeMcq/8x9q57bg2bQ7dLixd52jGbyAnadPvNGvRHQZI8yBjc7HSNL1CO4hjmibmjkQMp9iMjbyPt5VkpV+FO0W2vJDbyK9pdg4NvOOVicZwhPzdehAPnjG9XKq9xjwba6lHyzrh1/q5l2dD7HzH7J2/HBFT4d4quNNnXT9YbIba2vT8sq9AJGPRxsCTv0znIYhptKUoFKUoFKUoFZlrYM3FFkn3be0aQj3bvF/nHWm1mPDgMvE+oyfdhtkjHtzCE/xV/zoNKuJ1jVndgiKCWZiAAB1JJ2AqpRcRXl5JC2nwJ8GZB3lzOcc8YbD9zGPF0BwzbE+WN6nuI9BhvoGt7gMY2IJCsVPhYMNx7iu+3gWNVRFCqqhVUDAAAwAB5ACg9KUpQVbULyz1GS60uZH51jDMrADmU4xJEcnPKxXfGxqk33C9xa8veRpJI/2K3MM0sbTMdo2miBA7wAMCctzc3izjB03VdCguCryKRIoIWWN3jkUHqBJGVcA+mcVlHEsELXT2sMzIUH2k93PNKiqQctiR+UMoR8b7sBnAr09kxvX1fKS2+jPlvu683VxJwvPfLHYQdxbKJA91HB41TYnmnlwnPMcqREFHmxOOUi7W00Gnxx2FjEZZUTwxKccoP8AaTyYwgJyckczb8qtjFV/ha4aaBLTRwYrOLwyX7oAZCPm7hMANIT1kYYG+x2q86LpENqndwrjJ5mYnLux6u7HxOx23Nea3bRWrTSNRt5LiVBazz3ZUvIzSRrFyIERAgVjIijJzzISSemc1wcB8N3OnsLWOKNrIs4mlkyJZHEa/ahclRGzZjCY2C8xJzvolKDN9N0KC/uWntrmSH4O4eHuhBbZjMZ5eWJu75ljI6ZzsfXNaRVCmgGnawsw8NvqY7t/RblMmMn/AGi8y4HVs1c7C3aKFULGQouAx2LY6ZPrjAz+NB1UzWa61xrdsvPbiG2ltSTd2d2wV2XyMcueUqd8MMDON/I4rxtxRHcymW1kvVaVueZZpgVDA5URhceFT0J6YGAKDZuLeIdXsrxpHNstjkcjMrlCCQOWR0DPFIfJivd5P4VW+N+0mEsqWrfpBpiA1tNEkkCErssZVEkd+YgdWBGfPGK3YaZrOoWYku5rg6fGymQM3jeNXHeMi4JkKKC3i/V2ydqvdzYaZw5cxXIBMU0DIBtJJ3iFWDoSdlZWZTggZ5PImgz/AFTgd4rVbvUpSJJh9jEG2iTrzOxzsvNgRJvllGeuNW7MuGEtB8XOvJcXZCxqw8SRhMqns5WMu3pgDy3hOBNKOrXL39wPsFm7yG3LlgvzFMjGMcztIQMb48tquukXfxd9NOD/AEe0BgjPk8pIad/ovKkYP+0rfk9zGYeerf19qjHvu1rqn9mvKkd5bpgR21/NHGB0VSVk5R9GkYfhVg13VUtbaa5bxLFGz4H3sDIA+uw/Gors80x4LJDKAJ7hmuJsDH2kzc5GP2QVX/DWC1lqL4l4fgv7dre4TmRuh81byZT5MP8AscgkVKUoMw4T1+fS7ldK1J+ZG/8Ag7o9HXoI2Pkw2G5yDgbgqTp9QHG3C0WpWrwS7HrHJjdHHRh7eRHmCarfZlxTKxk06/OLy1PKST/WJtyuM9diN/PKnzoNDpSlApSlArMOzCTvNW1x/SdE/wArTL/5K0+sQ4e1xrCPX7xBzFb8AA+ebhlP7pKDb6V5286yIrocqyhlI8wRkH8q9KBXnczrGjO5CqilmJ6AAZJP4CvSqJ216g8WlSqhw0zpDn0Dt4s+xUFfxoPfsw4huNRinupvDE85W3jwPDGgAySN2JJIOT1U4wKzDXOGpdRmvPhJ1km52d7ZgVK8jAjBJKsXDjBIA2IJ2rcOGtGSytYbaP5YkC59T1Zj7sxLfjWc8U8LT214txpsoF25eURtssyqR9gd8HZ3O+M4G4IBr08F93KTx/Wrv8s8/GX/AHyZNH2h6tbzqTcSI0Xg7gqFjAXbkMIAUdMdAR5EVYOH+2eeCSeSW2imaZixYMysOgRAx5vs0HNhcfeJzkknZeHeILLUlxJHGlyByy206DvEON15XGWXfqBjfyOQOy64M0xt3srUb9e6jG/QbgCvM0YEO2K/MV1FJyuLgPytuGh7wYwhB+VQdgd8+ddVr2t8jafi1ISxhaMr3p+05oljDfLhccudw3UjIraG7NtKP/yUX4cw/gai9f4cS3ikSO3gTTYInuZYhkmeWNeZUcEf1Y5FY75PKo6ZFBnVh2rXV9DDYmxjurkleV2cgM6HmVyo5cMOXJIcDY9BtX7xNLxE6u93dLaIjxhlSVYwgmYKrHucsUyTkkk+FuuKs+gdlFld2UNyxeG5nUT95CeUIZPGFSP5Qi5AwN9ute9r2LI7c1/f3N0dh15dlzgHmLkgZPQjGaDPNe4WtVzJqGuJPKq4Cxh53OASEDl/CMnzAG56V4aLbGGzW7tdJld4uWRrududAEYM/JFyKpQ8pHNuVGd8jNadf9kVtA3fWcCTEKVa1uGJRwepSTrHL6Mcj2HWpngTTLy2Z7aVWaxaLmg71lMkOSA1tJgnmABOCMjC9fIBT9Ai4nZJXjFvElwxlHeFCEMm57sZYgb5w2d9zuTno4Y7GpDJHLqtx8QIgAkCs7IAPlUs2CEH6igD3xsb7wPpEthZ9xcSh1hd+7ct0hDEpzE4wQvl0A26Co+34kuNS5105DFb5K/HSjY42JgiIzIeuGYhQR0PSgh7iW4+Nu7GxHI0pjLzgeG2i5DzMP8AxDnlVR5qTsFr846sVSGy0SxzGLhsScvVbdPFIxPqxycn5iGHnXfHrkGj2UvesZJUmZFXOZJ3OCmT1JZSpLf/AMqH0K7GnN8bqpaTUr8hY7eNcuiEjliRScKMlc5IGQBkkEnftF3yX+J6ST7o4/haZPp0Tw9w6BouULyHpyjGB9NhXVSlYLKUqF4S4ng1GAz2/NyCRkIYAEFfoTsQVP0IoJqs47W9AcBNUtNrmzGXA/tIRuwP90cx+hbzxjR6/GUEYO4PUUELwhxBHfW0cyHPMoPv6HPuCCD7g1N1j/DoOj6rLY7/AA82Zrb6H54x9MH/ACA/erXkcEAjcEZFB9UpSgVi3AtvcXFjqnwsUEzT38gZLgsEKFQTjl3LeIY3XrnO2DsGp3YhhllbYRxs5Psqkn+FUHsLssaOpJIM8krFgcH5u7yD5HwUHBwNxVJpkPwesRvaqhxbysC6FNyIjImV5lAON/lx0xvp2n30c8aywuskbjKupyCPr9dqzLjqfUtPiZphFqmnswEiTRqsqgkBQSgCnxcuH5Tv5DY1eNM+FsbASRxm3t0iMxQhuZAV52BU+Lm3Ph652oJ2orifQYr+2ktpweSQdRsVIOVZT6ggH08jkGvnhXWje2sdwYjCJcsiMQTycxCscDA5hhsb9Rual6DL9N4kvNHZLbVlM1r8sV+gJAGwUTDqDjzO+339yJLtLguFVLuDMsaYLKu7R75E0RG5XGOZdxgKwxgk311BGCAQfI18yrlSB6H+FXx53DKZT5OZSWaqBvNCstTgjkuIYpuZAQ4+YZGTyyLhhv6Hyr50ng6GBJYmkmuYJMfYXLiVEx+pzLkD2JPSvjgGzRLVHiJCyKC0f3VkHhdl/V5iMlemd8AlsuKNduLFhMYDPaYHeGIHvYTvlyucSR9OmCuCdx0cuPTnlj5WuY3cleZ4KWLexubi09EV+8i/3UvMoHsvLR7jU4RiaCC+j6Ewt3UhGN8xSko30Eg+nrNaHrdveRCW2lWVD5qenswO6n2IBqQqFK1pvF9iOWEsLRlAVYJ07kgDYKgbCsBsByEj0qRi1uNrk2+Rzd0siNzL4wWYMFHU8vKpP98V2X1lFMhSaNJEPVXUMD+BGKqV52U6TI3P8KEb/wAN5EH4BWwPwFBcLq5SJC8jqiKMszEAAepJ2AqvNr81ztp0QZf9amDLF9Y12ef6rhD+v5V76fwbYwlSsAZl3VpWaUqfVTKWK/hip+go2rcGXEsbNPcyX0gwVgkbuLYnmHzpEpZgOuGLZxg9c1+2ula26hZLuztVAAC20BfAHQDvSANvY4q8V+E0FE4Z4VBvJJ53a6MLcqSzBC3eYXnKhQAqrjlA9c+lWh+HbVroXjRK1wq8qyHJKgZ+UE4XqdwM7mvPhI5tY2/XLOfq7s386mK27Rb7Szy7vTuRx/DvzKVXtX0K4lvLe4jvZYYYh47dVBWTcnck+YwNwcAbYO9WBmABJOAOpNYrQHHnEaafZSzufFjljX9aRgeVR/E+wJ8q4uyzhs6fp0MTjEr5klHo748J91UKv+GqzpGdd1L4ps/o+xflt1PSaYdZCPQbH/L6sK1OgUpSgzztp0hntEvIR9vYyCVT6pkc4+mysfZT61YuDNWW4gRlPhZA6f3WGcfgTUvctFIWt3KkvGS0ZO5RsqTj08qyrsona2E1s5ybO6eI+6c3X8+Y/lQa/SlKCjdtGrfD6VMF+eciFB1zznxAD+4HqycKaV8JZ29v5xRKrY82CjmP4tk/jVF40Hxuu6fZbmO2BuZfTIPhBH1RR/8Acq7a3rTxSRwwQPPNICQN1jRR1eWXBCr7AMx8hQSV9aJNG8Ug5kdSrD1BGD9K4eKdIN3aT2wfkMsZTmxnGfbIzX1ba7bvcNaiZGuUTmeNeoG2/wDxDbOdxUnQZ5wpdFtZuYAcx2VlFAMdM+FmIHl6f4BWh1AcPcKRWlxd3CMzPdyB35vu4yeVfbLMfpgeVT9ApSvwsBjfr096CE4Sh5I5U8luJAPpzZH7jU5UDw/ZTRz3bSbJJKDGMgg7HLe2Ryj8Knq27R38lu971+EcfwqxqHA9s0pnty9ncHrLbkLzefjQgxuM+q5965NF4JmjuBc3OpXdxIDnlDCOI7YAMS7Yx5AgE743q5UrFZSlQfDGuyXRnElrNbd1KUXvQR3i+TrsB1z0yOm5zQTlKUoFfMi5BHqMVX+L9Rvoe4FhbLOXlAlLMAETbJxkdRnffGOhyKsVBFcM6Y9tbpE7hyucEDAAJzgeuKlaUqs87nlcr41ySSaitX1/qH6Sgiit1+B5CZpyRnm5WwF8WRhgn3TnmPQb1Xe1zV5X7jSrU/0i+OHP6kO/MT54OG/wo/tWj1m3AUXxWr6pfPv3UnwsJ9Amz4+vKh/xH1qXV54f0eKzt4reEYSJeUe582PuTkn3NSFKUClKUFS4q0ed7/Trq3ye5keOYAgfZSr1OTuAV6b7kHyqm6avLrWrKOhaFvxMZJ/5jWv1juhyd7q2ryj5RLHHn3jVlYfgV/fQaTb6sAig9Qo/hSq/Sgi+zofEaxq94R8sgt0PsnhbHt9lGfxqU1rjKeW5ex0uETTR7TXEmRDAT5MRuzj9UeY88ECL7BZOe0u5PN7+Qk/4Iz/5jV80PRIbRGSBeUPI0jEkks7nJJJ3J6D6AUENwJwaunrI8j99dzsXnnI+Yk55V9FBJ+p39ALVVS4o4jlLNZacBLeFfE2fBbBujytggN5hNyeuMdbBotrJFBFHNKZpEQB5SAC5A3OBQdtKqfaDxVNpyQzJbtPCZMXDLnMaY+bbp9TttjzFWiCZXVXQhlYBlI6EEZBH4UHpVS7RuF5b6GNraUxXVs/ewNnYsB8p+vr/ACJq20oKLwhxVeXs6KYY40ijZb1WOJI7gHwhUznkYDmB3BBbfK4N6qj9oulyRAanZeG5thmRR0ngG7xv64HiB3xg43wRbtK1BLiGOeI5SVA6n2YZGfQ+1B1UpSgrPFPF3wc9tCLaaf4gkc0S55AGUEkAb/NnFWalKBSlKBSlKBSufUZ3SKR44+9dUZljBxzsASFBPQk7Z96i+DtblvLYTTWsloxYju5DuQPvDIBwfcDp6YJDw7QtfNjYTTIMy4CRDGSZHPKuB54zzY/ZNeHBmjppWmgTNgojTXMm5y5HNIxIGW5QOXPUhRXNrEHxuqQQ9YbEC4l9DM+VgX6qA8n4r61brq3WRGjcBkdSrKehDDBB+oNB46XqUNzEs0EiyRt0ZTkH1+hB2x1FddR2g6Fb2UXc2sSxR5zgZOSQASSSSxwAMk+QqRoFKUoObUr1IIpJpDhI0Z2PsoJP7hWRdmcTG1e4k+e6neZv8Rx+WxP41PdtOpsYYdPhP217IFOPuxKQXY48s4+oDV16bYqixwxjCqFRR7AACglodKLKDvuAfzFftWSNMAAdAMflSgynsVvo7aS902Q8k63TyIjDHMnKq5XPXZAcehBGRnGga/PO3Lb2wZXlB5pyvhhQYBbfZpd8Knrudgc1/tH4F+OC3Fs3c30O8UoOObG4RiPfofL6E189nHHfxvNa3a9zfw7SRkY58dWUfxHl1GxoLToWiw2cQigTlGcsTuzserux3Zz6mpGlKCH4vkQWN2HIx8LKSD5qIznb03H51w9mchbSrIn/AFdR+AGB+4CqBxpqbNda4zHw29gkCfSflZvoSzY98L6VovZ/bmPTLJSMEW0eQfIlAT/GgsFKUoPwjPWs94Xuxpd82ly7QTEy2LnoAxJeDPTIbmI899/mUVodVbtF4TGo2pRTyTxnvLeTJHLIOm43APT22PkKCzSzKoyzBQTjJIG56Dfzr7rMOH72PW7V9N1RXjvLcr3ybKzchGJV2xvkA4GPFkbMK01FwAPQY3oPqlKoPE/DGrz3LyW2piCI45IgnygAdTvkk5OT6/hQW59btxcramVBcMnOIs+IqPP9xOOuAT0FSFZVow1myv4VvYI79JPALuKNe8iUkZDPyrhPMhuvkxxitVoFKjOIdft7GEzXMgjTOB5lmPRVUbs3sPQnoK99H1JLmCOeLPJKgdcjBwRncetB2UpSgp/AAmMuptMhXm1B+QkfMiIiKR6jlUb/AF9KuFKUClKUCvOeZUVnchVUEsT0AAySfYCvSsz7XtaeQxaVbHEt1vMw/s4Qd8/3sH8FI+8KCD4ambUb241SQHkJMNqD92JSQW+pOfxL1o3Dtrli56LsPqf+g/jUFplgsUccMS4VAFUfu/M+tXiytxGgUeXX3PnQe9KUoFUTtG4EN5y3Vo3c38O8cg258dFY+voT9Dsdr3Sgo/Zzx2L4Nb3K9zfQ7SxHbm5diyg+/UeX0xV4qhdovAhuyt5ZN3N/Dujg47zHRWPTONgT9Dt09uznjwX4aC4Xub6HaWI7ZxsWUHfr1Hl9MGg4OGtMSfVdcWZFkjc26lWAII7oncf5TV10fV4bjvRCf6iZoXGMYdAMge24qp8QrLpl7JqMcZltZ0RbxEGXjMYISdR95QpwQOgGfp5nVIbG4OoRuH0+/wCXvZE3EUw8Kyn0RxhW2yGUZ64oNBpXxFKrKGUhlYZBByCD0II6ivugUqCfRZzqC3XxbiBYSnwoXwlic85Odz08s7dcbVO0Fa4s4YFwVubfEV9AMwy+vX7KXHzRNkg+nMSPPMtoOo/E28U5RozIgYo3VSRup+hyK76UClKUClKUFZvOHjLqsN25544bZ0VSf6uUupDgerIWGf2B7VZqzfUZf0dr0T8x7jVF7t1J2E0YVUYfUFVx+0fbGkUClKUClKUClK+XcAEkgADJJ8h6mgiOLuIotPtZLmbog8K+buflUe5P5DJ8qzTgjS5SZL673u7s8zbfIhxyoM7jYLt5AKPKvC6vDrl/3pz+j7NiIlPSaQdXI8x0O/lgY8TVerG1MrhR+J9BQSXD1nk94eg2X6+Z/l+dT9fMUYUAAYAGBX1QKUpQKUpQKofaLwGbsreWTdxfw7o4OO8x0Vj642BP0O3S+UoKR2d8di+DW9yvc30O0sRGObGxZQf3jy+mDXJrfCk1nJJPpsaywzH+lac+O7lBGGaIHwq+Oo6H3xyn37ReAzeFbuzbuL+HBSQHHPjorH18gfwO3T97O+PRe81rdL3F/DtJERjm5erIP4r5dRtQecWi3OmqJdNVpLZvHJp8p8Scwy3w7H5WzuYzkE82N8VZeGOJre/jLwMeZTiSJxyyRt5q6dQcgj02OCamarOpfo+3vUuLjkguGUokzMUEgOAVY5CuRts2SNiKCzUpSgUpSgUpSgUpSgoPaxa8x0yQDdNTgGfQMT/MLV+qocVL8Ve2Vov9jIt5M36qxEiJfq8h/JGq30ClKUClKUCsu7Vdfe4kXSLNvtJRm6kH9lFseU482BGRnoQPv1cePeIxp9jNc7FlGIwfN2OF/AE5PsDVE4K0M28RkmJe6uD3k7t15m35fwz+efagmdJ01IIkghXCIOVR5n3PqSST9TV10uy7pMH5jux/l+FR+gWH9ow/uj+dTtApSlApSlApSlApSlAqj9onAYvuW5tm7i+hwYpQcc3LuFYj9zeX02q8UoM04T7U4yskGqA215Bs6lT9puBlFUElzkeEdQcjIzj01rjKzvYngl03UZ4m64tGx7Mp5gykeuxqW7QOAIdSVZFPc3Uf9VOvUYOQGxjIB3HmD08802z4+1PSz3WrWzXES7fEw4zgebdFPkPFyE9d6CR0Lje0sCUu7rUOVgqxreW5BQLnzSPLE7b+1aPpmpQ3EYkgkSWM9GRgR9NvP2qv6NxvpeoryJPExbYwzAKx9uR/m/DIrr0zg2ztpzPaxmBmGHWJiqON8Bo88m2SQQARQWClKzvinje403UkF2g/RsyAJKiElH2zznJyQQdgPlIIyVNBolK4dP1m3nUPDPFIp6FHU/wPWu0sPWg/aVA6xxlYWpxNcxhvJFPO5zsMImW3+ld2vQzyW8iWrpHMwwrupIXJAY4HVguceWcZ2oK/2dSC5FzqGc/FzsEPpDATFGPb5Xb6uauFQdlYjTdPEcEbzfDwnlRfmkZQScftM2Tt61E2fafpjIGkuBA+PHFKGV0bzUgjcg7bUFypWaSdqzTy93pmnz3yZwZcmNM+xKHA925akNT1HXZgI7ezgtOfYzSTrIY8jryKMcw/xCglI+Mo31I6fDE8jIhaaUEckW2Qp8yTlRt0LexxZZHCgliAAMknYAe5qgTXNlw5ZnmYy3EpLHJzLcynqxO5C5PU5Az5sfFT30W+1X7XVJ3iiY5Wzi8IAzkc/v8AXLb9R0Ad/Guuxatf2lpat30FtJ39xIu6cyjwKG6N5jIyPHt0NXPTbbvJAp6dT9B/6x+NROkaTDbII7eNY19FG5PqT1Y+5zVw0KxKAswwW6D0H/f+VBKAV+0pQKUpQKUpQKUpQKUpQKUpQK5b6wSUeLr5Edf+4rqpQZrxF2W2s5LNAuTnxxeBt/MqPCT9QarUXC2pWO2najIqjAEM+6jHlghlH4IPrW315ywq2zKD9RQZNY9qt1Zv3esWpUE4WeAZU/UFiD0J2Of2asD9p+iXCGOS4RlYYZJYZOU+x5k5atF1oETggZGfLqPxBqq3/BFuCS1pbt+13Uf78jNBXLyy4SkJYtCpP6jzKP8AKpCj8q4ZdL4SAyZtvQSXB/cATVg/0Vsf9Ut/90n/AEoOF7H/AFS3/wB0n/SgidD1XhSykEsLgyr8rMly5HuvMpUH361M6l2xW7ER6bDJezN5BWRVHqSwz+7HuK/YuHrNTlbW3B9RFHn8+WpKzsAo+yjVR+yFH8MUFZPGfETHw2Foo8uZskfX7cfwr5k17X33a008n3BP/wCU1fbXRHYZYhB+Z/ca6hw8P/qH/L/3oM8HEHEZ27uxT8//ANzXjLc8Ry7G7tYR58iAn8Mxn+IrSv8AR9f1z+Qr6HD6frt+7/pQZtofByxzfE3Uz3dyekknRf7qknGPrt5AVc9PsWlO2wHVvT/vU3HocQ68zfU/9MVIxxhRhQAB5Cg8LWxSP5V39T1/OumlKBSlKBSlKBSlKD//2Q=="/>
          <p:cNvSpPr>
            <a:spLocks noChangeAspect="1" noChangeArrowheads="1"/>
          </p:cNvSpPr>
          <p:nvPr/>
        </p:nvSpPr>
        <p:spPr bwMode="auto">
          <a:xfrm>
            <a:off x="155575" y="-2727325"/>
            <a:ext cx="57721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 new “cops on the beat” in terms of policing affiliate marketers and advertisers who use them?</a:t>
            </a:r>
          </a:p>
        </p:txBody>
      </p:sp>
    </p:spTree>
    <p:extLst>
      <p:ext uri="{BB962C8B-B14F-4D97-AF65-F5344CB8AC3E}">
        <p14:creationId xmlns:p14="http://schemas.microsoft.com/office/powerpoint/2010/main" val="41521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Rule Out State 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State AGs willing to step up to the plate to the Trump Administration – e.g., Washington State</a:t>
            </a:r>
          </a:p>
          <a:p>
            <a:pPr lvl="0"/>
            <a:r>
              <a:rPr lang="en-US" dirty="0"/>
              <a:t>Each of the 50 states has its own version of the FTC Act – Collectively Known as the “Little </a:t>
            </a:r>
            <a:r>
              <a:rPr lang="en-US" dirty="0" smtClean="0"/>
              <a:t>Acts” </a:t>
            </a:r>
            <a:endParaRPr lang="en-US" dirty="0"/>
          </a:p>
          <a:p>
            <a:pPr lvl="1"/>
            <a:r>
              <a:rPr lang="en-US" dirty="0"/>
              <a:t>Generally tailored to meet specific policy preferences of each particular </a:t>
            </a:r>
            <a:r>
              <a:rPr lang="en-US" dirty="0" smtClean="0"/>
              <a:t>state</a:t>
            </a:r>
            <a:endParaRPr lang="en-US" dirty="0"/>
          </a:p>
          <a:p>
            <a:pPr lvl="1"/>
            <a:r>
              <a:rPr lang="en-US" dirty="0"/>
              <a:t>Usually applied to state-specific matters, while FTC act used to regulate broader consumer protection issues on national </a:t>
            </a:r>
            <a:r>
              <a:rPr lang="en-US" dirty="0" smtClean="0"/>
              <a:t>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Rule Out State 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Joint investigations and Enforcement with FTC </a:t>
            </a:r>
          </a:p>
          <a:p>
            <a:pPr lvl="1"/>
            <a:r>
              <a:rPr lang="en-US" dirty="0" err="1"/>
              <a:t>Robocalls</a:t>
            </a:r>
            <a:endParaRPr lang="en-US" dirty="0"/>
          </a:p>
          <a:p>
            <a:pPr lvl="1"/>
            <a:r>
              <a:rPr lang="en-US" dirty="0"/>
              <a:t>Timeshare Resale Fraud</a:t>
            </a:r>
          </a:p>
          <a:p>
            <a:pPr lvl="1"/>
            <a:r>
              <a:rPr lang="en-US" dirty="0"/>
              <a:t>Weight Loss scams</a:t>
            </a:r>
          </a:p>
          <a:p>
            <a:pPr lvl="1"/>
            <a:r>
              <a:rPr lang="en-US" dirty="0"/>
              <a:t>Mortgage Rescue Scams</a:t>
            </a:r>
          </a:p>
          <a:p>
            <a:pPr lvl="1"/>
            <a:r>
              <a:rPr lang="en-US" dirty="0"/>
              <a:t>Business Opportunity Scams</a:t>
            </a:r>
          </a:p>
          <a:p>
            <a:pPr lvl="0"/>
            <a:r>
              <a:rPr lang="en-US" dirty="0"/>
              <a:t>Rise in Collaborations Due to: </a:t>
            </a:r>
          </a:p>
          <a:p>
            <a:pPr lvl="1"/>
            <a:r>
              <a:rPr lang="en-US" dirty="0"/>
              <a:t>Availability of Civil Penalties Under State Law</a:t>
            </a:r>
          </a:p>
          <a:p>
            <a:pPr lvl="1"/>
            <a:r>
              <a:rPr lang="en-US" dirty="0"/>
              <a:t>Information Sharing – Access to FTC Sentinel Database</a:t>
            </a:r>
          </a:p>
          <a:p>
            <a:pPr lvl="1"/>
            <a:r>
              <a:rPr lang="en-US" dirty="0"/>
              <a:t>Broad Investigative Authority</a:t>
            </a:r>
          </a:p>
          <a:p>
            <a:pPr lvl="1"/>
            <a:r>
              <a:rPr lang="en-US" dirty="0"/>
              <a:t>Pooling of Resources</a:t>
            </a:r>
          </a:p>
        </p:txBody>
      </p:sp>
    </p:spTree>
    <p:extLst>
      <p:ext uri="{BB962C8B-B14F-4D97-AF65-F5344CB8AC3E}">
        <p14:creationId xmlns:p14="http://schemas.microsoft.com/office/powerpoint/2010/main" val="1340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42155"/>
            <a:ext cx="2886075" cy="4248150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235764" y="591268"/>
            <a:ext cx="11234738" cy="59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Housekeeping - Today’s Attendee Control Panel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35764" y="2168439"/>
            <a:ext cx="6472608" cy="1297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Grab Tab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Questions / Chat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8964" y="3294921"/>
            <a:ext cx="2584722" cy="2304606"/>
          </a:xfrm>
          <a:prstGeom prst="rect">
            <a:avLst/>
          </a:prstGeom>
          <a:noFill/>
          <a:ln w="28575">
            <a:solidFill>
              <a:srgbClr val="FF6600">
                <a:alpha val="50000"/>
              </a:srgbClr>
            </a:solidFill>
          </a:ln>
          <a:effectLst>
            <a:glow rad="508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39285" y="1688859"/>
            <a:ext cx="271925" cy="172682"/>
          </a:xfrm>
          <a:prstGeom prst="rect">
            <a:avLst/>
          </a:prstGeom>
          <a:noFill/>
          <a:ln w="28575">
            <a:solidFill>
              <a:srgbClr val="FF6600">
                <a:alpha val="50000"/>
              </a:srgbClr>
            </a:solidFill>
          </a:ln>
          <a:effectLst>
            <a:glow rad="508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327" y="838200"/>
            <a:ext cx="5606073" cy="5118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96000" cy="533400"/>
          </a:xfrm>
        </p:spPr>
        <p:txBody>
          <a:bodyPr/>
          <a:lstStyle/>
          <a:p>
            <a:r>
              <a:rPr lang="en-US" dirty="0" smtClean="0"/>
              <a:t>State Attorneys General Party Affiliations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6290" y="560579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Source: Wikipedia.org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274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Rule Out Consumer Watchdog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FTC coordinates and addresses current consumer protection issues with industry-self-regulation </a:t>
            </a:r>
            <a:r>
              <a:rPr lang="en-US" dirty="0" smtClean="0"/>
              <a:t>groups</a:t>
            </a:r>
            <a:endParaRPr lang="en-US" dirty="0"/>
          </a:p>
          <a:p>
            <a:pPr lvl="1"/>
            <a:r>
              <a:rPr lang="en-US" dirty="0"/>
              <a:t>E.g., Truth-in-Advertising, Electronic Retailing Self-Regulation Program (ERSP)</a:t>
            </a:r>
          </a:p>
          <a:p>
            <a:pPr lvl="1"/>
            <a:r>
              <a:rPr lang="en-US" dirty="0"/>
              <a:t>Failure to participate or cooperate with self-regulatory groups can result in referral to </a:t>
            </a:r>
            <a:r>
              <a:rPr lang="en-US" dirty="0" smtClean="0"/>
              <a:t>FTC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-76200"/>
            <a:ext cx="111252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Rule Out Your Competitors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Competitors may “rat you out” for engaging in deceptive practices that undermines their own </a:t>
            </a:r>
            <a:r>
              <a:rPr lang="en-US" dirty="0" smtClean="0">
                <a:solidFill>
                  <a:schemeClr val="bg1"/>
                </a:solidFill>
              </a:rPr>
              <a:t>business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Competitors may file complaint with National Advertising Division (NAD) of Council of BBB for alleged deceptive </a:t>
            </a:r>
            <a:r>
              <a:rPr lang="en-US" dirty="0" smtClean="0">
                <a:solidFill>
                  <a:schemeClr val="bg1"/>
                </a:solidFill>
              </a:rPr>
              <a:t>advertising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Competitors </a:t>
            </a:r>
            <a:r>
              <a:rPr lang="en-US" dirty="0" smtClean="0">
                <a:solidFill>
                  <a:schemeClr val="bg1"/>
                </a:solidFill>
              </a:rPr>
              <a:t>may file </a:t>
            </a:r>
            <a:r>
              <a:rPr lang="en-US" dirty="0">
                <a:solidFill>
                  <a:schemeClr val="bg1"/>
                </a:solidFill>
              </a:rPr>
              <a:t>complaints directly with the State AG or FTC against companies believed to engage in false </a:t>
            </a:r>
            <a:r>
              <a:rPr lang="en-US" dirty="0" smtClean="0">
                <a:solidFill>
                  <a:schemeClr val="bg1"/>
                </a:solidFill>
              </a:rPr>
              <a:t>advertising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FTC investigation is </a:t>
            </a:r>
            <a:r>
              <a:rPr lang="en-US" dirty="0" smtClean="0">
                <a:solidFill>
                  <a:schemeClr val="bg1"/>
                </a:solidFill>
              </a:rPr>
              <a:t>confidential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FTC will not keep competitor informed of </a:t>
            </a:r>
            <a:r>
              <a:rPr lang="en-US" dirty="0" smtClean="0">
                <a:solidFill>
                  <a:schemeClr val="bg1"/>
                </a:solidFill>
              </a:rPr>
              <a:t>status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Rule Out Private Plaintiffs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Consumer satisfaction is the key to staving off unwanted </a:t>
            </a:r>
            <a:r>
              <a:rPr lang="en-US" dirty="0" smtClean="0"/>
              <a:t>scrutiny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FTC relies on consumer complaints to determine what actions to take – a lull in regulation will not mean a lull in enforcement if too many consumers are </a:t>
            </a:r>
            <a:r>
              <a:rPr lang="en-US" dirty="0" smtClean="0"/>
              <a:t>complaining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Consumers may file private class action lawsuits that precede FTC investigations or even in place of formal enforcement</a:t>
            </a:r>
          </a:p>
        </p:txBody>
      </p:sp>
    </p:spTree>
    <p:extLst>
      <p:ext uri="{BB962C8B-B14F-4D97-AF65-F5344CB8AC3E}">
        <p14:creationId xmlns:p14="http://schemas.microsoft.com/office/powerpoint/2010/main" val="4250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 on the Buyer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Associations</a:t>
            </a:r>
          </a:p>
          <a:p>
            <a:r>
              <a:rPr lang="en-US" dirty="0" smtClean="0"/>
              <a:t>Self-Regulatory Programs</a:t>
            </a:r>
          </a:p>
          <a:p>
            <a:r>
              <a:rPr lang="en-US" dirty="0" smtClean="0"/>
              <a:t>Buyers</a:t>
            </a:r>
          </a:p>
          <a:p>
            <a:r>
              <a:rPr lang="en-US" dirty="0" smtClean="0"/>
              <a:t>Advertisers</a:t>
            </a:r>
          </a:p>
        </p:txBody>
      </p:sp>
    </p:spTree>
    <p:extLst>
      <p:ext uri="{BB962C8B-B14F-4D97-AF65-F5344CB8AC3E}">
        <p14:creationId xmlns:p14="http://schemas.microsoft.com/office/powerpoint/2010/main" val="4640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 on the Consumer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</a:t>
            </a:r>
          </a:p>
          <a:p>
            <a:r>
              <a:rPr lang="en-US" dirty="0" smtClean="0"/>
              <a:t>Consumer Watchdog Groups</a:t>
            </a:r>
          </a:p>
          <a:p>
            <a:r>
              <a:rPr lang="en-US" dirty="0" smtClean="0"/>
              <a:t>Self-Regulatory Offerings</a:t>
            </a:r>
          </a:p>
          <a:p>
            <a:r>
              <a:rPr lang="en-US" dirty="0" smtClean="0"/>
              <a:t>State AGs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UEhQWFRUWFiAbGBcYGRogIBwdGxgcHBwcHBwdHyggHRwmHhgYIT0jJykrLjEuGiI0ODMsNyguLisBCgoKDg0OGhAQGiwlHyU3LDYsLDc0NjcsLys3MDc0NTc0LDc3Liw0NystLCwuKyw3LCs4Ly43NywtNzAuNzUtLP/AABEIAN8A4gMBIgACEQEDEQH/xAAcAAEAAwEBAQEBAAAAAAAAAAAABQYHBAMCAQj/xABLEAACAQMCAwYDBAYGCAMJAAABAgMABBEFIQYSMQcTIkFRYRQycSNCgZEVUmKhscEkM0NygpIWVHOTorLR4WPC8AgXNERTg8PS8f/EABgBAQEBAQEAAAAAAAAAAAAAAAACAwEE/8QAKREBAQACAQEFCAMAAAAAAAAAAAECEQMSBCExUZETIjJBYaGxwYHh8P/aAAwDAQACEQMRAD8A3GlKUClKUClK/GOBk7AUH7SqHqnarZpK0NtHPeuvzfCpzqPq2Rn6rkVHLPxBqOCixaXA3m455iCPQjY+xCEUGgarq8FsnPcTRxL6uwGfYZ6n2FZ/d9odxfsYNDgMvk15KpWKPp0DDJODnB32+Vq79J7KLJHEt20t9P5yXDlh/lzgj2bmq9QQKihUUKoGAqgAAegA2FBnSdlXf4bUdQu7mQ7sFcJHv5BMHA+hH0HSvsdkFshzDeX8PoEnGB9PBn99aNXy7hQSSAB1J6Cgzv8A0F1SHPwutTH0W4jEn/ExP/LXx8ZxJa/PBaXyjqYm5H+vi5R+AU1pNKCj8PdpUE0wtbuKSxujjEU4wGJOAEfAzk7DIGfLNXioHjLhS31K3MM679Y5APFG3qp/iOhqudmvFEpaTTr8/wBMtTylic96m3K+TuTgrv55Unc0Gg0pSgUpSgUpSgUpSgUpSgUpSgUpSgUpSgUpVJ4641a3dLOxj+Iv5vkQdIwfvyem2+Djbc4HUJji3i+102PnuZMEjwRru7+yr/M4A9apQ0XUtbIe+ZrGxJytqh+0kHrKfIexHl8o+aprg7s+WCT4u+c3d+27SuSVQ+kQPTHQHA9go2q80EfoeiW9nEIraJYkHko6+7E7sfckmpClZHc2NxNIbjXZ5reIk91Y2xkYBc4+0aAEsfPY536qPDQa5X47AAknAG5J8qyWO44fRgvfXUBPQvJfxj/M5Ar21SXQjGwm1SeSIjxR/GzyBh6FAxJ+lBeuI+KraytfipZAYjgJyYYyMQSqpg4JOD54wCc4FVq00abUVF1q/wBjbjxx2PNhFVfEHuW252wAeU4CgbjcgVzV+KhJBFHZxRWVhBymO9u0zgqpANrC2Wkk5ScNudznHWunRLefWY0h5rhdLjOXlmY99etzc2M/chz6bbADceAL9wrxJHfrJJCjiFH5I5WGBLj5mQdeUHbJ/kQJyvCKOOGMKoWOONcADAVVUfkAAKrV3xuvIZLS0uryMHHeQoOQ468hYgyfVAw260FsrGuPL6KWX9K2PM0lhMbe8TGC0YOObGdwCWAb8fuVsUEnMqtgjmAOGGCMjOCPI+1QM3Blo138WEKysrJKFOEmVlKkSp0frn6gZzgUHbw3qyXUCSI3MCoIPqCNj/68walKx/SXbQNQFrJk2FyxNvITnkJO8bE+hI/cfvNjX1YEZHQ0H7SlKBSlKBSlKBSlKBSlKBSlKBSlKCt8f8Urpto82OaRjyQp+tI3yjHoNyfYepFR3Zpwk1pG1zdEvfXXjndtyudxGPIAeeOpHoFxAaYP01rLXB8Vlpp5Iv1ZJ/NvfBAP+CP1NapQQXFvE8enRpNOjmJpAjugz3fMDhmHUrkY233Gx6VM206yIrowZHUMrKcggjIII6gg5qD7QbNJtNvEkwF+HdsnoCil1P4MoP4Vw9k3P+iLPnznuts/q87cn/Dy0E7JrtstwtqZo/iGGRFzDmwBnp5bAnepGoPRuHLaye5nQYeeRpZZHIyM7kcx6IDk48smsw457R9KeZsQyakVAARmK26crHmZQQeZjn5ypGAMEAnIa5Jc287yWz8jsFy8LjOVboeVh4kPTIyM7VQpOx+GO7+Jsrh7XOcp3aSAZxnkL/L08wfYgbVWpda0me1a70sR2N/agyrHhYywXd4yB4ZVZA2wyenTJFbZaTiREcdHUMPxGf50FHtuymzM3f3klxfS+txJlRg5wFUDbf5Tlfar3GgUAKAABgAdAB0AHpUFxpcvBbtdRMQ9uObl+5IuwZHHkPPn6pjO45lacikDKGBBBAIIOQc+h8x70FC47m+Lu47BnKWsUJur5hkZjU+CPmHQMQxI64GR0qq6r2tzW0cbrCiiZc2tqFxywjwpJM2fvEErGgGw3bpmy8TcPXRk1iZU5kuLFUiC7szKjhkCjfPX68wxneqBfzHTNZ0ue6UonwUKsCM8h7gwsPqjbnH86CasO1HVoXt31CxSO2nkCBwkiEZI3HM7dBlsEDmA2PnWvxalE0rxK4Lx45wPulhlVJ6BiN+XrjBxgjP8+9qWqXEyzt8Q8ls1ykiROgymEK7NzeFQdsAb5ycHOdvsdBs5JFvI15+8ImQlmKczoo71YyeUOVC+LGfpk505OLPjvTnNVOOUym49OMOG4tRtZLeYbMMo2N0cfK49x+8Ejzqpdk3EUrRyWV2ft7WQwsc9cEhT7g4Iz54z51ozsACScAbkmv51t+KZrnWb19KtzObjlCBvCAIlVTK24wCQcZK/OPPas1P6LpVF4S7SLec/D3f9EvE8LwzeHLbbox2Oc9Dv9RubyDQftKUoFKUoFKUoFKUoFKUoFVPtT102WmXEqHEjL3aH0aQ8uR7gEt+FWysx7Yx38+lWWOYTXgdx+zHhTn/DI35GgtXZ3oAsdPggxh+QPJ7yOMt9cHw/RRVkpSg8by0jlRo5UV0YYZGAII9CDsRXLq+q29lCZZ3WGJABk9PZVUbk7fKBnapCovVuH7e6kikuIxL3OSiNugZseIp0ZhjYnOMnFBRe0LjO3utCu5rOTnUsICSrLuzJzrhgD/Vt++on/wBn/iG1kiNkLdY7hEZ3kCj7VOcbs3XI51GDkYG2Ogu/HdhYGyFrdEW8M8gjjZFwFlJLIfCMLuDucDrk71kvCPBN5Z3bdy6yJIWiW5hlwAUPMyOAedD4MkEYBXqetacWEzzmNuvqnK6m0b2j/BXdr8fa2ptWF40GAMLMnIziTlwAGBXBAG3NuTtj+idAuI3tbd4gFjeFDGo6BSgKgfQfwrB5LYahdh7ovJa2ETSXDs7FQMFliXf5nYDONyPPIq78F6dJctp6OwMWmQjvOVgQblkAWPI2JijOTg7FwN967z8XsuS4b3owy6sZWnSxKylWAZWBBUjIIIwQQeoIqF4c4ZSxLi3kkEDbrbseZI2JyTGSOZQd/DkjJztUfq2svcXyafB3iGMrNcyjYCIeJY1YHPM78qnp4Q+KkrzVuXvLgTQtaW8bmUIOeTvI8lxzBuUcoHy4znzFZKScN/E7FEkRnXqoZSR9QDkVm/bPZWlz3MV0Z7fkPOl2sJkjAY4eNipyGIVW3GNhv1qqazLY6g+nT6U8dleS3DhgvKHViGIaRVO4LKBnoRIeu4rSLTW9XRAJtMWWQbF4bmIK3vyyYKg+mTQUHUbeyKW1vavDcpFsZJLy25WUyK/NOj8sjEcuAoGADjJqzdn3EIMs6O895c7GR4ijQogPgSPlbulGD0BLE5z0wJWTWNVfpo8Q/wBpdxE/iFQj99eHd6/Jsv6OtE9u8dh+7kNbe2tx1lN+u0dHfudyZ1riV4gBHY3U/NnmwgAH1JO+d+gPSqVwrqLWrTJp2hMpJDSf0lA2+cA95uFG+FGw39anRwxrR+bWgvstlCR+eQa8bjhm6jkDz6zh5MRqWijjLdSEXlkXmPU43PWmN4rNWWfX+i9U8HBxG1zfLi74dMuBs3xUPOB+yy4YfQGq9YcK6erhJv0ppLMcIXlURMx35VlAZebY7EjPlmrVxRLLpduZJNVZWY+BXQMWPmFDlz+OMDzx1rKtY4m1fU5jphkEgkkA5QkYyAQ6szKuQoADHHpXM+OSdWN3HZlvusat/wC7e6Te21m9X07xu8X8uYCvhl4jst+a31KMdVwI5ceeMcq/8x9q57bg2bQ7dLixd52jGbyAnadPvNGvRHQZI8yBjc7HSNL1CO4hjmibmjkQMp9iMjbyPt5VkpV+FO0W2vJDbyK9pdg4NvOOVicZwhPzdehAPnjG9XKq9xjwba6lHyzrh1/q5l2dD7HzH7J2/HBFT4d4quNNnXT9YbIba2vT8sq9AJGPRxsCTv0znIYhptKUoFKUoFKUoFZlrYM3FFkn3be0aQj3bvF/nHWm1mPDgMvE+oyfdhtkjHtzCE/xV/zoNKuJ1jVndgiKCWZiAAB1JJ2AqpRcRXl5JC2nwJ8GZB3lzOcc8YbD9zGPF0BwzbE+WN6nuI9BhvoGt7gMY2IJCsVPhYMNx7iu+3gWNVRFCqqhVUDAAAwAB5ACg9KUpQVbULyz1GS60uZH51jDMrADmU4xJEcnPKxXfGxqk33C9xa8veRpJI/2K3MM0sbTMdo2miBA7wAMCctzc3izjB03VdCguCryKRIoIWWN3jkUHqBJGVcA+mcVlHEsELXT2sMzIUH2k93PNKiqQctiR+UMoR8b7sBnAr09kxvX1fKS2+jPlvu683VxJwvPfLHYQdxbKJA91HB41TYnmnlwnPMcqREFHmxOOUi7W00Gnxx2FjEZZUTwxKccoP8AaTyYwgJyckczb8qtjFV/ha4aaBLTRwYrOLwyX7oAZCPm7hMANIT1kYYG+x2q86LpENqndwrjJ5mYnLux6u7HxOx23Nea3bRWrTSNRt5LiVBazz3ZUvIzSRrFyIERAgVjIijJzzISSemc1wcB8N3OnsLWOKNrIs4mlkyJZHEa/ahclRGzZjCY2C8xJzvolKDN9N0KC/uWntrmSH4O4eHuhBbZjMZ5eWJu75ljI6ZzsfXNaRVCmgGnawsw8NvqY7t/RblMmMn/AGi8y4HVs1c7C3aKFULGQouAx2LY6ZPrjAz+NB1UzWa61xrdsvPbiG2ltSTd2d2wV2XyMcueUqd8MMDON/I4rxtxRHcymW1kvVaVueZZpgVDA5URhceFT0J6YGAKDZuLeIdXsrxpHNstjkcjMrlCCQOWR0DPFIfJivd5P4VW+N+0mEsqWrfpBpiA1tNEkkCErssZVEkd+YgdWBGfPGK3YaZrOoWYku5rg6fGymQM3jeNXHeMi4JkKKC3i/V2ydqvdzYaZw5cxXIBMU0DIBtJJ3iFWDoSdlZWZTggZ5PImgz/AFTgd4rVbvUpSJJh9jEG2iTrzOxzsvNgRJvllGeuNW7MuGEtB8XOvJcXZCxqw8SRhMqns5WMu3pgDy3hOBNKOrXL39wPsFm7yG3LlgvzFMjGMcztIQMb48tquukXfxd9NOD/AEe0BgjPk8pIad/ovKkYP+0rfk9zGYeerf19qjHvu1rqn9mvKkd5bpgR21/NHGB0VSVk5R9GkYfhVg13VUtbaa5bxLFGz4H3sDIA+uw/Gors80x4LJDKAJ7hmuJsDH2kzc5GP2QVX/DWC1lqL4l4fgv7dre4TmRuh81byZT5MP8AscgkVKUoMw4T1+fS7ldK1J+ZG/8Ag7o9HXoI2Pkw2G5yDgbgqTp9QHG3C0WpWrwS7HrHJjdHHRh7eRHmCarfZlxTKxk06/OLy1PKST/WJtyuM9diN/PKnzoNDpSlApSlArMOzCTvNW1x/SdE/wArTL/5K0+sQ4e1xrCPX7xBzFb8AA+ebhlP7pKDb6V5286yIrocqyhlI8wRkH8q9KBXnczrGjO5CqilmJ6AAZJP4CvSqJ216g8WlSqhw0zpDn0Dt4s+xUFfxoPfsw4huNRinupvDE85W3jwPDGgAySN2JJIOT1U4wKzDXOGpdRmvPhJ1km52d7ZgVK8jAjBJKsXDjBIA2IJ2rcOGtGSytYbaP5YkC59T1Zj7sxLfjWc8U8LT214txpsoF25eURtssyqR9gd8HZ3O+M4G4IBr08F93KTx/Wrv8s8/GX/AHyZNH2h6tbzqTcSI0Xg7gqFjAXbkMIAUdMdAR5EVYOH+2eeCSeSW2imaZixYMysOgRAx5vs0HNhcfeJzkknZeHeILLUlxJHGlyByy206DvEON15XGWXfqBjfyOQOy64M0xt3srUb9e6jG/QbgCvM0YEO2K/MV1FJyuLgPytuGh7wYwhB+VQdgd8+ddVr2t8jafi1ISxhaMr3p+05oljDfLhccudw3UjIraG7NtKP/yUX4cw/gai9f4cS3ikSO3gTTYInuZYhkmeWNeZUcEf1Y5FY75PKo6ZFBnVh2rXV9DDYmxjurkleV2cgM6HmVyo5cMOXJIcDY9BtX7xNLxE6u93dLaIjxhlSVYwgmYKrHucsUyTkkk+FuuKs+gdlFld2UNyxeG5nUT95CeUIZPGFSP5Qi5AwN9ute9r2LI7c1/f3N0dh15dlzgHmLkgZPQjGaDPNe4WtVzJqGuJPKq4Cxh53OASEDl/CMnzAG56V4aLbGGzW7tdJld4uWRrududAEYM/JFyKpQ8pHNuVGd8jNadf9kVtA3fWcCTEKVa1uGJRwepSTrHL6Mcj2HWpngTTLy2Z7aVWaxaLmg71lMkOSA1tJgnmABOCMjC9fIBT9Ai4nZJXjFvElwxlHeFCEMm57sZYgb5w2d9zuTno4Y7GpDJHLqtx8QIgAkCs7IAPlUs2CEH6igD3xsb7wPpEthZ9xcSh1hd+7ct0hDEpzE4wQvl0A26Co+34kuNS5105DFb5K/HSjY42JgiIzIeuGYhQR0PSgh7iW4+Nu7GxHI0pjLzgeG2i5DzMP8AxDnlVR5qTsFr846sVSGy0SxzGLhsScvVbdPFIxPqxycn5iGHnXfHrkGj2UvesZJUmZFXOZJ3OCmT1JZSpLf/AMqH0K7GnN8bqpaTUr8hY7eNcuiEjliRScKMlc5IGQBkkEnftF3yX+J6ST7o4/haZPp0Tw9w6BouULyHpyjGB9NhXVSlYLKUqF4S4ng1GAz2/NyCRkIYAEFfoTsQVP0IoJqs47W9AcBNUtNrmzGXA/tIRuwP90cx+hbzxjR6/GUEYO4PUUELwhxBHfW0cyHPMoPv6HPuCCD7g1N1j/DoOj6rLY7/AA82Zrb6H54x9MH/ACA/erXkcEAjcEZFB9UpSgVi3AtvcXFjqnwsUEzT38gZLgsEKFQTjl3LeIY3XrnO2DsGp3YhhllbYRxs5Psqkn+FUHsLssaOpJIM8krFgcH5u7yD5HwUHBwNxVJpkPwesRvaqhxbysC6FNyIjImV5lAON/lx0xvp2n30c8aywuskbjKupyCPr9dqzLjqfUtPiZphFqmnswEiTRqsqgkBQSgCnxcuH5Tv5DY1eNM+FsbASRxm3t0iMxQhuZAV52BU+Lm3Ph652oJ2orifQYr+2ktpweSQdRsVIOVZT6ggH08jkGvnhXWje2sdwYjCJcsiMQTycxCscDA5hhsb9Rual6DL9N4kvNHZLbVlM1r8sV+gJAGwUTDqDjzO+339yJLtLguFVLuDMsaYLKu7R75E0RG5XGOZdxgKwxgk311BGCAQfI18yrlSB6H+FXx53DKZT5OZSWaqBvNCstTgjkuIYpuZAQ4+YZGTyyLhhv6Hyr50ng6GBJYmkmuYJMfYXLiVEx+pzLkD2JPSvjgGzRLVHiJCyKC0f3VkHhdl/V5iMlemd8AlsuKNduLFhMYDPaYHeGIHvYTvlyucSR9OmCuCdx0cuPTnlj5WuY3cleZ4KWLexubi09EV+8i/3UvMoHsvLR7jU4RiaCC+j6Ewt3UhGN8xSko30Eg+nrNaHrdveRCW2lWVD5qenswO6n2IBqQqFK1pvF9iOWEsLRlAVYJ07kgDYKgbCsBsByEj0qRi1uNrk2+Rzd0siNzL4wWYMFHU8vKpP98V2X1lFMhSaNJEPVXUMD+BGKqV52U6TI3P8KEb/wAN5EH4BWwPwFBcLq5SJC8jqiKMszEAAepJ2AqvNr81ztp0QZf9amDLF9Y12ef6rhD+v5V76fwbYwlSsAZl3VpWaUqfVTKWK/hip+go2rcGXEsbNPcyX0gwVgkbuLYnmHzpEpZgOuGLZxg9c1+2ula26hZLuztVAAC20BfAHQDvSANvY4q8V+E0FE4Z4VBvJJ53a6MLcqSzBC3eYXnKhQAqrjlA9c+lWh+HbVroXjRK1wq8qyHJKgZ+UE4XqdwM7mvPhI5tY2/XLOfq7s386mK27Rb7Szy7vTuRx/DvzKVXtX0K4lvLe4jvZYYYh47dVBWTcnck+YwNwcAbYO9WBmABJOAOpNYrQHHnEaafZSzufFjljX9aRgeVR/E+wJ8q4uyzhs6fp0MTjEr5klHo748J91UKv+GqzpGdd1L4ps/o+xflt1PSaYdZCPQbH/L6sK1OgUpSgzztp0hntEvIR9vYyCVT6pkc4+mysfZT61YuDNWW4gRlPhZA6f3WGcfgTUvctFIWt3KkvGS0ZO5RsqTj08qyrsona2E1s5ybO6eI+6c3X8+Y/lQa/SlKCjdtGrfD6VMF+eciFB1zznxAD+4HqycKaV8JZ29v5xRKrY82CjmP4tk/jVF40Hxuu6fZbmO2BuZfTIPhBH1RR/8Acq7a3rTxSRwwQPPNICQN1jRR1eWXBCr7AMx8hQSV9aJNG8Ug5kdSrD1BGD9K4eKdIN3aT2wfkMsZTmxnGfbIzX1ba7bvcNaiZGuUTmeNeoG2/wDxDbOdxUnQZ5wpdFtZuYAcx2VlFAMdM+FmIHl6f4BWh1AcPcKRWlxd3CMzPdyB35vu4yeVfbLMfpgeVT9ApSvwsBjfr096CE4Sh5I5U8luJAPpzZH7jU5UDw/ZTRz3bSbJJKDGMgg7HLe2Ryj8Knq27R38lu971+EcfwqxqHA9s0pnty9ncHrLbkLzefjQgxuM+q5965NF4JmjuBc3OpXdxIDnlDCOI7YAMS7Yx5AgE743q5UrFZSlQfDGuyXRnElrNbd1KUXvQR3i+TrsB1z0yOm5zQTlKUoFfMi5BHqMVX+L9Rvoe4FhbLOXlAlLMAETbJxkdRnffGOhyKsVBFcM6Y9tbpE7hyucEDAAJzgeuKlaUqs87nlcr41ySSaitX1/qH6Sgiit1+B5CZpyRnm5WwF8WRhgn3TnmPQb1Xe1zV5X7jSrU/0i+OHP6kO/MT54OG/wo/tWj1m3AUXxWr6pfPv3UnwsJ9Amz4+vKh/xH1qXV54f0eKzt4reEYSJeUe582PuTkn3NSFKUClKUFS4q0ed7/Trq3ye5keOYAgfZSr1OTuAV6b7kHyqm6avLrWrKOhaFvxMZJ/5jWv1juhyd7q2ryj5RLHHn3jVlYfgV/fQaTb6sAig9Qo/hSq/Sgi+zofEaxq94R8sgt0PsnhbHt9lGfxqU1rjKeW5ex0uETTR7TXEmRDAT5MRuzj9UeY88ECL7BZOe0u5PN7+Qk/4Iz/5jV80PRIbRGSBeUPI0jEkks7nJJJ3J6D6AUENwJwaunrI8j99dzsXnnI+Yk55V9FBJ+p39ALVVS4o4jlLNZacBLeFfE2fBbBujytggN5hNyeuMdbBotrJFBFHNKZpEQB5SAC5A3OBQdtKqfaDxVNpyQzJbtPCZMXDLnMaY+bbp9TttjzFWiCZXVXQhlYBlI6EEZBH4UHpVS7RuF5b6GNraUxXVs/ewNnYsB8p+vr/ACJq20oKLwhxVeXs6KYY40ijZb1WOJI7gHwhUznkYDmB3BBbfK4N6qj9oulyRAanZeG5thmRR0ngG7xv64HiB3xg43wRbtK1BLiGOeI5SVA6n2YZGfQ+1B1UpSgrPFPF3wc9tCLaaf4gkc0S55AGUEkAb/NnFWalKBSlKBSlKBSufUZ3SKR44+9dUZljBxzsASFBPQk7Z96i+DtblvLYTTWsloxYju5DuQPvDIBwfcDp6YJDw7QtfNjYTTIMy4CRDGSZHPKuB54zzY/ZNeHBmjppWmgTNgojTXMm5y5HNIxIGW5QOXPUhRXNrEHxuqQQ9YbEC4l9DM+VgX6qA8n4r61brq3WRGjcBkdSrKehDDBB+oNB46XqUNzEs0EiyRt0ZTkH1+hB2x1FddR2g6Fb2UXc2sSxR5zgZOSQASSSSxwAMk+QqRoFKUoObUr1IIpJpDhI0Z2PsoJP7hWRdmcTG1e4k+e6neZv8Rx+WxP41PdtOpsYYdPhP217IFOPuxKQXY48s4+oDV16bYqixwxjCqFRR7AACglodKLKDvuAfzFftWSNMAAdAMflSgynsVvo7aS902Q8k63TyIjDHMnKq5XPXZAcehBGRnGga/PO3Lb2wZXlB5pyvhhQYBbfZpd8Knrudgc1/tH4F+OC3Fs3c30O8UoOObG4RiPfofL6E189nHHfxvNa3a9zfw7SRkY58dWUfxHl1GxoLToWiw2cQigTlGcsTuzserux3Zz6mpGlKCH4vkQWN2HIx8LKSD5qIznb03H51w9mchbSrIn/AFdR+AGB+4CqBxpqbNda4zHw29gkCfSflZvoSzY98L6VovZ/bmPTLJSMEW0eQfIlAT/GgsFKUoPwjPWs94Xuxpd82ly7QTEy2LnoAxJeDPTIbmI899/mUVodVbtF4TGo2pRTyTxnvLeTJHLIOm43APT22PkKCzSzKoyzBQTjJIG56Dfzr7rMOH72PW7V9N1RXjvLcr3ybKzchGJV2xvkA4GPFkbMK01FwAPQY3oPqlKoPE/DGrz3LyW2piCI45IgnygAdTvkk5OT6/hQW59btxcramVBcMnOIs+IqPP9xOOuAT0FSFZVow1myv4VvYI79JPALuKNe8iUkZDPyrhPMhuvkxxitVoFKjOIdft7GEzXMgjTOB5lmPRVUbs3sPQnoK99H1JLmCOeLPJKgdcjBwRncetB2UpSgp/AAmMuptMhXm1B+QkfMiIiKR6jlUb/AF9KuFKUClKUCvOeZUVnchVUEsT0AAySfYCvSsz7XtaeQxaVbHEt1vMw/s4Qd8/3sH8FI+8KCD4ambUb241SQHkJMNqD92JSQW+pOfxL1o3Dtrli56LsPqf+g/jUFplgsUccMS4VAFUfu/M+tXiytxGgUeXX3PnQe9KUoFUTtG4EN5y3Vo3c38O8cg258dFY+voT9Dsdr3Sgo/Zzx2L4Nb3K9zfQ7SxHbm5diyg+/UeX0xV4qhdovAhuyt5ZN3N/Dujg47zHRWPTONgT9Dt09uznjwX4aC4Xub6HaWI7ZxsWUHfr1Hl9MGg4OGtMSfVdcWZFkjc26lWAII7oncf5TV10fV4bjvRCf6iZoXGMYdAMge24qp8QrLpl7JqMcZltZ0RbxEGXjMYISdR95QpwQOgGfp5nVIbG4OoRuH0+/wCXvZE3EUw8Kyn0RxhW2yGUZ64oNBpXxFKrKGUhlYZBByCD0II6ivugUqCfRZzqC3XxbiBYSnwoXwlic85Odz08s7dcbVO0Fa4s4YFwVubfEV9AMwy+vX7KXHzRNkg+nMSPPMtoOo/E28U5RozIgYo3VSRup+hyK76UClKUClKUFZvOHjLqsN25544bZ0VSf6uUupDgerIWGf2B7VZqzfUZf0dr0T8x7jVF7t1J2E0YVUYfUFVx+0fbGkUClKUClKUClK+XcAEkgADJJ8h6mgiOLuIotPtZLmbog8K+buflUe5P5DJ8qzTgjS5SZL673u7s8zbfIhxyoM7jYLt5AKPKvC6vDrl/3pz+j7NiIlPSaQdXI8x0O/lgY8TVerG1MrhR+J9BQSXD1nk94eg2X6+Z/l+dT9fMUYUAAYAGBX1QKUpQKUpQKofaLwGbsreWTdxfw7o4OO8x0Vj642BP0O3S+UoKR2d8di+DW9yvc30O0sRGObGxZQf3jy+mDXJrfCk1nJJPpsaywzH+lac+O7lBGGaIHwq+Oo6H3xyn37ReAzeFbuzbuL+HBSQHHPjorH18gfwO3T97O+PRe81rdL3F/DtJERjm5erIP4r5dRtQecWi3OmqJdNVpLZvHJp8p8Scwy3w7H5WzuYzkE82N8VZeGOJre/jLwMeZTiSJxyyRt5q6dQcgj02OCamarOpfo+3vUuLjkguGUokzMUEgOAVY5CuRts2SNiKCzUpSgUpSgUpSgUpSgoPaxa8x0yQDdNTgGfQMT/MLV+qocVL8Ve2Vov9jIt5M36qxEiJfq8h/JGq30ClKUClKUCsu7Vdfe4kXSLNvtJRm6kH9lFseU482BGRnoQPv1cePeIxp9jNc7FlGIwfN2OF/AE5PsDVE4K0M28RkmJe6uD3k7t15m35fwz+efagmdJ01IIkghXCIOVR5n3PqSST9TV10uy7pMH5jux/l+FR+gWH9ow/uj+dTtApSlApSlApSlApSlAqj9onAYvuW5tm7i+hwYpQcc3LuFYj9zeX02q8UoM04T7U4yskGqA215Bs6lT9puBlFUElzkeEdQcjIzj01rjKzvYngl03UZ4m64tGx7Mp5gykeuxqW7QOAIdSVZFPc3Uf9VOvUYOQGxjIB3HmD08802z4+1PSz3WrWzXES7fEw4zgebdFPkPFyE9d6CR0Lje0sCUu7rUOVgqxreW5BQLnzSPLE7b+1aPpmpQ3EYkgkSWM9GRgR9NvP2qv6NxvpeoryJPExbYwzAKx9uR/m/DIrr0zg2ztpzPaxmBmGHWJiqON8Bo88m2SQQARQWClKzvinje403UkF2g/RsyAJKiElH2zznJyQQdgPlIIyVNBolK4dP1m3nUPDPFIp6FHU/wPWu0sPWg/aVA6xxlYWpxNcxhvJFPO5zsMImW3+ld2vQzyW8iWrpHMwwrupIXJAY4HVguceWcZ2oK/2dSC5FzqGc/FzsEPpDATFGPb5Xb6uauFQdlYjTdPEcEbzfDwnlRfmkZQScftM2Tt61E2fafpjIGkuBA+PHFKGV0bzUgjcg7bUFypWaSdqzTy93pmnz3yZwZcmNM+xKHA925akNT1HXZgI7ezgtOfYzSTrIY8jryKMcw/xCglI+Mo31I6fDE8jIhaaUEckW2Qp8yTlRt0LexxZZHCgliAAMknYAe5qgTXNlw5ZnmYy3EpLHJzLcynqxO5C5PU5Az5sfFT30W+1X7XVJ3iiY5Wzi8IAzkc/v8AXLb9R0Ad/Guuxatf2lpat30FtJ39xIu6cyjwKG6N5jIyPHt0NXPTbbvJAp6dT9B/6x+NROkaTDbII7eNY19FG5PqT1Y+5zVw0KxKAswwW6D0H/f+VBKAV+0pQKUpQKUpQKUpQKUpQKUpQK5b6wSUeLr5Edf+4rqpQZrxF2W2s5LNAuTnxxeBt/MqPCT9QarUXC2pWO2najIqjAEM+6jHlghlH4IPrW315ywq2zKD9RQZNY9qt1Zv3esWpUE4WeAZU/UFiD0J2Of2asD9p+iXCGOS4RlYYZJYZOU+x5k5atF1oETggZGfLqPxBqq3/BFuCS1pbt+13Uf78jNBXLyy4SkJYtCpP6jzKP8AKpCj8q4ZdL4SAyZtvQSXB/cATVg/0Vsf9Ut/90n/AEoOF7H/AFS3/wB0n/SgidD1XhSykEsLgyr8rMly5HuvMpUH361M6l2xW7ER6bDJezN5BWRVHqSwz+7HuK/YuHrNTlbW3B9RFHn8+WpKzsAo+yjVR+yFH8MUFZPGfETHw2Foo8uZskfX7cfwr5k17X33a008n3BP/wCU1fbXRHYZYhB+Z/ca6hw8P/qH/L/3oM8HEHEZ27uxT8//ANzXjLc8Ry7G7tYR58iAn8Mxn+IrSv8AR9f1z+Qr6HD6frt+7/pQZtofByxzfE3Uz3dyekknRf7qknGPrt5AVc9PsWlO2wHVvT/vU3HocQ68zfU/9MVIxxhRhQAB5Cg8LWxSP5V39T1/OumlKBSlKBSlKBSlKD//2Q=="/>
          <p:cNvSpPr>
            <a:spLocks noChangeAspect="1" noChangeArrowheads="1"/>
          </p:cNvSpPr>
          <p:nvPr/>
        </p:nvSpPr>
        <p:spPr bwMode="auto">
          <a:xfrm>
            <a:off x="155575" y="-2727325"/>
            <a:ext cx="57721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real-world measures can affiliate networks, affiliates and advertisers implement to help mitigate their exposure to liability?</a:t>
            </a:r>
          </a:p>
        </p:txBody>
      </p:sp>
    </p:spTree>
    <p:extLst>
      <p:ext uri="{BB962C8B-B14F-4D97-AF65-F5344CB8AC3E}">
        <p14:creationId xmlns:p14="http://schemas.microsoft.com/office/powerpoint/2010/main" val="32955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Mitigating Risks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products are not just for your brands</a:t>
            </a:r>
          </a:p>
          <a:p>
            <a:pPr lvl="1"/>
            <a:r>
              <a:rPr lang="en-US" dirty="0" smtClean="0"/>
              <a:t>Vet Affiliates, Advertisers, Email Publishers</a:t>
            </a:r>
          </a:p>
          <a:p>
            <a:r>
              <a:rPr lang="en-US" dirty="0" smtClean="0"/>
              <a:t>Strong Agreements</a:t>
            </a:r>
          </a:p>
          <a:p>
            <a:r>
              <a:rPr lang="en-US" dirty="0" smtClean="0"/>
              <a:t>Ongoing online monitoring and seeding of a combination of…</a:t>
            </a:r>
          </a:p>
          <a:p>
            <a:pPr lvl="1"/>
            <a:r>
              <a:rPr lang="en-US" dirty="0" smtClean="0"/>
              <a:t>Brand (for the Advertiser) instances across web</a:t>
            </a:r>
          </a:p>
          <a:p>
            <a:pPr lvl="1"/>
            <a:r>
              <a:rPr lang="en-US" dirty="0" smtClean="0"/>
              <a:t>Known Affiliate sites</a:t>
            </a:r>
          </a:p>
          <a:p>
            <a:pPr lvl="1"/>
            <a:r>
              <a:rPr lang="en-US" dirty="0" smtClean="0"/>
              <a:t>Known Publisher emails</a:t>
            </a:r>
          </a:p>
          <a:p>
            <a:pPr lvl="1"/>
            <a:r>
              <a:rPr lang="en-US" dirty="0" smtClean="0"/>
              <a:t>Unauthorized publishers and affiliates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Mitigating Risks - Advertisers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Do your homework/due diligence about the affiliate networks with which you </a:t>
            </a:r>
            <a:r>
              <a:rPr lang="en-US" dirty="0" smtClean="0"/>
              <a:t>partner</a:t>
            </a:r>
            <a:endParaRPr lang="en-US" dirty="0"/>
          </a:p>
          <a:p>
            <a:pPr lvl="0"/>
            <a:r>
              <a:rPr lang="en-US" dirty="0"/>
              <a:t>Always include strong language in your </a:t>
            </a:r>
            <a:r>
              <a:rPr lang="en-US" dirty="0" smtClean="0"/>
              <a:t>contracts</a:t>
            </a:r>
            <a:endParaRPr lang="en-US" dirty="0"/>
          </a:p>
          <a:p>
            <a:pPr lvl="0"/>
            <a:r>
              <a:rPr lang="en-US" dirty="0"/>
              <a:t>Actively monitor the ads that are being disseminated by the network and its </a:t>
            </a:r>
            <a:r>
              <a:rPr lang="en-US" dirty="0" smtClean="0"/>
              <a:t>publishers</a:t>
            </a:r>
            <a:endParaRPr lang="en-US" dirty="0"/>
          </a:p>
          <a:p>
            <a:pPr lvl="0"/>
            <a:r>
              <a:rPr lang="en-US" dirty="0"/>
              <a:t>Actively monitor what endorsers and influencers are saying about your </a:t>
            </a:r>
            <a:r>
              <a:rPr lang="en-US" dirty="0" smtClean="0"/>
              <a:t>products</a:t>
            </a:r>
            <a:endParaRPr lang="en-US" dirty="0"/>
          </a:p>
          <a:p>
            <a:pPr marL="0" lvl="0" indent="0" algn="ctr">
              <a:buNone/>
            </a:pP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Substantiate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substantiate, substantiate!</a:t>
            </a:r>
          </a:p>
        </p:txBody>
      </p:sp>
    </p:spTree>
    <p:extLst>
      <p:ext uri="{BB962C8B-B14F-4D97-AF65-F5344CB8AC3E}">
        <p14:creationId xmlns:p14="http://schemas.microsoft.com/office/powerpoint/2010/main" val="12467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9248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Mitigating Risks – Affiliate Networks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work with an advertiser or affiliate without a contract!</a:t>
            </a:r>
          </a:p>
          <a:p>
            <a:pPr lvl="0"/>
            <a:r>
              <a:rPr lang="en-US" dirty="0"/>
              <a:t>Require your advertisers to complete compliance checklist before signing </a:t>
            </a:r>
            <a:r>
              <a:rPr lang="en-US" dirty="0" smtClean="0"/>
              <a:t>up</a:t>
            </a:r>
            <a:endParaRPr lang="en-US" dirty="0"/>
          </a:p>
          <a:p>
            <a:pPr lvl="0"/>
            <a:r>
              <a:rPr lang="en-US" dirty="0"/>
              <a:t>Institute best practices and hold your advertisers and affiliates </a:t>
            </a:r>
            <a:r>
              <a:rPr lang="en-US" dirty="0" smtClean="0"/>
              <a:t>accountable</a:t>
            </a:r>
            <a:endParaRPr lang="en-US" dirty="0"/>
          </a:p>
          <a:p>
            <a:pPr lvl="0"/>
            <a:r>
              <a:rPr lang="en-US" dirty="0"/>
              <a:t>Maintain good </a:t>
            </a:r>
            <a:r>
              <a:rPr lang="en-US" dirty="0" smtClean="0"/>
              <a:t>record-keeping</a:t>
            </a:r>
            <a:endParaRPr lang="en-US" dirty="0"/>
          </a:p>
          <a:p>
            <a:pPr lvl="0"/>
            <a:r>
              <a:rPr lang="en-US" dirty="0"/>
              <a:t>Conduct period audits, but don’t </a:t>
            </a:r>
            <a:r>
              <a:rPr lang="en-US" dirty="0" smtClean="0"/>
              <a:t>micromanage</a:t>
            </a:r>
            <a:endParaRPr lang="en-US" dirty="0"/>
          </a:p>
          <a:p>
            <a:pPr lvl="0"/>
            <a:r>
              <a:rPr lang="en-US" dirty="0"/>
              <a:t>Oversee and limit your employees’ communications with </a:t>
            </a:r>
            <a:r>
              <a:rPr lang="en-US" dirty="0" smtClean="0"/>
              <a:t>affiliates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 will be recorded and emailed to all attendees.</a:t>
            </a:r>
          </a:p>
          <a:p>
            <a:r>
              <a:rPr lang="en-US" dirty="0" smtClean="0"/>
              <a:t>Join the conversation!</a:t>
            </a:r>
          </a:p>
          <a:p>
            <a:pPr lvl="1"/>
            <a:r>
              <a:rPr lang="en-US" dirty="0" smtClean="0"/>
              <a:t>Submit questions via </a:t>
            </a:r>
            <a:r>
              <a:rPr lang="en-US" dirty="0" err="1" smtClean="0"/>
              <a:t>GoToWebinar</a:t>
            </a:r>
            <a:r>
              <a:rPr lang="en-US" dirty="0" smtClean="0"/>
              <a:t> control panel</a:t>
            </a:r>
          </a:p>
          <a:p>
            <a:pPr lvl="1"/>
            <a:r>
              <a:rPr lang="en-US" dirty="0" smtClean="0"/>
              <a:t>Live tweet us @IntegriShield using #Compliance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7975" y="5496580"/>
            <a:ext cx="8759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information provided does not </a:t>
            </a:r>
            <a:r>
              <a:rPr lang="en-US" sz="1400" dirty="0"/>
              <a:t>constitute legal advice. </a:t>
            </a:r>
            <a:r>
              <a:rPr lang="en-US" sz="1400" dirty="0" smtClean="0"/>
              <a:t>Contact your attorney for more information on the topics presented.  This presentation is for informational purposes only.</a:t>
            </a:r>
            <a:endParaRPr lang="en-US" sz="140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35764" y="591268"/>
            <a:ext cx="11234738" cy="59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Housekeeping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7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6774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096000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It’s Not the Wild West Anymore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Consumers are more educated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Contracts have gotten tougher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Legal pressure from states and social pressure consumer advocacy groups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Advertisers and Affiliates will look to protect their interest</a:t>
            </a:r>
          </a:p>
        </p:txBody>
      </p:sp>
    </p:spTree>
    <p:extLst>
      <p:ext uri="{BB962C8B-B14F-4D97-AF65-F5344CB8AC3E}">
        <p14:creationId xmlns:p14="http://schemas.microsoft.com/office/powerpoint/2010/main" val="3262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6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2343"/>
            <a:ext cx="7772400" cy="2793257"/>
          </a:xfrm>
        </p:spPr>
        <p:txBody>
          <a:bodyPr>
            <a:normAutofit/>
          </a:bodyPr>
          <a:lstStyle/>
          <a:p>
            <a:r>
              <a:rPr lang="en-US" sz="4900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Contact Us: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00599" y="26654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Rachel Hirsch</a:t>
            </a:r>
            <a:br>
              <a:rPr lang="en-US" sz="2800" dirty="0" smtClean="0"/>
            </a:br>
            <a:r>
              <a:rPr lang="en-US" sz="2800" dirty="0" smtClean="0">
                <a:hlinkClick r:id="rId3"/>
              </a:rPr>
              <a:t>rhirsch@ifrahlaw.com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202-524-4145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599" y="26666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Gayla Huber</a:t>
            </a:r>
          </a:p>
          <a:p>
            <a:pPr algn="ctr"/>
            <a:r>
              <a:rPr lang="en-US" sz="2800" dirty="0" smtClean="0">
                <a:hlinkClick r:id="rId4"/>
              </a:rPr>
              <a:t>ghuber@integrishield.com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888-547-7110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33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Speakers</a:t>
            </a:r>
            <a:endParaRPr lang="en-US" sz="3200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Rachel Hirsch</a:t>
            </a:r>
          </a:p>
          <a:p>
            <a:pPr marL="0" indent="0">
              <a:buNone/>
            </a:pPr>
            <a:r>
              <a:rPr lang="en-US" dirty="0" smtClean="0"/>
              <a:t>Senior Associate, </a:t>
            </a:r>
            <a:r>
              <a:rPr lang="en-US" dirty="0" err="1" smtClean="0"/>
              <a:t>Ifrah</a:t>
            </a:r>
            <a:r>
              <a:rPr lang="en-US" dirty="0" smtClean="0"/>
              <a:t> Law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Gayla Huber</a:t>
            </a:r>
          </a:p>
          <a:p>
            <a:pPr marL="0" indent="0">
              <a:buNone/>
            </a:pPr>
            <a:r>
              <a:rPr lang="en-US" dirty="0" smtClean="0"/>
              <a:t>President, IntegriShield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9"/>
          <a:stretch/>
        </p:blipFill>
        <p:spPr>
          <a:xfrm>
            <a:off x="1219200" y="1295400"/>
            <a:ext cx="1556915" cy="1600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/>
          <a:stretch/>
        </p:blipFill>
        <p:spPr>
          <a:xfrm>
            <a:off x="1154906" y="3276600"/>
            <a:ext cx="1740694" cy="1447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UEhQWFRUWFiAbGBcYGRogIBwdGxgcHBwcHBwdHyggHRwmHhgYIT0jJykrLjEuGiI0ODMsNyguLisBCgoKDg0OGhAQGiwlHyU3LDYsLDc0NjcsLys3MDc0NTc0LDc3Liw0NystLCwuKyw3LCs4Ly43NywtNzAuNzUtLP/AABEIAN8A4gMBIgACEQEDEQH/xAAcAAEAAwEBAQEBAAAAAAAAAAAABQYHBAMCAQj/xABLEAACAQMCAwYDBAYGCAMJAAABAgMABBEFIQYSMQcTIkFRYRQycSNCgZEVUmKhscEkM0NygpIWVHOTorLR4WPC8AgXNERTg8PS8f/EABgBAQEBAQEAAAAAAAAAAAAAAAACAwEE/8QAKREBAQACAQEFCAMAAAAAAAAAAAECEQMSBCExUZETIjJBYaGxwYHh8P/aAAwDAQACEQMRAD8A3GlKUClKUClK/GOBk7AUH7SqHqnarZpK0NtHPeuvzfCpzqPq2Rn6rkVHLPxBqOCixaXA3m455iCPQjY+xCEUGgarq8FsnPcTRxL6uwGfYZ6n2FZ/d9odxfsYNDgMvk15KpWKPp0DDJODnB32+Vq79J7KLJHEt20t9P5yXDlh/lzgj2bmq9QQKihUUKoGAqgAAegA2FBnSdlXf4bUdQu7mQ7sFcJHv5BMHA+hH0HSvsdkFshzDeX8PoEnGB9PBn99aNXy7hQSSAB1J6Cgzv8A0F1SHPwutTH0W4jEn/ExP/LXx8ZxJa/PBaXyjqYm5H+vi5R+AU1pNKCj8PdpUE0wtbuKSxujjEU4wGJOAEfAzk7DIGfLNXioHjLhS31K3MM679Y5APFG3qp/iOhqudmvFEpaTTr8/wBMtTylic96m3K+TuTgrv55Unc0Gg0pSgUpSgUpSgUpSgUpSgUpSgUpSgUpSgUpVJ4641a3dLOxj+Iv5vkQdIwfvyem2+Djbc4HUJji3i+102PnuZMEjwRru7+yr/M4A9apQ0XUtbIe+ZrGxJytqh+0kHrKfIexHl8o+aprg7s+WCT4u+c3d+27SuSVQ+kQPTHQHA9go2q80EfoeiW9nEIraJYkHko6+7E7sfckmpClZHc2NxNIbjXZ5reIk91Y2xkYBc4+0aAEsfPY536qPDQa5X47AAknAG5J8qyWO44fRgvfXUBPQvJfxj/M5Ar21SXQjGwm1SeSIjxR/GzyBh6FAxJ+lBeuI+KraytfipZAYjgJyYYyMQSqpg4JOD54wCc4FVq00abUVF1q/wBjbjxx2PNhFVfEHuW252wAeU4CgbjcgVzV+KhJBFHZxRWVhBymO9u0zgqpANrC2Wkk5ScNudznHWunRLefWY0h5rhdLjOXlmY99etzc2M/chz6bbADceAL9wrxJHfrJJCjiFH5I5WGBLj5mQdeUHbJ/kQJyvCKOOGMKoWOONcADAVVUfkAAKrV3xuvIZLS0uryMHHeQoOQ468hYgyfVAw260FsrGuPL6KWX9K2PM0lhMbe8TGC0YOObGdwCWAb8fuVsUEnMqtgjmAOGGCMjOCPI+1QM3Blo138WEKysrJKFOEmVlKkSp0frn6gZzgUHbw3qyXUCSI3MCoIPqCNj/68walKx/SXbQNQFrJk2FyxNvITnkJO8bE+hI/cfvNjX1YEZHQ0H7SlKBSlKBSlKBSlKBSlKBSlKBSlKCt8f8Urpto82OaRjyQp+tI3yjHoNyfYepFR3Zpwk1pG1zdEvfXXjndtyudxGPIAeeOpHoFxAaYP01rLXB8Vlpp5Iv1ZJ/NvfBAP+CP1NapQQXFvE8enRpNOjmJpAjugz3fMDhmHUrkY233Gx6VM206yIrowZHUMrKcggjIII6gg5qD7QbNJtNvEkwF+HdsnoCil1P4MoP4Vw9k3P+iLPnznuts/q87cn/Dy0E7JrtstwtqZo/iGGRFzDmwBnp5bAnepGoPRuHLaye5nQYeeRpZZHIyM7kcx6IDk48smsw457R9KeZsQyakVAARmK26crHmZQQeZjn5ypGAMEAnIa5Jc287yWz8jsFy8LjOVboeVh4kPTIyM7VQpOx+GO7+Jsrh7XOcp3aSAZxnkL/L08wfYgbVWpda0me1a70sR2N/agyrHhYywXd4yB4ZVZA2wyenTJFbZaTiREcdHUMPxGf50FHtuymzM3f3klxfS+txJlRg5wFUDbf5Tlfar3GgUAKAABgAdAB0AHpUFxpcvBbtdRMQ9uObl+5IuwZHHkPPn6pjO45lacikDKGBBBAIIOQc+h8x70FC47m+Lu47BnKWsUJur5hkZjU+CPmHQMQxI64GR0qq6r2tzW0cbrCiiZc2tqFxywjwpJM2fvEErGgGw3bpmy8TcPXRk1iZU5kuLFUiC7szKjhkCjfPX68wxneqBfzHTNZ0ue6UonwUKsCM8h7gwsPqjbnH86CasO1HVoXt31CxSO2nkCBwkiEZI3HM7dBlsEDmA2PnWvxalE0rxK4Lx45wPulhlVJ6BiN+XrjBxgjP8+9qWqXEyzt8Q8ls1ykiROgymEK7NzeFQdsAb5ycHOdvsdBs5JFvI15+8ImQlmKczoo71YyeUOVC+LGfpk505OLPjvTnNVOOUym49OMOG4tRtZLeYbMMo2N0cfK49x+8Ejzqpdk3EUrRyWV2ft7WQwsc9cEhT7g4Iz54z51ozsACScAbkmv51t+KZrnWb19KtzObjlCBvCAIlVTK24wCQcZK/OPPas1P6LpVF4S7SLec/D3f9EvE8LwzeHLbbox2Oc9Dv9RubyDQftKUoFKUoFKUoFKUoFKUoFVPtT102WmXEqHEjL3aH0aQ8uR7gEt+FWysx7Yx38+lWWOYTXgdx+zHhTn/DI35GgtXZ3oAsdPggxh+QPJ7yOMt9cHw/RRVkpSg8by0jlRo5UV0YYZGAII9CDsRXLq+q29lCZZ3WGJABk9PZVUbk7fKBnapCovVuH7e6kikuIxL3OSiNugZseIp0ZhjYnOMnFBRe0LjO3utCu5rOTnUsICSrLuzJzrhgD/Vt++on/wBn/iG1kiNkLdY7hEZ3kCj7VOcbs3XI51GDkYG2Ogu/HdhYGyFrdEW8M8gjjZFwFlJLIfCMLuDucDrk71kvCPBN5Z3bdy6yJIWiW5hlwAUPMyOAedD4MkEYBXqetacWEzzmNuvqnK6m0b2j/BXdr8fa2ptWF40GAMLMnIziTlwAGBXBAG3NuTtj+idAuI3tbd4gFjeFDGo6BSgKgfQfwrB5LYahdh7ovJa2ETSXDs7FQMFliXf5nYDONyPPIq78F6dJctp6OwMWmQjvOVgQblkAWPI2JijOTg7FwN967z8XsuS4b3owy6sZWnSxKylWAZWBBUjIIIwQQeoIqF4c4ZSxLi3kkEDbrbseZI2JyTGSOZQd/DkjJztUfq2svcXyafB3iGMrNcyjYCIeJY1YHPM78qnp4Q+KkrzVuXvLgTQtaW8bmUIOeTvI8lxzBuUcoHy4znzFZKScN/E7FEkRnXqoZSR9QDkVm/bPZWlz3MV0Z7fkPOl2sJkjAY4eNipyGIVW3GNhv1qqazLY6g+nT6U8dleS3DhgvKHViGIaRVO4LKBnoRIeu4rSLTW9XRAJtMWWQbF4bmIK3vyyYKg+mTQUHUbeyKW1vavDcpFsZJLy25WUyK/NOj8sjEcuAoGADjJqzdn3EIMs6O895c7GR4ijQogPgSPlbulGD0BLE5z0wJWTWNVfpo8Q/wBpdxE/iFQj99eHd6/Jsv6OtE9u8dh+7kNbe2tx1lN+u0dHfudyZ1riV4gBHY3U/NnmwgAH1JO+d+gPSqVwrqLWrTJp2hMpJDSf0lA2+cA95uFG+FGw39anRwxrR+bWgvstlCR+eQa8bjhm6jkDz6zh5MRqWijjLdSEXlkXmPU43PWmN4rNWWfX+i9U8HBxG1zfLi74dMuBs3xUPOB+yy4YfQGq9YcK6erhJv0ppLMcIXlURMx35VlAZebY7EjPlmrVxRLLpduZJNVZWY+BXQMWPmFDlz+OMDzx1rKtY4m1fU5jphkEgkkA5QkYyAQ6szKuQoADHHpXM+OSdWN3HZlvusat/wC7e6Te21m9X07xu8X8uYCvhl4jst+a31KMdVwI5ceeMcq/8x9q57bg2bQ7dLixd52jGbyAnadPvNGvRHQZI8yBjc7HSNL1CO4hjmibmjkQMp9iMjbyPt5VkpV+FO0W2vJDbyK9pdg4NvOOVicZwhPzdehAPnjG9XKq9xjwba6lHyzrh1/q5l2dD7HzH7J2/HBFT4d4quNNnXT9YbIba2vT8sq9AJGPRxsCTv0znIYhptKUoFKUoFKUoFZlrYM3FFkn3be0aQj3bvF/nHWm1mPDgMvE+oyfdhtkjHtzCE/xV/zoNKuJ1jVndgiKCWZiAAB1JJ2AqpRcRXl5JC2nwJ8GZB3lzOcc8YbD9zGPF0BwzbE+WN6nuI9BhvoGt7gMY2IJCsVPhYMNx7iu+3gWNVRFCqqhVUDAAAwAB5ACg9KUpQVbULyz1GS60uZH51jDMrADmU4xJEcnPKxXfGxqk33C9xa8veRpJI/2K3MM0sbTMdo2miBA7wAMCctzc3izjB03VdCguCryKRIoIWWN3jkUHqBJGVcA+mcVlHEsELXT2sMzIUH2k93PNKiqQctiR+UMoR8b7sBnAr09kxvX1fKS2+jPlvu683VxJwvPfLHYQdxbKJA91HB41TYnmnlwnPMcqREFHmxOOUi7W00Gnxx2FjEZZUTwxKccoP8AaTyYwgJyckczb8qtjFV/ha4aaBLTRwYrOLwyX7oAZCPm7hMANIT1kYYG+x2q86LpENqndwrjJ5mYnLux6u7HxOx23Nea3bRWrTSNRt5LiVBazz3ZUvIzSRrFyIERAgVjIijJzzISSemc1wcB8N3OnsLWOKNrIs4mlkyJZHEa/ahclRGzZjCY2C8xJzvolKDN9N0KC/uWntrmSH4O4eHuhBbZjMZ5eWJu75ljI6ZzsfXNaRVCmgGnawsw8NvqY7t/RblMmMn/AGi8y4HVs1c7C3aKFULGQouAx2LY6ZPrjAz+NB1UzWa61xrdsvPbiG2ltSTd2d2wV2XyMcueUqd8MMDON/I4rxtxRHcymW1kvVaVueZZpgVDA5URhceFT0J6YGAKDZuLeIdXsrxpHNstjkcjMrlCCQOWR0DPFIfJivd5P4VW+N+0mEsqWrfpBpiA1tNEkkCErssZVEkd+YgdWBGfPGK3YaZrOoWYku5rg6fGymQM3jeNXHeMi4JkKKC3i/V2ydqvdzYaZw5cxXIBMU0DIBtJJ3iFWDoSdlZWZTggZ5PImgz/AFTgd4rVbvUpSJJh9jEG2iTrzOxzsvNgRJvllGeuNW7MuGEtB8XOvJcXZCxqw8SRhMqns5WMu3pgDy3hOBNKOrXL39wPsFm7yG3LlgvzFMjGMcztIQMb48tquukXfxd9NOD/AEe0BgjPk8pIad/ovKkYP+0rfk9zGYeerf19qjHvu1rqn9mvKkd5bpgR21/NHGB0VSVk5R9GkYfhVg13VUtbaa5bxLFGz4H3sDIA+uw/Gors80x4LJDKAJ7hmuJsDH2kzc5GP2QVX/DWC1lqL4l4fgv7dre4TmRuh81byZT5MP8AscgkVKUoMw4T1+fS7ldK1J+ZG/8Ag7o9HXoI2Pkw2G5yDgbgqTp9QHG3C0WpWrwS7HrHJjdHHRh7eRHmCarfZlxTKxk06/OLy1PKST/WJtyuM9diN/PKnzoNDpSlApSlArMOzCTvNW1x/SdE/wArTL/5K0+sQ4e1xrCPX7xBzFb8AA+ebhlP7pKDb6V5286yIrocqyhlI8wRkH8q9KBXnczrGjO5CqilmJ6AAZJP4CvSqJ216g8WlSqhw0zpDn0Dt4s+xUFfxoPfsw4huNRinupvDE85W3jwPDGgAySN2JJIOT1U4wKzDXOGpdRmvPhJ1km52d7ZgVK8jAjBJKsXDjBIA2IJ2rcOGtGSytYbaP5YkC59T1Zj7sxLfjWc8U8LT214txpsoF25eURtssyqR9gd8HZ3O+M4G4IBr08F93KTx/Wrv8s8/GX/AHyZNH2h6tbzqTcSI0Xg7gqFjAXbkMIAUdMdAR5EVYOH+2eeCSeSW2imaZixYMysOgRAx5vs0HNhcfeJzkknZeHeILLUlxJHGlyByy206DvEON15XGWXfqBjfyOQOy64M0xt3srUb9e6jG/QbgCvM0YEO2K/MV1FJyuLgPytuGh7wYwhB+VQdgd8+ddVr2t8jafi1ISxhaMr3p+05oljDfLhccudw3UjIraG7NtKP/yUX4cw/gai9f4cS3ikSO3gTTYInuZYhkmeWNeZUcEf1Y5FY75PKo6ZFBnVh2rXV9DDYmxjurkleV2cgM6HmVyo5cMOXJIcDY9BtX7xNLxE6u93dLaIjxhlSVYwgmYKrHucsUyTkkk+FuuKs+gdlFld2UNyxeG5nUT95CeUIZPGFSP5Qi5AwN9ute9r2LI7c1/f3N0dh15dlzgHmLkgZPQjGaDPNe4WtVzJqGuJPKq4Cxh53OASEDl/CMnzAG56V4aLbGGzW7tdJld4uWRrududAEYM/JFyKpQ8pHNuVGd8jNadf9kVtA3fWcCTEKVa1uGJRwepSTrHL6Mcj2HWpngTTLy2Z7aVWaxaLmg71lMkOSA1tJgnmABOCMjC9fIBT9Ai4nZJXjFvElwxlHeFCEMm57sZYgb5w2d9zuTno4Y7GpDJHLqtx8QIgAkCs7IAPlUs2CEH6igD3xsb7wPpEthZ9xcSh1hd+7ct0hDEpzE4wQvl0A26Co+34kuNS5105DFb5K/HSjY42JgiIzIeuGYhQR0PSgh7iW4+Nu7GxHI0pjLzgeG2i5DzMP8AxDnlVR5qTsFr846sVSGy0SxzGLhsScvVbdPFIxPqxycn5iGHnXfHrkGj2UvesZJUmZFXOZJ3OCmT1JZSpLf/AMqH0K7GnN8bqpaTUr8hY7eNcuiEjliRScKMlc5IGQBkkEnftF3yX+J6ST7o4/haZPp0Tw9w6BouULyHpyjGB9NhXVSlYLKUqF4S4ng1GAz2/NyCRkIYAEFfoTsQVP0IoJqs47W9AcBNUtNrmzGXA/tIRuwP90cx+hbzxjR6/GUEYO4PUUELwhxBHfW0cyHPMoPv6HPuCCD7g1N1j/DoOj6rLY7/AA82Zrb6H54x9MH/ACA/erXkcEAjcEZFB9UpSgVi3AtvcXFjqnwsUEzT38gZLgsEKFQTjl3LeIY3XrnO2DsGp3YhhllbYRxs5Psqkn+FUHsLssaOpJIM8krFgcH5u7yD5HwUHBwNxVJpkPwesRvaqhxbysC6FNyIjImV5lAON/lx0xvp2n30c8aywuskbjKupyCPr9dqzLjqfUtPiZphFqmnswEiTRqsqgkBQSgCnxcuH5Tv5DY1eNM+FsbASRxm3t0iMxQhuZAV52BU+Lm3Ph652oJ2orifQYr+2ktpweSQdRsVIOVZT6ggH08jkGvnhXWje2sdwYjCJcsiMQTycxCscDA5hhsb9Rual6DL9N4kvNHZLbVlM1r8sV+gJAGwUTDqDjzO+339yJLtLguFVLuDMsaYLKu7R75E0RG5XGOZdxgKwxgk311BGCAQfI18yrlSB6H+FXx53DKZT5OZSWaqBvNCstTgjkuIYpuZAQ4+YZGTyyLhhv6Hyr50ng6GBJYmkmuYJMfYXLiVEx+pzLkD2JPSvjgGzRLVHiJCyKC0f3VkHhdl/V5iMlemd8AlsuKNduLFhMYDPaYHeGIHvYTvlyucSR9OmCuCdx0cuPTnlj5WuY3cleZ4KWLexubi09EV+8i/3UvMoHsvLR7jU4RiaCC+j6Ewt3UhGN8xSko30Eg+nrNaHrdveRCW2lWVD5qenswO6n2IBqQqFK1pvF9iOWEsLRlAVYJ07kgDYKgbCsBsByEj0qRi1uNrk2+Rzd0siNzL4wWYMFHU8vKpP98V2X1lFMhSaNJEPVXUMD+BGKqV52U6TI3P8KEb/wAN5EH4BWwPwFBcLq5SJC8jqiKMszEAAepJ2AqvNr81ztp0QZf9amDLF9Y12ef6rhD+v5V76fwbYwlSsAZl3VpWaUqfVTKWK/hip+go2rcGXEsbNPcyX0gwVgkbuLYnmHzpEpZgOuGLZxg9c1+2ula26hZLuztVAAC20BfAHQDvSANvY4q8V+E0FE4Z4VBvJJ53a6MLcqSzBC3eYXnKhQAqrjlA9c+lWh+HbVroXjRK1wq8qyHJKgZ+UE4XqdwM7mvPhI5tY2/XLOfq7s386mK27Rb7Szy7vTuRx/DvzKVXtX0K4lvLe4jvZYYYh47dVBWTcnck+YwNwcAbYO9WBmABJOAOpNYrQHHnEaafZSzufFjljX9aRgeVR/E+wJ8q4uyzhs6fp0MTjEr5klHo748J91UKv+GqzpGdd1L4ps/o+xflt1PSaYdZCPQbH/L6sK1OgUpSgzztp0hntEvIR9vYyCVT6pkc4+mysfZT61YuDNWW4gRlPhZA6f3WGcfgTUvctFIWt3KkvGS0ZO5RsqTj08qyrsona2E1s5ybO6eI+6c3X8+Y/lQa/SlKCjdtGrfD6VMF+eciFB1zznxAD+4HqycKaV8JZ29v5xRKrY82CjmP4tk/jVF40Hxuu6fZbmO2BuZfTIPhBH1RR/8Acq7a3rTxSRwwQPPNICQN1jRR1eWXBCr7AMx8hQSV9aJNG8Ug5kdSrD1BGD9K4eKdIN3aT2wfkMsZTmxnGfbIzX1ba7bvcNaiZGuUTmeNeoG2/wDxDbOdxUnQZ5wpdFtZuYAcx2VlFAMdM+FmIHl6f4BWh1AcPcKRWlxd3CMzPdyB35vu4yeVfbLMfpgeVT9ApSvwsBjfr096CE4Sh5I5U8luJAPpzZH7jU5UDw/ZTRz3bSbJJKDGMgg7HLe2Ryj8Knq27R38lu971+EcfwqxqHA9s0pnty9ncHrLbkLzefjQgxuM+q5965NF4JmjuBc3OpXdxIDnlDCOI7YAMS7Yx5AgE743q5UrFZSlQfDGuyXRnElrNbd1KUXvQR3i+TrsB1z0yOm5zQTlKUoFfMi5BHqMVX+L9Rvoe4FhbLOXlAlLMAETbJxkdRnffGOhyKsVBFcM6Y9tbpE7hyucEDAAJzgeuKlaUqs87nlcr41ySSaitX1/qH6Sgiit1+B5CZpyRnm5WwF8WRhgn3TnmPQb1Xe1zV5X7jSrU/0i+OHP6kO/MT54OG/wo/tWj1m3AUXxWr6pfPv3UnwsJ9Amz4+vKh/xH1qXV54f0eKzt4reEYSJeUe582PuTkn3NSFKUClKUFS4q0ed7/Trq3ye5keOYAgfZSr1OTuAV6b7kHyqm6avLrWrKOhaFvxMZJ/5jWv1juhyd7q2ryj5RLHHn3jVlYfgV/fQaTb6sAig9Qo/hSq/Sgi+zofEaxq94R8sgt0PsnhbHt9lGfxqU1rjKeW5ex0uETTR7TXEmRDAT5MRuzj9UeY88ECL7BZOe0u5PN7+Qk/4Iz/5jV80PRIbRGSBeUPI0jEkks7nJJJ3J6D6AUENwJwaunrI8j99dzsXnnI+Yk55V9FBJ+p39ALVVS4o4jlLNZacBLeFfE2fBbBujytggN5hNyeuMdbBotrJFBFHNKZpEQB5SAC5A3OBQdtKqfaDxVNpyQzJbtPCZMXDLnMaY+bbp9TttjzFWiCZXVXQhlYBlI6EEZBH4UHpVS7RuF5b6GNraUxXVs/ewNnYsB8p+vr/ACJq20oKLwhxVeXs6KYY40ijZb1WOJI7gHwhUznkYDmB3BBbfK4N6qj9oulyRAanZeG5thmRR0ngG7xv64HiB3xg43wRbtK1BLiGOeI5SVA6n2YZGfQ+1B1UpSgrPFPF3wc9tCLaaf4gkc0S55AGUEkAb/NnFWalKBSlKBSlKBSufUZ3SKR44+9dUZljBxzsASFBPQk7Z96i+DtblvLYTTWsloxYju5DuQPvDIBwfcDp6YJDw7QtfNjYTTIMy4CRDGSZHPKuB54zzY/ZNeHBmjppWmgTNgojTXMm5y5HNIxIGW5QOXPUhRXNrEHxuqQQ9YbEC4l9DM+VgX6qA8n4r61brq3WRGjcBkdSrKehDDBB+oNB46XqUNzEs0EiyRt0ZTkH1+hB2x1FddR2g6Fb2UXc2sSxR5zgZOSQASSSSxwAMk+QqRoFKUoObUr1IIpJpDhI0Z2PsoJP7hWRdmcTG1e4k+e6neZv8Rx+WxP41PdtOpsYYdPhP217IFOPuxKQXY48s4+oDV16bYqixwxjCqFRR7AACglodKLKDvuAfzFftWSNMAAdAMflSgynsVvo7aS902Q8k63TyIjDHMnKq5XPXZAcehBGRnGga/PO3Lb2wZXlB5pyvhhQYBbfZpd8Knrudgc1/tH4F+OC3Fs3c30O8UoOObG4RiPfofL6E189nHHfxvNa3a9zfw7SRkY58dWUfxHl1GxoLToWiw2cQigTlGcsTuzserux3Zz6mpGlKCH4vkQWN2HIx8LKSD5qIznb03H51w9mchbSrIn/AFdR+AGB+4CqBxpqbNda4zHw29gkCfSflZvoSzY98L6VovZ/bmPTLJSMEW0eQfIlAT/GgsFKUoPwjPWs94Xuxpd82ly7QTEy2LnoAxJeDPTIbmI899/mUVodVbtF4TGo2pRTyTxnvLeTJHLIOm43APT22PkKCzSzKoyzBQTjJIG56Dfzr7rMOH72PW7V9N1RXjvLcr3ybKzchGJV2xvkA4GPFkbMK01FwAPQY3oPqlKoPE/DGrz3LyW2piCI45IgnygAdTvkk5OT6/hQW59btxcramVBcMnOIs+IqPP9xOOuAT0FSFZVow1myv4VvYI79JPALuKNe8iUkZDPyrhPMhuvkxxitVoFKjOIdft7GEzXMgjTOB5lmPRVUbs3sPQnoK99H1JLmCOeLPJKgdcjBwRncetB2UpSgp/AAmMuptMhXm1B+QkfMiIiKR6jlUb/AF9KuFKUClKUCvOeZUVnchVUEsT0AAySfYCvSsz7XtaeQxaVbHEt1vMw/s4Qd8/3sH8FI+8KCD4ambUb241SQHkJMNqD92JSQW+pOfxL1o3Dtrli56LsPqf+g/jUFplgsUccMS4VAFUfu/M+tXiytxGgUeXX3PnQe9KUoFUTtG4EN5y3Vo3c38O8cg258dFY+voT9Dsdr3Sgo/Zzx2L4Nb3K9zfQ7SxHbm5diyg+/UeX0xV4qhdovAhuyt5ZN3N/Dujg47zHRWPTONgT9Dt09uznjwX4aC4Xub6HaWI7ZxsWUHfr1Hl9MGg4OGtMSfVdcWZFkjc26lWAII7oncf5TV10fV4bjvRCf6iZoXGMYdAMge24qp8QrLpl7JqMcZltZ0RbxEGXjMYISdR95QpwQOgGfp5nVIbG4OoRuH0+/wCXvZE3EUw8Kyn0RxhW2yGUZ64oNBpXxFKrKGUhlYZBByCD0II6ivugUqCfRZzqC3XxbiBYSnwoXwlic85Odz08s7dcbVO0Fa4s4YFwVubfEV9AMwy+vX7KXHzRNkg+nMSPPMtoOo/E28U5RozIgYo3VSRup+hyK76UClKUClKUFZvOHjLqsN25544bZ0VSf6uUupDgerIWGf2B7VZqzfUZf0dr0T8x7jVF7t1J2E0YVUYfUFVx+0fbGkUClKUClKUClK+XcAEkgADJJ8h6mgiOLuIotPtZLmbog8K+buflUe5P5DJ8qzTgjS5SZL673u7s8zbfIhxyoM7jYLt5AKPKvC6vDrl/3pz+j7NiIlPSaQdXI8x0O/lgY8TVerG1MrhR+J9BQSXD1nk94eg2X6+Z/l+dT9fMUYUAAYAGBX1QKUpQKUpQKofaLwGbsreWTdxfw7o4OO8x0Vj642BP0O3S+UoKR2d8di+DW9yvc30O0sRGObGxZQf3jy+mDXJrfCk1nJJPpsaywzH+lac+O7lBGGaIHwq+Oo6H3xyn37ReAzeFbuzbuL+HBSQHHPjorH18gfwO3T97O+PRe81rdL3F/DtJERjm5erIP4r5dRtQecWi3OmqJdNVpLZvHJp8p8Scwy3w7H5WzuYzkE82N8VZeGOJre/jLwMeZTiSJxyyRt5q6dQcgj02OCamarOpfo+3vUuLjkguGUokzMUEgOAVY5CuRts2SNiKCzUpSgUpSgUpSgUpSgoPaxa8x0yQDdNTgGfQMT/MLV+qocVL8Ve2Vov9jIt5M36qxEiJfq8h/JGq30ClKUClKUCsu7Vdfe4kXSLNvtJRm6kH9lFseU482BGRnoQPv1cePeIxp9jNc7FlGIwfN2OF/AE5PsDVE4K0M28RkmJe6uD3k7t15m35fwz+efagmdJ01IIkghXCIOVR5n3PqSST9TV10uy7pMH5jux/l+FR+gWH9ow/uj+dTtApSlApSlApSlApSlAqj9onAYvuW5tm7i+hwYpQcc3LuFYj9zeX02q8UoM04T7U4yskGqA215Bs6lT9puBlFUElzkeEdQcjIzj01rjKzvYngl03UZ4m64tGx7Mp5gykeuxqW7QOAIdSVZFPc3Uf9VOvUYOQGxjIB3HmD08802z4+1PSz3WrWzXES7fEw4zgebdFPkPFyE9d6CR0Lje0sCUu7rUOVgqxreW5BQLnzSPLE7b+1aPpmpQ3EYkgkSWM9GRgR9NvP2qv6NxvpeoryJPExbYwzAKx9uR/m/DIrr0zg2ztpzPaxmBmGHWJiqON8Bo88m2SQQARQWClKzvinje403UkF2g/RsyAJKiElH2zznJyQQdgPlIIyVNBolK4dP1m3nUPDPFIp6FHU/wPWu0sPWg/aVA6xxlYWpxNcxhvJFPO5zsMImW3+ld2vQzyW8iWrpHMwwrupIXJAY4HVguceWcZ2oK/2dSC5FzqGc/FzsEPpDATFGPb5Xb6uauFQdlYjTdPEcEbzfDwnlRfmkZQScftM2Tt61E2fafpjIGkuBA+PHFKGV0bzUgjcg7bUFypWaSdqzTy93pmnz3yZwZcmNM+xKHA925akNT1HXZgI7ezgtOfYzSTrIY8jryKMcw/xCglI+Mo31I6fDE8jIhaaUEckW2Qp8yTlRt0LexxZZHCgliAAMknYAe5qgTXNlw5ZnmYy3EpLHJzLcynqxO5C5PU5Az5sfFT30W+1X7XVJ3iiY5Wzi8IAzkc/v8AXLb9R0Ad/Guuxatf2lpat30FtJ39xIu6cyjwKG6N5jIyPHt0NXPTbbvJAp6dT9B/6x+NROkaTDbII7eNY19FG5PqT1Y+5zVw0KxKAswwW6D0H/f+VBKAV+0pQKUpQKUpQKUpQKUpQKUpQK5b6wSUeLr5Edf+4rqpQZrxF2W2s5LNAuTnxxeBt/MqPCT9QarUXC2pWO2najIqjAEM+6jHlghlH4IPrW315ywq2zKD9RQZNY9qt1Zv3esWpUE4WeAZU/UFiD0J2Of2asD9p+iXCGOS4RlYYZJYZOU+x5k5atF1oETggZGfLqPxBqq3/BFuCS1pbt+13Uf78jNBXLyy4SkJYtCpP6jzKP8AKpCj8q4ZdL4SAyZtvQSXB/cATVg/0Vsf9Ut/90n/AEoOF7H/AFS3/wB0n/SgidD1XhSykEsLgyr8rMly5HuvMpUH361M6l2xW7ER6bDJezN5BWRVHqSwz+7HuK/YuHrNTlbW3B9RFHn8+WpKzsAo+yjVR+yFH8MUFZPGfETHw2Foo8uZskfX7cfwr5k17X33a008n3BP/wCU1fbXRHYZYhB+Z/ca6hw8P/qH/L/3oM8HEHEZ27uxT8//ANzXjLc8Ry7G7tYR58iAn8Mxn+IrSv8AR9f1z+Qr6HD6frt+7/pQZtofByxzfE3Uz3dyekknRf7qknGPrt5AVc9PsWlO2wHVvT/vU3HocQ68zfU/9MVIxxhRhQAB5Cg8LWxSP5V39T1/OumlKBSlKBSlKBSlKD//2Q=="/>
          <p:cNvSpPr>
            <a:spLocks noChangeAspect="1" noChangeArrowheads="1"/>
          </p:cNvSpPr>
          <p:nvPr/>
        </p:nvSpPr>
        <p:spPr bwMode="auto">
          <a:xfrm>
            <a:off x="155575" y="-2727325"/>
            <a:ext cx="57721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Takeaways</a:t>
            </a:r>
            <a:endParaRPr lang="en-US" dirty="0"/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96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Trump </a:t>
            </a:r>
            <a:r>
              <a:rPr lang="en-US" sz="2800" dirty="0"/>
              <a:t>Administration’s </a:t>
            </a:r>
            <a:r>
              <a:rPr lang="en-US" sz="2800" dirty="0" smtClean="0"/>
              <a:t>Stance </a:t>
            </a:r>
            <a:r>
              <a:rPr lang="en-US" sz="2800" dirty="0"/>
              <a:t>on </a:t>
            </a:r>
            <a:r>
              <a:rPr lang="en-US" sz="2800" dirty="0" smtClean="0"/>
              <a:t>Federal Regulatory Enforcement </a:t>
            </a:r>
          </a:p>
          <a:p>
            <a:r>
              <a:rPr lang="en-US" sz="2800" dirty="0" smtClean="0"/>
              <a:t>Principles </a:t>
            </a:r>
            <a:r>
              <a:rPr lang="en-US" sz="2800" dirty="0"/>
              <a:t>of past FTC </a:t>
            </a:r>
            <a:r>
              <a:rPr lang="en-US" sz="2800" dirty="0" smtClean="0"/>
              <a:t>settlements dictating how </a:t>
            </a:r>
            <a:r>
              <a:rPr lang="en-US" sz="2800" dirty="0"/>
              <a:t>affiliate marketers police </a:t>
            </a:r>
            <a:r>
              <a:rPr lang="en-US" sz="2800" dirty="0" smtClean="0"/>
              <a:t>themselves</a:t>
            </a:r>
          </a:p>
          <a:p>
            <a:r>
              <a:rPr lang="en-US" sz="2800" dirty="0" smtClean="0"/>
              <a:t>Affiliate Network Liability vs. Advertiser Blame</a:t>
            </a:r>
          </a:p>
          <a:p>
            <a:r>
              <a:rPr lang="en-US" sz="2800" dirty="0" smtClean="0"/>
              <a:t>New </a:t>
            </a:r>
            <a:r>
              <a:rPr lang="en-US" sz="2800" dirty="0"/>
              <a:t>“cops on the beat” </a:t>
            </a:r>
            <a:endParaRPr lang="en-US" sz="2800" dirty="0" smtClean="0"/>
          </a:p>
          <a:p>
            <a:r>
              <a:rPr lang="en-US" sz="2800" dirty="0" smtClean="0"/>
              <a:t>Real-world </a:t>
            </a:r>
            <a:r>
              <a:rPr lang="en-US" sz="2800" dirty="0"/>
              <a:t>measures </a:t>
            </a:r>
            <a:r>
              <a:rPr lang="en-US" sz="2800" dirty="0" smtClean="0"/>
              <a:t>to help </a:t>
            </a:r>
            <a:r>
              <a:rPr lang="en-US" sz="2800" dirty="0"/>
              <a:t>mitigate </a:t>
            </a:r>
            <a:r>
              <a:rPr lang="en-US" sz="2800" dirty="0" smtClean="0"/>
              <a:t>exposure </a:t>
            </a:r>
            <a:r>
              <a:rPr lang="en-US" sz="2800" dirty="0"/>
              <a:t>to </a:t>
            </a:r>
            <a:r>
              <a:rPr lang="en-US" sz="2800" dirty="0" smtClean="0"/>
              <a:t>liability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UEhQWFRUWFiAbGBcYGRogIBwdGxgcHBwcHBwdHyggHRwmHhgYIT0jJykrLjEuGiI0ODMsNyguLisBCgoKDg0OGhAQGiwlHyU3LDYsLDc0NjcsLys3MDc0NTc0LDc3Liw0NystLCwuKyw3LCs4Ly43NywtNzAuNzUtLP/AABEIAN8A4gMBIgACEQEDEQH/xAAcAAEAAwEBAQEBAAAAAAAAAAAABQYHBAMCAQj/xABLEAACAQMCAwYDBAYGCAMJAAABAgMABBEFIQYSMQcTIkFRYRQycSNCgZEVUmKhscEkM0NygpIWVHOTorLR4WPC8AgXNERTg8PS8f/EABgBAQEBAQEAAAAAAAAAAAAAAAACAwEE/8QAKREBAQACAQEFCAMAAAAAAAAAAAECEQMSBCExUZETIjJBYaGxwYHh8P/aAAwDAQACEQMRAD8A3GlKUClKUClK/GOBk7AUH7SqHqnarZpK0NtHPeuvzfCpzqPq2Rn6rkVHLPxBqOCixaXA3m455iCPQjY+xCEUGgarq8FsnPcTRxL6uwGfYZ6n2FZ/d9odxfsYNDgMvk15KpWKPp0DDJODnB32+Vq79J7KLJHEt20t9P5yXDlh/lzgj2bmq9QQKihUUKoGAqgAAegA2FBnSdlXf4bUdQu7mQ7sFcJHv5BMHA+hH0HSvsdkFshzDeX8PoEnGB9PBn99aNXy7hQSSAB1J6Cgzv8A0F1SHPwutTH0W4jEn/ExP/LXx8ZxJa/PBaXyjqYm5H+vi5R+AU1pNKCj8PdpUE0wtbuKSxujjEU4wGJOAEfAzk7DIGfLNXioHjLhS31K3MM679Y5APFG3qp/iOhqudmvFEpaTTr8/wBMtTylic96m3K+TuTgrv55Unc0Gg0pSgUpSgUpSgUpSgUpSgUpSgUpSgUpSgUpVJ4641a3dLOxj+Iv5vkQdIwfvyem2+Djbc4HUJji3i+102PnuZMEjwRru7+yr/M4A9apQ0XUtbIe+ZrGxJytqh+0kHrKfIexHl8o+aprg7s+WCT4u+c3d+27SuSVQ+kQPTHQHA9go2q80EfoeiW9nEIraJYkHko6+7E7sfckmpClZHc2NxNIbjXZ5reIk91Y2xkYBc4+0aAEsfPY536qPDQa5X47AAknAG5J8qyWO44fRgvfXUBPQvJfxj/M5Ar21SXQjGwm1SeSIjxR/GzyBh6FAxJ+lBeuI+KraytfipZAYjgJyYYyMQSqpg4JOD54wCc4FVq00abUVF1q/wBjbjxx2PNhFVfEHuW252wAeU4CgbjcgVzV+KhJBFHZxRWVhBymO9u0zgqpANrC2Wkk5ScNudznHWunRLefWY0h5rhdLjOXlmY99etzc2M/chz6bbADceAL9wrxJHfrJJCjiFH5I5WGBLj5mQdeUHbJ/kQJyvCKOOGMKoWOONcADAVVUfkAAKrV3xuvIZLS0uryMHHeQoOQ468hYgyfVAw260FsrGuPL6KWX9K2PM0lhMbe8TGC0YOObGdwCWAb8fuVsUEnMqtgjmAOGGCMjOCPI+1QM3Blo138WEKysrJKFOEmVlKkSp0frn6gZzgUHbw3qyXUCSI3MCoIPqCNj/68walKx/SXbQNQFrJk2FyxNvITnkJO8bE+hI/cfvNjX1YEZHQ0H7SlKBSlKBSlKBSlKBSlKBSlKBSlKCt8f8Urpto82OaRjyQp+tI3yjHoNyfYepFR3Zpwk1pG1zdEvfXXjndtyudxGPIAeeOpHoFxAaYP01rLXB8Vlpp5Iv1ZJ/NvfBAP+CP1NapQQXFvE8enRpNOjmJpAjugz3fMDhmHUrkY233Gx6VM206yIrowZHUMrKcggjIII6gg5qD7QbNJtNvEkwF+HdsnoCil1P4MoP4Vw9k3P+iLPnznuts/q87cn/Dy0E7JrtstwtqZo/iGGRFzDmwBnp5bAnepGoPRuHLaye5nQYeeRpZZHIyM7kcx6IDk48smsw457R9KeZsQyakVAARmK26crHmZQQeZjn5ypGAMEAnIa5Jc287yWz8jsFy8LjOVboeVh4kPTIyM7VQpOx+GO7+Jsrh7XOcp3aSAZxnkL/L08wfYgbVWpda0me1a70sR2N/agyrHhYywXd4yB4ZVZA2wyenTJFbZaTiREcdHUMPxGf50FHtuymzM3f3klxfS+txJlRg5wFUDbf5Tlfar3GgUAKAABgAdAB0AHpUFxpcvBbtdRMQ9uObl+5IuwZHHkPPn6pjO45lacikDKGBBBAIIOQc+h8x70FC47m+Lu47BnKWsUJur5hkZjU+CPmHQMQxI64GR0qq6r2tzW0cbrCiiZc2tqFxywjwpJM2fvEErGgGw3bpmy8TcPXRk1iZU5kuLFUiC7szKjhkCjfPX68wxneqBfzHTNZ0ue6UonwUKsCM8h7gwsPqjbnH86CasO1HVoXt31CxSO2nkCBwkiEZI3HM7dBlsEDmA2PnWvxalE0rxK4Lx45wPulhlVJ6BiN+XrjBxgjP8+9qWqXEyzt8Q8ls1ykiROgymEK7NzeFQdsAb5ycHOdvsdBs5JFvI15+8ImQlmKczoo71YyeUOVC+LGfpk505OLPjvTnNVOOUym49OMOG4tRtZLeYbMMo2N0cfK49x+8Ejzqpdk3EUrRyWV2ft7WQwsc9cEhT7g4Iz54z51ozsACScAbkmv51t+KZrnWb19KtzObjlCBvCAIlVTK24wCQcZK/OPPas1P6LpVF4S7SLec/D3f9EvE8LwzeHLbbox2Oc9Dv9RubyDQftKUoFKUoFKUoFKUoFKUoFVPtT102WmXEqHEjL3aH0aQ8uR7gEt+FWysx7Yx38+lWWOYTXgdx+zHhTn/DI35GgtXZ3oAsdPggxh+QPJ7yOMt9cHw/RRVkpSg8by0jlRo5UV0YYZGAII9CDsRXLq+q29lCZZ3WGJABk9PZVUbk7fKBnapCovVuH7e6kikuIxL3OSiNugZseIp0ZhjYnOMnFBRe0LjO3utCu5rOTnUsICSrLuzJzrhgD/Vt++on/wBn/iG1kiNkLdY7hEZ3kCj7VOcbs3XI51GDkYG2Ogu/HdhYGyFrdEW8M8gjjZFwFlJLIfCMLuDucDrk71kvCPBN5Z3bdy6yJIWiW5hlwAUPMyOAedD4MkEYBXqetacWEzzmNuvqnK6m0b2j/BXdr8fa2ptWF40GAMLMnIziTlwAGBXBAG3NuTtj+idAuI3tbd4gFjeFDGo6BSgKgfQfwrB5LYahdh7ovJa2ETSXDs7FQMFliXf5nYDONyPPIq78F6dJctp6OwMWmQjvOVgQblkAWPI2JijOTg7FwN967z8XsuS4b3owy6sZWnSxKylWAZWBBUjIIIwQQeoIqF4c4ZSxLi3kkEDbrbseZI2JyTGSOZQd/DkjJztUfq2svcXyafB3iGMrNcyjYCIeJY1YHPM78qnp4Q+KkrzVuXvLgTQtaW8bmUIOeTvI8lxzBuUcoHy4znzFZKScN/E7FEkRnXqoZSR9QDkVm/bPZWlz3MV0Z7fkPOl2sJkjAY4eNipyGIVW3GNhv1qqazLY6g+nT6U8dleS3DhgvKHViGIaRVO4LKBnoRIeu4rSLTW9XRAJtMWWQbF4bmIK3vyyYKg+mTQUHUbeyKW1vavDcpFsZJLy25WUyK/NOj8sjEcuAoGADjJqzdn3EIMs6O895c7GR4ijQogPgSPlbulGD0BLE5z0wJWTWNVfpo8Q/wBpdxE/iFQj99eHd6/Jsv6OtE9u8dh+7kNbe2tx1lN+u0dHfudyZ1riV4gBHY3U/NnmwgAH1JO+d+gPSqVwrqLWrTJp2hMpJDSf0lA2+cA95uFG+FGw39anRwxrR+bWgvstlCR+eQa8bjhm6jkDz6zh5MRqWijjLdSEXlkXmPU43PWmN4rNWWfX+i9U8HBxG1zfLi74dMuBs3xUPOB+yy4YfQGq9YcK6erhJv0ppLMcIXlURMx35VlAZebY7EjPlmrVxRLLpduZJNVZWY+BXQMWPmFDlz+OMDzx1rKtY4m1fU5jphkEgkkA5QkYyAQ6szKuQoADHHpXM+OSdWN3HZlvusat/wC7e6Te21m9X07xu8X8uYCvhl4jst+a31KMdVwI5ceeMcq/8x9q57bg2bQ7dLixd52jGbyAnadPvNGvRHQZI8yBjc7HSNL1CO4hjmibmjkQMp9iMjbyPt5VkpV+FO0W2vJDbyK9pdg4NvOOVicZwhPzdehAPnjG9XKq9xjwba6lHyzrh1/q5l2dD7HzH7J2/HBFT4d4quNNnXT9YbIba2vT8sq9AJGPRxsCTv0znIYhptKUoFKUoFKUoFZlrYM3FFkn3be0aQj3bvF/nHWm1mPDgMvE+oyfdhtkjHtzCE/xV/zoNKuJ1jVndgiKCWZiAAB1JJ2AqpRcRXl5JC2nwJ8GZB3lzOcc8YbD9zGPF0BwzbE+WN6nuI9BhvoGt7gMY2IJCsVPhYMNx7iu+3gWNVRFCqqhVUDAAAwAB5ACg9KUpQVbULyz1GS60uZH51jDMrADmU4xJEcnPKxXfGxqk33C9xa8veRpJI/2K3MM0sbTMdo2miBA7wAMCctzc3izjB03VdCguCryKRIoIWWN3jkUHqBJGVcA+mcVlHEsELXT2sMzIUH2k93PNKiqQctiR+UMoR8b7sBnAr09kxvX1fKS2+jPlvu683VxJwvPfLHYQdxbKJA91HB41TYnmnlwnPMcqREFHmxOOUi7W00Gnxx2FjEZZUTwxKccoP8AaTyYwgJyckczb8qtjFV/ha4aaBLTRwYrOLwyX7oAZCPm7hMANIT1kYYG+x2q86LpENqndwrjJ5mYnLux6u7HxOx23Nea3bRWrTSNRt5LiVBazz3ZUvIzSRrFyIERAgVjIijJzzISSemc1wcB8N3OnsLWOKNrIs4mlkyJZHEa/ahclRGzZjCY2C8xJzvolKDN9N0KC/uWntrmSH4O4eHuhBbZjMZ5eWJu75ljI6ZzsfXNaRVCmgGnawsw8NvqY7t/RblMmMn/AGi8y4HVs1c7C3aKFULGQouAx2LY6ZPrjAz+NB1UzWa61xrdsvPbiG2ltSTd2d2wV2XyMcueUqd8MMDON/I4rxtxRHcymW1kvVaVueZZpgVDA5URhceFT0J6YGAKDZuLeIdXsrxpHNstjkcjMrlCCQOWR0DPFIfJivd5P4VW+N+0mEsqWrfpBpiA1tNEkkCErssZVEkd+YgdWBGfPGK3YaZrOoWYku5rg6fGymQM3jeNXHeMi4JkKKC3i/V2ydqvdzYaZw5cxXIBMU0DIBtJJ3iFWDoSdlZWZTggZ5PImgz/AFTgd4rVbvUpSJJh9jEG2iTrzOxzsvNgRJvllGeuNW7MuGEtB8XOvJcXZCxqw8SRhMqns5WMu3pgDy3hOBNKOrXL39wPsFm7yG3LlgvzFMjGMcztIQMb48tquukXfxd9NOD/AEe0BgjPk8pIad/ovKkYP+0rfk9zGYeerf19qjHvu1rqn9mvKkd5bpgR21/NHGB0VSVk5R9GkYfhVg13VUtbaa5bxLFGz4H3sDIA+uw/Gors80x4LJDKAJ7hmuJsDH2kzc5GP2QVX/DWC1lqL4l4fgv7dre4TmRuh81byZT5MP8AscgkVKUoMw4T1+fS7ldK1J+ZG/8Ag7o9HXoI2Pkw2G5yDgbgqTp9QHG3C0WpWrwS7HrHJjdHHRh7eRHmCarfZlxTKxk06/OLy1PKST/WJtyuM9diN/PKnzoNDpSlApSlArMOzCTvNW1x/SdE/wArTL/5K0+sQ4e1xrCPX7xBzFb8AA+ebhlP7pKDb6V5286yIrocqyhlI8wRkH8q9KBXnczrGjO5CqilmJ6AAZJP4CvSqJ216g8WlSqhw0zpDn0Dt4s+xUFfxoPfsw4huNRinupvDE85W3jwPDGgAySN2JJIOT1U4wKzDXOGpdRmvPhJ1km52d7ZgVK8jAjBJKsXDjBIA2IJ2rcOGtGSytYbaP5YkC59T1Zj7sxLfjWc8U8LT214txpsoF25eURtssyqR9gd8HZ3O+M4G4IBr08F93KTx/Wrv8s8/GX/AHyZNH2h6tbzqTcSI0Xg7gqFjAXbkMIAUdMdAR5EVYOH+2eeCSeSW2imaZixYMysOgRAx5vs0HNhcfeJzkknZeHeILLUlxJHGlyByy206DvEON15XGWXfqBjfyOQOy64M0xt3srUb9e6jG/QbgCvM0YEO2K/MV1FJyuLgPytuGh7wYwhB+VQdgd8+ddVr2t8jafi1ISxhaMr3p+05oljDfLhccudw3UjIraG7NtKP/yUX4cw/gai9f4cS3ikSO3gTTYInuZYhkmeWNeZUcEf1Y5FY75PKo6ZFBnVh2rXV9DDYmxjurkleV2cgM6HmVyo5cMOXJIcDY9BtX7xNLxE6u93dLaIjxhlSVYwgmYKrHucsUyTkkk+FuuKs+gdlFld2UNyxeG5nUT95CeUIZPGFSP5Qi5AwN9ute9r2LI7c1/f3N0dh15dlzgHmLkgZPQjGaDPNe4WtVzJqGuJPKq4Cxh53OASEDl/CMnzAG56V4aLbGGzW7tdJld4uWRrududAEYM/JFyKpQ8pHNuVGd8jNadf9kVtA3fWcCTEKVa1uGJRwepSTrHL6Mcj2HWpngTTLy2Z7aVWaxaLmg71lMkOSA1tJgnmABOCMjC9fIBT9Ai4nZJXjFvElwxlHeFCEMm57sZYgb5w2d9zuTno4Y7GpDJHLqtx8QIgAkCs7IAPlUs2CEH6igD3xsb7wPpEthZ9xcSh1hd+7ct0hDEpzE4wQvl0A26Co+34kuNS5105DFb5K/HSjY42JgiIzIeuGYhQR0PSgh7iW4+Nu7GxHI0pjLzgeG2i5DzMP8AxDnlVR5qTsFr846sVSGy0SxzGLhsScvVbdPFIxPqxycn5iGHnXfHrkGj2UvesZJUmZFXOZJ3OCmT1JZSpLf/AMqH0K7GnN8bqpaTUr8hY7eNcuiEjliRScKMlc5IGQBkkEnftF3yX+J6ST7o4/haZPp0Tw9w6BouULyHpyjGB9NhXVSlYLKUqF4S4ng1GAz2/NyCRkIYAEFfoTsQVP0IoJqs47W9AcBNUtNrmzGXA/tIRuwP90cx+hbzxjR6/GUEYO4PUUELwhxBHfW0cyHPMoPv6HPuCCD7g1N1j/DoOj6rLY7/AA82Zrb6H54x9MH/ACA/erXkcEAjcEZFB9UpSgVi3AtvcXFjqnwsUEzT38gZLgsEKFQTjl3LeIY3XrnO2DsGp3YhhllbYRxs5Psqkn+FUHsLssaOpJIM8krFgcH5u7yD5HwUHBwNxVJpkPwesRvaqhxbysC6FNyIjImV5lAON/lx0xvp2n30c8aywuskbjKupyCPr9dqzLjqfUtPiZphFqmnswEiTRqsqgkBQSgCnxcuH5Tv5DY1eNM+FsbASRxm3t0iMxQhuZAV52BU+Lm3Ph652oJ2orifQYr+2ktpweSQdRsVIOVZT6ggH08jkGvnhXWje2sdwYjCJcsiMQTycxCscDA5hhsb9Rual6DL9N4kvNHZLbVlM1r8sV+gJAGwUTDqDjzO+339yJLtLguFVLuDMsaYLKu7R75E0RG5XGOZdxgKwxgk311BGCAQfI18yrlSB6H+FXx53DKZT5OZSWaqBvNCstTgjkuIYpuZAQ4+YZGTyyLhhv6Hyr50ng6GBJYmkmuYJMfYXLiVEx+pzLkD2JPSvjgGzRLVHiJCyKC0f3VkHhdl/V5iMlemd8AlsuKNduLFhMYDPaYHeGIHvYTvlyucSR9OmCuCdx0cuPTnlj5WuY3cleZ4KWLexubi09EV+8i/3UvMoHsvLR7jU4RiaCC+j6Ewt3UhGN8xSko30Eg+nrNaHrdveRCW2lWVD5qenswO6n2IBqQqFK1pvF9iOWEsLRlAVYJ07kgDYKgbCsBsByEj0qRi1uNrk2+Rzd0siNzL4wWYMFHU8vKpP98V2X1lFMhSaNJEPVXUMD+BGKqV52U6TI3P8KEb/wAN5EH4BWwPwFBcLq5SJC8jqiKMszEAAepJ2AqvNr81ztp0QZf9amDLF9Y12ef6rhD+v5V76fwbYwlSsAZl3VpWaUqfVTKWK/hip+go2rcGXEsbNPcyX0gwVgkbuLYnmHzpEpZgOuGLZxg9c1+2ula26hZLuztVAAC20BfAHQDvSANvY4q8V+E0FE4Z4VBvJJ53a6MLcqSzBC3eYXnKhQAqrjlA9c+lWh+HbVroXjRK1wq8qyHJKgZ+UE4XqdwM7mvPhI5tY2/XLOfq7s386mK27Rb7Szy7vTuRx/DvzKVXtX0K4lvLe4jvZYYYh47dVBWTcnck+YwNwcAbYO9WBmABJOAOpNYrQHHnEaafZSzufFjljX9aRgeVR/E+wJ8q4uyzhs6fp0MTjEr5klHo748J91UKv+GqzpGdd1L4ps/o+xflt1PSaYdZCPQbH/L6sK1OgUpSgzztp0hntEvIR9vYyCVT6pkc4+mysfZT61YuDNWW4gRlPhZA6f3WGcfgTUvctFIWt3KkvGS0ZO5RsqTj08qyrsona2E1s5ybO6eI+6c3X8+Y/lQa/SlKCjdtGrfD6VMF+eciFB1zznxAD+4HqycKaV8JZ29v5xRKrY82CjmP4tk/jVF40Hxuu6fZbmO2BuZfTIPhBH1RR/8Acq7a3rTxSRwwQPPNICQN1jRR1eWXBCr7AMx8hQSV9aJNG8Ug5kdSrD1BGD9K4eKdIN3aT2wfkMsZTmxnGfbIzX1ba7bvcNaiZGuUTmeNeoG2/wDxDbOdxUnQZ5wpdFtZuYAcx2VlFAMdM+FmIHl6f4BWh1AcPcKRWlxd3CMzPdyB35vu4yeVfbLMfpgeVT9ApSvwsBjfr096CE4Sh5I5U8luJAPpzZH7jU5UDw/ZTRz3bSbJJKDGMgg7HLe2Ryj8Knq27R38lu971+EcfwqxqHA9s0pnty9ncHrLbkLzefjQgxuM+q5965NF4JmjuBc3OpXdxIDnlDCOI7YAMS7Yx5AgE743q5UrFZSlQfDGuyXRnElrNbd1KUXvQR3i+TrsB1z0yOm5zQTlKUoFfMi5BHqMVX+L9Rvoe4FhbLOXlAlLMAETbJxkdRnffGOhyKsVBFcM6Y9tbpE7hyucEDAAJzgeuKlaUqs87nlcr41ySSaitX1/qH6Sgiit1+B5CZpyRnm5WwF8WRhgn3TnmPQb1Xe1zV5X7jSrU/0i+OHP6kO/MT54OG/wo/tWj1m3AUXxWr6pfPv3UnwsJ9Amz4+vKh/xH1qXV54f0eKzt4reEYSJeUe582PuTkn3NSFKUClKUFS4q0ed7/Trq3ye5keOYAgfZSr1OTuAV6b7kHyqm6avLrWrKOhaFvxMZJ/5jWv1juhyd7q2ryj5RLHHn3jVlYfgV/fQaTb6sAig9Qo/hSq/Sgi+zofEaxq94R8sgt0PsnhbHt9lGfxqU1rjKeW5ex0uETTR7TXEmRDAT5MRuzj9UeY88ECL7BZOe0u5PN7+Qk/4Iz/5jV80PRIbRGSBeUPI0jEkks7nJJJ3J6D6AUENwJwaunrI8j99dzsXnnI+Yk55V9FBJ+p39ALVVS4o4jlLNZacBLeFfE2fBbBujytggN5hNyeuMdbBotrJFBFHNKZpEQB5SAC5A3OBQdtKqfaDxVNpyQzJbtPCZMXDLnMaY+bbp9TttjzFWiCZXVXQhlYBlI6EEZBH4UHpVS7RuF5b6GNraUxXVs/ewNnYsB8p+vr/ACJq20oKLwhxVeXs6KYY40ijZb1WOJI7gHwhUznkYDmB3BBbfK4N6qj9oulyRAanZeG5thmRR0ngG7xv64HiB3xg43wRbtK1BLiGOeI5SVA6n2YZGfQ+1B1UpSgrPFPF3wc9tCLaaf4gkc0S55AGUEkAb/NnFWalKBSlKBSlKBSufUZ3SKR44+9dUZljBxzsASFBPQk7Z96i+DtblvLYTTWsloxYju5DuQPvDIBwfcDp6YJDw7QtfNjYTTIMy4CRDGSZHPKuB54zzY/ZNeHBmjppWmgTNgojTXMm5y5HNIxIGW5QOXPUhRXNrEHxuqQQ9YbEC4l9DM+VgX6qA8n4r61brq3WRGjcBkdSrKehDDBB+oNB46XqUNzEs0EiyRt0ZTkH1+hB2x1FddR2g6Fb2UXc2sSxR5zgZOSQASSSSxwAMk+QqRoFKUoObUr1IIpJpDhI0Z2PsoJP7hWRdmcTG1e4k+e6neZv8Rx+WxP41PdtOpsYYdPhP217IFOPuxKQXY48s4+oDV16bYqixwxjCqFRR7AACglodKLKDvuAfzFftWSNMAAdAMflSgynsVvo7aS902Q8k63TyIjDHMnKq5XPXZAcehBGRnGga/PO3Lb2wZXlB5pyvhhQYBbfZpd8Knrudgc1/tH4F+OC3Fs3c30O8UoOObG4RiPfofL6E189nHHfxvNa3a9zfw7SRkY58dWUfxHl1GxoLToWiw2cQigTlGcsTuzserux3Zz6mpGlKCH4vkQWN2HIx8LKSD5qIznb03H51w9mchbSrIn/AFdR+AGB+4CqBxpqbNda4zHw29gkCfSflZvoSzY98L6VovZ/bmPTLJSMEW0eQfIlAT/GgsFKUoPwjPWs94Xuxpd82ly7QTEy2LnoAxJeDPTIbmI899/mUVodVbtF4TGo2pRTyTxnvLeTJHLIOm43APT22PkKCzSzKoyzBQTjJIG56Dfzr7rMOH72PW7V9N1RXjvLcr3ybKzchGJV2xvkA4GPFkbMK01FwAPQY3oPqlKoPE/DGrz3LyW2piCI45IgnygAdTvkk5OT6/hQW59btxcramVBcMnOIs+IqPP9xOOuAT0FSFZVow1myv4VvYI79JPALuKNe8iUkZDPyrhPMhuvkxxitVoFKjOIdft7GEzXMgjTOB5lmPRVUbs3sPQnoK99H1JLmCOeLPJKgdcjBwRncetB2UpSgp/AAmMuptMhXm1B+QkfMiIiKR6jlUb/AF9KuFKUClKUCvOeZUVnchVUEsT0AAySfYCvSsz7XtaeQxaVbHEt1vMw/s4Qd8/3sH8FI+8KCD4ambUb241SQHkJMNqD92JSQW+pOfxL1o3Dtrli56LsPqf+g/jUFplgsUccMS4VAFUfu/M+tXiytxGgUeXX3PnQe9KUoFUTtG4EN5y3Vo3c38O8cg258dFY+voT9Dsdr3Sgo/Zzx2L4Nb3K9zfQ7SxHbm5diyg+/UeX0xV4qhdovAhuyt5ZN3N/Dujg47zHRWPTONgT9Dt09uznjwX4aC4Xub6HaWI7ZxsWUHfr1Hl9MGg4OGtMSfVdcWZFkjc26lWAII7oncf5TV10fV4bjvRCf6iZoXGMYdAMge24qp8QrLpl7JqMcZltZ0RbxEGXjMYISdR95QpwQOgGfp5nVIbG4OoRuH0+/wCXvZE3EUw8Kyn0RxhW2yGUZ64oNBpXxFKrKGUhlYZBByCD0II6ivugUqCfRZzqC3XxbiBYSnwoXwlic85Odz08s7dcbVO0Fa4s4YFwVubfEV9AMwy+vX7KXHzRNkg+nMSPPMtoOo/E28U5RozIgYo3VSRup+hyK76UClKUClKUFZvOHjLqsN25544bZ0VSf6uUupDgerIWGf2B7VZqzfUZf0dr0T8x7jVF7t1J2E0YVUYfUFVx+0fbGkUClKUClKUClK+XcAEkgADJJ8h6mgiOLuIotPtZLmbog8K+buflUe5P5DJ8qzTgjS5SZL673u7s8zbfIhxyoM7jYLt5AKPKvC6vDrl/3pz+j7NiIlPSaQdXI8x0O/lgY8TVerG1MrhR+J9BQSXD1nk94eg2X6+Z/l+dT9fMUYUAAYAGBX1QKUpQKUpQKofaLwGbsreWTdxfw7o4OO8x0Vj642BP0O3S+UoKR2d8di+DW9yvc30O0sRGObGxZQf3jy+mDXJrfCk1nJJPpsaywzH+lac+O7lBGGaIHwq+Oo6H3xyn37ReAzeFbuzbuL+HBSQHHPjorH18gfwO3T97O+PRe81rdL3F/DtJERjm5erIP4r5dRtQecWi3OmqJdNVpLZvHJp8p8Scwy3w7H5WzuYzkE82N8VZeGOJre/jLwMeZTiSJxyyRt5q6dQcgj02OCamarOpfo+3vUuLjkguGUokzMUEgOAVY5CuRts2SNiKCzUpSgUpSgUpSgUpSgoPaxa8x0yQDdNTgGfQMT/MLV+qocVL8Ve2Vov9jIt5M36qxEiJfq8h/JGq30ClKUClKUCsu7Vdfe4kXSLNvtJRm6kH9lFseU482BGRnoQPv1cePeIxp9jNc7FlGIwfN2OF/AE5PsDVE4K0M28RkmJe6uD3k7t15m35fwz+efagmdJ01IIkghXCIOVR5n3PqSST9TV10uy7pMH5jux/l+FR+gWH9ow/uj+dTtApSlApSlApSlApSlAqj9onAYvuW5tm7i+hwYpQcc3LuFYj9zeX02q8UoM04T7U4yskGqA215Bs6lT9puBlFUElzkeEdQcjIzj01rjKzvYngl03UZ4m64tGx7Mp5gykeuxqW7QOAIdSVZFPc3Uf9VOvUYOQGxjIB3HmD08802z4+1PSz3WrWzXES7fEw4zgebdFPkPFyE9d6CR0Lje0sCUu7rUOVgqxreW5BQLnzSPLE7b+1aPpmpQ3EYkgkSWM9GRgR9NvP2qv6NxvpeoryJPExbYwzAKx9uR/m/DIrr0zg2ztpzPaxmBmGHWJiqON8Bo88m2SQQARQWClKzvinje403UkF2g/RsyAJKiElH2zznJyQQdgPlIIyVNBolK4dP1m3nUPDPFIp6FHU/wPWu0sPWg/aVA6xxlYWpxNcxhvJFPO5zsMImW3+ld2vQzyW8iWrpHMwwrupIXJAY4HVguceWcZ2oK/2dSC5FzqGc/FzsEPpDATFGPb5Xb6uauFQdlYjTdPEcEbzfDwnlRfmkZQScftM2Tt61E2fafpjIGkuBA+PHFKGV0bzUgjcg7bUFypWaSdqzTy93pmnz3yZwZcmNM+xKHA925akNT1HXZgI7ezgtOfYzSTrIY8jryKMcw/xCglI+Mo31I6fDE8jIhaaUEckW2Qp8yTlRt0LexxZZHCgliAAMknYAe5qgTXNlw5ZnmYy3EpLHJzLcynqxO5C5PU5Az5sfFT30W+1X7XVJ3iiY5Wzi8IAzkc/v8AXLb9R0Ad/Guuxatf2lpat30FtJ39xIu6cyjwKG6N5jIyPHt0NXPTbbvJAp6dT9B/6x+NROkaTDbII7eNY19FG5PqT1Y+5zVw0KxKAswwW6D0H/f+VBKAV+0pQKUpQKUpQKUpQKUpQKUpQK5b6wSUeLr5Edf+4rqpQZrxF2W2s5LNAuTnxxeBt/MqPCT9QarUXC2pWO2najIqjAEM+6jHlghlH4IPrW315ywq2zKD9RQZNY9qt1Zv3esWpUE4WeAZU/UFiD0J2Of2asD9p+iXCGOS4RlYYZJYZOU+x5k5atF1oETggZGfLqPxBqq3/BFuCS1pbt+13Uf78jNBXLyy4SkJYtCpP6jzKP8AKpCj8q4ZdL4SAyZtvQSXB/cATVg/0Vsf9Ut/90n/AEoOF7H/AFS3/wB0n/SgidD1XhSykEsLgyr8rMly5HuvMpUH361M6l2xW7ER6bDJezN5BWRVHqSwz+7HuK/YuHrNTlbW3B9RFHn8+WpKzsAo+yjVR+yFH8MUFZPGfETHw2Foo8uZskfX7cfwr5k17X33a008n3BP/wCU1fbXRHYZYhB+Z/ca6hw8P/qH/L/3oM8HEHEZ27uxT8//ANzXjLc8Ry7G7tYR58iAn8Mxn+IrSv8AR9f1z+Qr6HD6frt+7/pQZtofByxzfE3Uz3dyekknRf7qknGPrt5AVc9PsWlO2wHVvT/vU3HocQ68zfU/9MVIxxhRhQAB5Cg8LWxSP5V39T1/OumlKBSlKBSlKBSlKD//2Q=="/>
          <p:cNvSpPr>
            <a:spLocks noChangeAspect="1" noChangeArrowheads="1"/>
          </p:cNvSpPr>
          <p:nvPr/>
        </p:nvSpPr>
        <p:spPr bwMode="auto">
          <a:xfrm>
            <a:off x="155575" y="-2727325"/>
            <a:ext cx="57721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</a:t>
            </a:r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Trump Administration’s 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stance on federal regulatory enforcement will affect affiliate marketing?</a:t>
            </a:r>
          </a:p>
        </p:txBody>
      </p:sp>
    </p:spTree>
    <p:extLst>
      <p:ext uri="{BB962C8B-B14F-4D97-AF65-F5344CB8AC3E}">
        <p14:creationId xmlns:p14="http://schemas.microsoft.com/office/powerpoint/2010/main" val="38017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>
          <a:xfrm>
            <a:off x="-199037" y="-381000"/>
            <a:ext cx="9419237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Open for Business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Innovation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Edge Marketing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Salesmanship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Possible decline in enforcement around marketing if perceived as innovative, creative, or effective.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Is Regulation Dead?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Image result for image of numb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38" y="189120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image of numb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38" y="189120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5638800" y="2362200"/>
            <a:ext cx="1828800" cy="18288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9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2030</Words>
  <Application>Microsoft Office PowerPoint</Application>
  <PresentationFormat>On-screen Show (4:3)</PresentationFormat>
  <Paragraphs>275</Paragraphs>
  <Slides>42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Speakers</vt:lpstr>
      <vt:lpstr>Takeaways</vt:lpstr>
      <vt:lpstr>How the Trump Administration’s stance on federal regulatory enforcement will affect affiliate marketing?</vt:lpstr>
      <vt:lpstr>Open for Business</vt:lpstr>
      <vt:lpstr>Is Regulation Dead?</vt:lpstr>
      <vt:lpstr>Is the CFPB Dead?</vt:lpstr>
      <vt:lpstr>How is the CFPB Unconstitutional?</vt:lpstr>
      <vt:lpstr>How is the CFPB Unconstitutional?</vt:lpstr>
      <vt:lpstr>Business as Usual for the CFPB . . . For Now</vt:lpstr>
      <vt:lpstr>Is the FTC Dead?</vt:lpstr>
      <vt:lpstr>Is the FTC Dead?</vt:lpstr>
      <vt:lpstr>What Can Marketers Expect from the FTC?</vt:lpstr>
      <vt:lpstr>What principles of past FTC judgments and settlements will still dictate how affiliate marketers police themselves?</vt:lpstr>
      <vt:lpstr>How Has the FTC Legislated in the Past?</vt:lpstr>
      <vt:lpstr>Why is Legislating Through Consent Orders Unfair?</vt:lpstr>
      <vt:lpstr>When is an affiliate network liable for the actions of its affiliates and when is the blame be shifted to the advertiser?</vt:lpstr>
      <vt:lpstr>Liability</vt:lpstr>
      <vt:lpstr>How have Affiliate Networks been Treated by the FTC?</vt:lpstr>
      <vt:lpstr>How Have Affiliate Networks Been Treated By The FTC?</vt:lpstr>
      <vt:lpstr>When is the Advertiser on the Hook?</vt:lpstr>
      <vt:lpstr>When is the Affiliate on the Hook?</vt:lpstr>
      <vt:lpstr>What are the Triggers for Investigation?</vt:lpstr>
      <vt:lpstr>Who are the new “cops on the beat” in terms of policing affiliate marketers and advertisers who use them?</vt:lpstr>
      <vt:lpstr>Don’t Rule Out State AGs</vt:lpstr>
      <vt:lpstr>Don’t Rule Out State AGs</vt:lpstr>
      <vt:lpstr>State Attorneys General Party Affiliations</vt:lpstr>
      <vt:lpstr>Don’t Rule Out Consumer Watchdog Groups</vt:lpstr>
      <vt:lpstr>Don’t Rule Out Your Competitors</vt:lpstr>
      <vt:lpstr>Don’t Rule Out Private Plaintiffs</vt:lpstr>
      <vt:lpstr>Cops on the Buyer Side</vt:lpstr>
      <vt:lpstr>Cops on the Consumer Side</vt:lpstr>
      <vt:lpstr>What real-world measures can affiliate networks, affiliates and advertisers implement to help mitigate their exposure to liability?</vt:lpstr>
      <vt:lpstr>Mitigating Risks</vt:lpstr>
      <vt:lpstr>Mitigating Risks - Advertisers</vt:lpstr>
      <vt:lpstr>Mitigating Risks – Affiliate Networks</vt:lpstr>
      <vt:lpstr>It’s Not the Wild West Anymore</vt:lpstr>
      <vt:lpstr>Questions?</vt:lpstr>
      <vt:lpstr>Thank You!  Contact Us: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Hamlett</dc:creator>
  <cp:lastModifiedBy>Tiffany Hamlett</cp:lastModifiedBy>
  <cp:revision>3</cp:revision>
  <dcterms:modified xsi:type="dcterms:W3CDTF">2017-02-22T17:18:37Z</dcterms:modified>
</cp:coreProperties>
</file>