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3"/>
  </p:notesMasterIdLst>
  <p:handoutMasterIdLst>
    <p:handoutMasterId r:id="rId24"/>
  </p:handoutMasterIdLst>
  <p:sldIdLst>
    <p:sldId id="260" r:id="rId2"/>
    <p:sldId id="261" r:id="rId3"/>
    <p:sldId id="262" r:id="rId4"/>
    <p:sldId id="263" r:id="rId5"/>
    <p:sldId id="264" r:id="rId6"/>
    <p:sldId id="265" r:id="rId7"/>
    <p:sldId id="274" r:id="rId8"/>
    <p:sldId id="276" r:id="rId9"/>
    <p:sldId id="275" r:id="rId10"/>
    <p:sldId id="266" r:id="rId11"/>
    <p:sldId id="269" r:id="rId12"/>
    <p:sldId id="268" r:id="rId13"/>
    <p:sldId id="267" r:id="rId14"/>
    <p:sldId id="270" r:id="rId15"/>
    <p:sldId id="272" r:id="rId16"/>
    <p:sldId id="271" r:id="rId17"/>
    <p:sldId id="277" r:id="rId18"/>
    <p:sldId id="278" r:id="rId19"/>
    <p:sldId id="273" r:id="rId20"/>
    <p:sldId id="279" r:id="rId21"/>
    <p:sldId id="258"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AFDE"/>
    <a:srgbClr val="7BC0FF"/>
    <a:srgbClr val="76B5F2"/>
    <a:srgbClr val="FFA6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338" autoAdjust="0"/>
    <p:restoredTop sz="94662" autoAdjust="0"/>
  </p:normalViewPr>
  <p:slideViewPr>
    <p:cSldViewPr snapToGrid="0" snapToObjects="1" showGuides="1">
      <p:cViewPr>
        <p:scale>
          <a:sx n="70" d="100"/>
          <a:sy n="70" d="100"/>
        </p:scale>
        <p:origin x="-1938" y="-96"/>
      </p:cViewPr>
      <p:guideLst>
        <p:guide orient="horz" pos="4203"/>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showGuides="1">
      <p:cViewPr varScale="1">
        <p:scale>
          <a:sx n="56" d="100"/>
          <a:sy n="56" d="100"/>
        </p:scale>
        <p:origin x="-28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B191AE-94E2-4903-B56A-064BE0445045}"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A0E85F9F-5A09-4AA6-8A24-48546B33FDC2}">
      <dgm:prSet phldrT="[Text]" custT="1"/>
      <dgm:spPr/>
      <dgm:t>
        <a:bodyPr/>
        <a:lstStyle/>
        <a:p>
          <a:r>
            <a:rPr lang="en-US" sz="2400" dirty="0" smtClean="0"/>
            <a:t>FTC</a:t>
          </a:r>
          <a:endParaRPr lang="en-US" sz="2400" dirty="0"/>
        </a:p>
      </dgm:t>
    </dgm:pt>
    <dgm:pt modelId="{566A821F-B417-4B52-863F-33DD76E8CEB0}" type="parTrans" cxnId="{C9B619A0-35FA-40C4-8B28-4F5F0749BC5B}">
      <dgm:prSet/>
      <dgm:spPr/>
      <dgm:t>
        <a:bodyPr/>
        <a:lstStyle/>
        <a:p>
          <a:endParaRPr lang="en-US"/>
        </a:p>
      </dgm:t>
    </dgm:pt>
    <dgm:pt modelId="{4B867640-5851-46C5-A20E-21412C3B0FBD}" type="sibTrans" cxnId="{C9B619A0-35FA-40C4-8B28-4F5F0749BC5B}">
      <dgm:prSet/>
      <dgm:spPr/>
      <dgm:t>
        <a:bodyPr/>
        <a:lstStyle/>
        <a:p>
          <a:endParaRPr lang="en-US"/>
        </a:p>
      </dgm:t>
    </dgm:pt>
    <dgm:pt modelId="{9E7681CB-FAC5-40C5-94A5-0607E09A9BCB}">
      <dgm:prSet phldrT="[Text]"/>
      <dgm:spPr/>
      <dgm:t>
        <a:bodyPr/>
        <a:lstStyle/>
        <a:p>
          <a:r>
            <a:rPr lang="en-US" dirty="0" smtClean="0"/>
            <a:t>Type of Claim</a:t>
          </a:r>
          <a:endParaRPr lang="en-US" dirty="0"/>
        </a:p>
      </dgm:t>
    </dgm:pt>
    <dgm:pt modelId="{B3640335-C947-431D-94A1-EFEDE8E1B885}" type="parTrans" cxnId="{042DA655-3F5A-45E9-B005-9503B71C45B1}">
      <dgm:prSet/>
      <dgm:spPr/>
      <dgm:t>
        <a:bodyPr/>
        <a:lstStyle/>
        <a:p>
          <a:endParaRPr lang="en-US"/>
        </a:p>
      </dgm:t>
    </dgm:pt>
    <dgm:pt modelId="{FB5C736A-864B-41F7-A8DD-DDD8FF287867}" type="sibTrans" cxnId="{042DA655-3F5A-45E9-B005-9503B71C45B1}">
      <dgm:prSet/>
      <dgm:spPr/>
      <dgm:t>
        <a:bodyPr/>
        <a:lstStyle/>
        <a:p>
          <a:endParaRPr lang="en-US"/>
        </a:p>
      </dgm:t>
    </dgm:pt>
    <dgm:pt modelId="{FD9F36B3-02E5-4CBA-A008-086B95613C2F}">
      <dgm:prSet phldrT="[Text]"/>
      <dgm:spPr/>
      <dgm:t>
        <a:bodyPr/>
        <a:lstStyle/>
        <a:p>
          <a:r>
            <a:rPr lang="en-US" dirty="0" smtClean="0"/>
            <a:t>Benefit of a Truthful Claim</a:t>
          </a:r>
          <a:endParaRPr lang="en-US" dirty="0"/>
        </a:p>
      </dgm:t>
    </dgm:pt>
    <dgm:pt modelId="{9F9D4038-F2B6-4460-AC7E-CF7C80218C89}" type="parTrans" cxnId="{D458DA71-DC41-4DD0-B2AA-FB2633EC77FC}">
      <dgm:prSet/>
      <dgm:spPr/>
      <dgm:t>
        <a:bodyPr/>
        <a:lstStyle/>
        <a:p>
          <a:endParaRPr lang="en-US"/>
        </a:p>
      </dgm:t>
    </dgm:pt>
    <dgm:pt modelId="{9811EB75-0CD0-4DB0-9E06-D25E469A4FF2}" type="sibTrans" cxnId="{D458DA71-DC41-4DD0-B2AA-FB2633EC77FC}">
      <dgm:prSet/>
      <dgm:spPr/>
      <dgm:t>
        <a:bodyPr/>
        <a:lstStyle/>
        <a:p>
          <a:endParaRPr lang="en-US"/>
        </a:p>
      </dgm:t>
    </dgm:pt>
    <dgm:pt modelId="{9B28EB9D-7E45-4E9C-A2FA-152C1CA77A70}">
      <dgm:prSet phldrT="[Text]"/>
      <dgm:spPr/>
      <dgm:t>
        <a:bodyPr/>
        <a:lstStyle/>
        <a:p>
          <a:r>
            <a:rPr lang="en-US" dirty="0" smtClean="0"/>
            <a:t>Cost of Developing Substantiation</a:t>
          </a:r>
          <a:endParaRPr lang="en-US" dirty="0"/>
        </a:p>
      </dgm:t>
    </dgm:pt>
    <dgm:pt modelId="{910F683A-0FE5-41FE-8C0F-096DBB91DD0C}" type="parTrans" cxnId="{99BEE75D-C9F7-434A-849E-5B9FD3393936}">
      <dgm:prSet/>
      <dgm:spPr/>
      <dgm:t>
        <a:bodyPr/>
        <a:lstStyle/>
        <a:p>
          <a:endParaRPr lang="en-US"/>
        </a:p>
      </dgm:t>
    </dgm:pt>
    <dgm:pt modelId="{65E762FD-40B7-4011-BEF8-693473A8D380}" type="sibTrans" cxnId="{99BEE75D-C9F7-434A-849E-5B9FD3393936}">
      <dgm:prSet/>
      <dgm:spPr/>
      <dgm:t>
        <a:bodyPr/>
        <a:lstStyle/>
        <a:p>
          <a:endParaRPr lang="en-US"/>
        </a:p>
      </dgm:t>
    </dgm:pt>
    <dgm:pt modelId="{505250FC-0C32-41BD-B356-2B067FF8443D}">
      <dgm:prSet phldrT="[Text]"/>
      <dgm:spPr/>
      <dgm:t>
        <a:bodyPr/>
        <a:lstStyle/>
        <a:p>
          <a:r>
            <a:rPr lang="en-US" dirty="0" smtClean="0"/>
            <a:t>Consequences of False Claim</a:t>
          </a:r>
          <a:endParaRPr lang="en-US" dirty="0"/>
        </a:p>
      </dgm:t>
    </dgm:pt>
    <dgm:pt modelId="{C2B84022-1CA7-40CA-98B5-6508289DFEC9}" type="parTrans" cxnId="{0BF2570A-8492-4B59-8FDE-606FFA35C80D}">
      <dgm:prSet/>
      <dgm:spPr/>
      <dgm:t>
        <a:bodyPr/>
        <a:lstStyle/>
        <a:p>
          <a:endParaRPr lang="en-US"/>
        </a:p>
      </dgm:t>
    </dgm:pt>
    <dgm:pt modelId="{61AEF9F4-193C-44BF-AD41-9B14C2BC4316}" type="sibTrans" cxnId="{0BF2570A-8492-4B59-8FDE-606FFA35C80D}">
      <dgm:prSet/>
      <dgm:spPr/>
      <dgm:t>
        <a:bodyPr/>
        <a:lstStyle/>
        <a:p>
          <a:endParaRPr lang="en-US"/>
        </a:p>
      </dgm:t>
    </dgm:pt>
    <dgm:pt modelId="{A0280250-111C-4179-945B-EE7CEB3CF633}">
      <dgm:prSet phldrT="[Text]"/>
      <dgm:spPr/>
      <dgm:t>
        <a:bodyPr/>
        <a:lstStyle/>
        <a:p>
          <a:r>
            <a:rPr lang="en-US" dirty="0" smtClean="0"/>
            <a:t>Amount of Substantiation Believed to be Reasonable</a:t>
          </a:r>
          <a:endParaRPr lang="en-US" dirty="0"/>
        </a:p>
      </dgm:t>
    </dgm:pt>
    <dgm:pt modelId="{5EEA2F82-0401-4EBD-8867-BAAB1F86EF1F}" type="parTrans" cxnId="{8073C44B-8CA9-490C-9BE7-BDAB5260860B}">
      <dgm:prSet/>
      <dgm:spPr/>
      <dgm:t>
        <a:bodyPr/>
        <a:lstStyle/>
        <a:p>
          <a:endParaRPr lang="en-US"/>
        </a:p>
      </dgm:t>
    </dgm:pt>
    <dgm:pt modelId="{6E1A5EFA-506D-41FE-A818-340A470BDAE0}" type="sibTrans" cxnId="{8073C44B-8CA9-490C-9BE7-BDAB5260860B}">
      <dgm:prSet/>
      <dgm:spPr/>
      <dgm:t>
        <a:bodyPr/>
        <a:lstStyle/>
        <a:p>
          <a:endParaRPr lang="en-US"/>
        </a:p>
      </dgm:t>
    </dgm:pt>
    <dgm:pt modelId="{83D8EDC8-2443-458D-A54C-1A232E916F08}">
      <dgm:prSet phldrT="[Text]"/>
      <dgm:spPr/>
      <dgm:t>
        <a:bodyPr/>
        <a:lstStyle/>
        <a:p>
          <a:r>
            <a:rPr lang="en-US" dirty="0" smtClean="0"/>
            <a:t>Type of Product </a:t>
          </a:r>
          <a:endParaRPr lang="en-US" dirty="0"/>
        </a:p>
      </dgm:t>
    </dgm:pt>
    <dgm:pt modelId="{92C97428-67B7-4B16-A12C-BAA94C91B185}" type="parTrans" cxnId="{7DCB1C06-C76A-4DE7-B6C8-3C1A8BE6783E}">
      <dgm:prSet/>
      <dgm:spPr/>
      <dgm:t>
        <a:bodyPr/>
        <a:lstStyle/>
        <a:p>
          <a:endParaRPr lang="en-US"/>
        </a:p>
      </dgm:t>
    </dgm:pt>
    <dgm:pt modelId="{C161CFA7-80F2-4D2D-AF21-ED866A8CA483}" type="sibTrans" cxnId="{7DCB1C06-C76A-4DE7-B6C8-3C1A8BE6783E}">
      <dgm:prSet/>
      <dgm:spPr/>
      <dgm:t>
        <a:bodyPr/>
        <a:lstStyle/>
        <a:p>
          <a:endParaRPr lang="en-US"/>
        </a:p>
      </dgm:t>
    </dgm:pt>
    <dgm:pt modelId="{D2AAA8F1-4064-4C2D-BCDA-08760EADCB3C}" type="pres">
      <dgm:prSet presAssocID="{6FB191AE-94E2-4903-B56A-064BE0445045}" presName="Name0" presStyleCnt="0">
        <dgm:presLayoutVars>
          <dgm:chMax val="1"/>
          <dgm:chPref val="1"/>
          <dgm:dir/>
          <dgm:animOne val="branch"/>
          <dgm:animLvl val="lvl"/>
        </dgm:presLayoutVars>
      </dgm:prSet>
      <dgm:spPr/>
      <dgm:t>
        <a:bodyPr/>
        <a:lstStyle/>
        <a:p>
          <a:endParaRPr lang="en-US"/>
        </a:p>
      </dgm:t>
    </dgm:pt>
    <dgm:pt modelId="{C54B47D9-351E-448E-B0E7-BE04A1A8EB91}" type="pres">
      <dgm:prSet presAssocID="{A0E85F9F-5A09-4AA6-8A24-48546B33FDC2}" presName="Parent" presStyleLbl="node0" presStyleIdx="0" presStyleCnt="1">
        <dgm:presLayoutVars>
          <dgm:chMax val="6"/>
          <dgm:chPref val="6"/>
        </dgm:presLayoutVars>
      </dgm:prSet>
      <dgm:spPr/>
      <dgm:t>
        <a:bodyPr/>
        <a:lstStyle/>
        <a:p>
          <a:endParaRPr lang="en-US"/>
        </a:p>
      </dgm:t>
    </dgm:pt>
    <dgm:pt modelId="{A55EDDAA-0D8D-4F67-AB8D-5FA910AAD6F1}" type="pres">
      <dgm:prSet presAssocID="{9E7681CB-FAC5-40C5-94A5-0607E09A9BCB}" presName="Accent1" presStyleCnt="0"/>
      <dgm:spPr/>
    </dgm:pt>
    <dgm:pt modelId="{90EE1A8A-D065-40D2-B380-46817D82F2CB}" type="pres">
      <dgm:prSet presAssocID="{9E7681CB-FAC5-40C5-94A5-0607E09A9BCB}" presName="Accent" presStyleLbl="bgShp" presStyleIdx="0" presStyleCnt="6"/>
      <dgm:spPr/>
    </dgm:pt>
    <dgm:pt modelId="{74B2DBED-3677-48FA-8939-A3F7E5E5BD68}" type="pres">
      <dgm:prSet presAssocID="{9E7681CB-FAC5-40C5-94A5-0607E09A9BCB}" presName="Child1" presStyleLbl="node1" presStyleIdx="0" presStyleCnt="6">
        <dgm:presLayoutVars>
          <dgm:chMax val="0"/>
          <dgm:chPref val="0"/>
          <dgm:bulletEnabled val="1"/>
        </dgm:presLayoutVars>
      </dgm:prSet>
      <dgm:spPr/>
      <dgm:t>
        <a:bodyPr/>
        <a:lstStyle/>
        <a:p>
          <a:endParaRPr lang="en-US"/>
        </a:p>
      </dgm:t>
    </dgm:pt>
    <dgm:pt modelId="{FBB1FA20-BB96-4819-9E59-A205342837EF}" type="pres">
      <dgm:prSet presAssocID="{FD9F36B3-02E5-4CBA-A008-086B95613C2F}" presName="Accent2" presStyleCnt="0"/>
      <dgm:spPr/>
    </dgm:pt>
    <dgm:pt modelId="{0747E0EA-C346-4252-B43C-6A9254AF61C4}" type="pres">
      <dgm:prSet presAssocID="{FD9F36B3-02E5-4CBA-A008-086B95613C2F}" presName="Accent" presStyleLbl="bgShp" presStyleIdx="1" presStyleCnt="6"/>
      <dgm:spPr/>
    </dgm:pt>
    <dgm:pt modelId="{D3A2D499-1509-43F7-AD05-6B716EE1CF68}" type="pres">
      <dgm:prSet presAssocID="{FD9F36B3-02E5-4CBA-A008-086B95613C2F}" presName="Child2" presStyleLbl="node1" presStyleIdx="1" presStyleCnt="6">
        <dgm:presLayoutVars>
          <dgm:chMax val="0"/>
          <dgm:chPref val="0"/>
          <dgm:bulletEnabled val="1"/>
        </dgm:presLayoutVars>
      </dgm:prSet>
      <dgm:spPr/>
      <dgm:t>
        <a:bodyPr/>
        <a:lstStyle/>
        <a:p>
          <a:endParaRPr lang="en-US"/>
        </a:p>
      </dgm:t>
    </dgm:pt>
    <dgm:pt modelId="{08FAEFF6-79C6-4727-A3A2-FC07EC08DF1F}" type="pres">
      <dgm:prSet presAssocID="{9B28EB9D-7E45-4E9C-A2FA-152C1CA77A70}" presName="Accent3" presStyleCnt="0"/>
      <dgm:spPr/>
    </dgm:pt>
    <dgm:pt modelId="{3D54FA0F-D2E3-462D-BE59-3C6BABFF1439}" type="pres">
      <dgm:prSet presAssocID="{9B28EB9D-7E45-4E9C-A2FA-152C1CA77A70}" presName="Accent" presStyleLbl="bgShp" presStyleIdx="2" presStyleCnt="6"/>
      <dgm:spPr/>
    </dgm:pt>
    <dgm:pt modelId="{23D37177-B33E-4EA0-A796-4AB8384BFC83}" type="pres">
      <dgm:prSet presAssocID="{9B28EB9D-7E45-4E9C-A2FA-152C1CA77A70}" presName="Child3" presStyleLbl="node1" presStyleIdx="2" presStyleCnt="6">
        <dgm:presLayoutVars>
          <dgm:chMax val="0"/>
          <dgm:chPref val="0"/>
          <dgm:bulletEnabled val="1"/>
        </dgm:presLayoutVars>
      </dgm:prSet>
      <dgm:spPr/>
      <dgm:t>
        <a:bodyPr/>
        <a:lstStyle/>
        <a:p>
          <a:endParaRPr lang="en-US"/>
        </a:p>
      </dgm:t>
    </dgm:pt>
    <dgm:pt modelId="{16332A9B-5F00-43C1-8E47-5CCC0B2DB874}" type="pres">
      <dgm:prSet presAssocID="{505250FC-0C32-41BD-B356-2B067FF8443D}" presName="Accent4" presStyleCnt="0"/>
      <dgm:spPr/>
    </dgm:pt>
    <dgm:pt modelId="{2299C8FA-3BD1-49E0-91A8-A502A0B33761}" type="pres">
      <dgm:prSet presAssocID="{505250FC-0C32-41BD-B356-2B067FF8443D}" presName="Accent" presStyleLbl="bgShp" presStyleIdx="3" presStyleCnt="6"/>
      <dgm:spPr/>
    </dgm:pt>
    <dgm:pt modelId="{4EAF5653-ED33-49BB-96D0-1335CE8EC0A2}" type="pres">
      <dgm:prSet presAssocID="{505250FC-0C32-41BD-B356-2B067FF8443D}" presName="Child4" presStyleLbl="node1" presStyleIdx="3" presStyleCnt="6">
        <dgm:presLayoutVars>
          <dgm:chMax val="0"/>
          <dgm:chPref val="0"/>
          <dgm:bulletEnabled val="1"/>
        </dgm:presLayoutVars>
      </dgm:prSet>
      <dgm:spPr/>
      <dgm:t>
        <a:bodyPr/>
        <a:lstStyle/>
        <a:p>
          <a:endParaRPr lang="en-US"/>
        </a:p>
      </dgm:t>
    </dgm:pt>
    <dgm:pt modelId="{9BB87BDA-02BD-40FA-8627-4B930C0510A7}" type="pres">
      <dgm:prSet presAssocID="{A0280250-111C-4179-945B-EE7CEB3CF633}" presName="Accent5" presStyleCnt="0"/>
      <dgm:spPr/>
    </dgm:pt>
    <dgm:pt modelId="{6F4680A1-932B-4218-991D-740D00202055}" type="pres">
      <dgm:prSet presAssocID="{A0280250-111C-4179-945B-EE7CEB3CF633}" presName="Accent" presStyleLbl="bgShp" presStyleIdx="4" presStyleCnt="6"/>
      <dgm:spPr/>
    </dgm:pt>
    <dgm:pt modelId="{FA991643-2F36-4464-B65E-E7B2209DBF32}" type="pres">
      <dgm:prSet presAssocID="{A0280250-111C-4179-945B-EE7CEB3CF633}" presName="Child5" presStyleLbl="node1" presStyleIdx="4" presStyleCnt="6">
        <dgm:presLayoutVars>
          <dgm:chMax val="0"/>
          <dgm:chPref val="0"/>
          <dgm:bulletEnabled val="1"/>
        </dgm:presLayoutVars>
      </dgm:prSet>
      <dgm:spPr/>
      <dgm:t>
        <a:bodyPr/>
        <a:lstStyle/>
        <a:p>
          <a:endParaRPr lang="en-US"/>
        </a:p>
      </dgm:t>
    </dgm:pt>
    <dgm:pt modelId="{5941467A-828D-46A2-B4CC-AD2CF13B8C88}" type="pres">
      <dgm:prSet presAssocID="{83D8EDC8-2443-458D-A54C-1A232E916F08}" presName="Accent6" presStyleCnt="0"/>
      <dgm:spPr/>
    </dgm:pt>
    <dgm:pt modelId="{77155769-6DC7-40E6-851F-D9EDC7906D0F}" type="pres">
      <dgm:prSet presAssocID="{83D8EDC8-2443-458D-A54C-1A232E916F08}" presName="Accent" presStyleLbl="bgShp" presStyleIdx="5" presStyleCnt="6"/>
      <dgm:spPr/>
    </dgm:pt>
    <dgm:pt modelId="{C89B0EBF-776F-40AD-80F7-F8F16D897E9A}" type="pres">
      <dgm:prSet presAssocID="{83D8EDC8-2443-458D-A54C-1A232E916F08}" presName="Child6" presStyleLbl="node1" presStyleIdx="5" presStyleCnt="6">
        <dgm:presLayoutVars>
          <dgm:chMax val="0"/>
          <dgm:chPref val="0"/>
          <dgm:bulletEnabled val="1"/>
        </dgm:presLayoutVars>
      </dgm:prSet>
      <dgm:spPr/>
      <dgm:t>
        <a:bodyPr/>
        <a:lstStyle/>
        <a:p>
          <a:endParaRPr lang="en-US"/>
        </a:p>
      </dgm:t>
    </dgm:pt>
  </dgm:ptLst>
  <dgm:cxnLst>
    <dgm:cxn modelId="{FDFE6533-C8C6-4536-801A-66EB8478D464}" type="presOf" srcId="{6FB191AE-94E2-4903-B56A-064BE0445045}" destId="{D2AAA8F1-4064-4C2D-BCDA-08760EADCB3C}" srcOrd="0" destOrd="0" presId="urn:microsoft.com/office/officeart/2011/layout/HexagonRadial"/>
    <dgm:cxn modelId="{C9B619A0-35FA-40C4-8B28-4F5F0749BC5B}" srcId="{6FB191AE-94E2-4903-B56A-064BE0445045}" destId="{A0E85F9F-5A09-4AA6-8A24-48546B33FDC2}" srcOrd="0" destOrd="0" parTransId="{566A821F-B417-4B52-863F-33DD76E8CEB0}" sibTransId="{4B867640-5851-46C5-A20E-21412C3B0FBD}"/>
    <dgm:cxn modelId="{87B75488-D05E-4B68-9E41-9D524FA8F66A}" type="presOf" srcId="{83D8EDC8-2443-458D-A54C-1A232E916F08}" destId="{C89B0EBF-776F-40AD-80F7-F8F16D897E9A}" srcOrd="0" destOrd="0" presId="urn:microsoft.com/office/officeart/2011/layout/HexagonRadial"/>
    <dgm:cxn modelId="{D458DA71-DC41-4DD0-B2AA-FB2633EC77FC}" srcId="{A0E85F9F-5A09-4AA6-8A24-48546B33FDC2}" destId="{FD9F36B3-02E5-4CBA-A008-086B95613C2F}" srcOrd="1" destOrd="0" parTransId="{9F9D4038-F2B6-4460-AC7E-CF7C80218C89}" sibTransId="{9811EB75-0CD0-4DB0-9E06-D25E469A4FF2}"/>
    <dgm:cxn modelId="{9B35DDEC-FD1F-4E4C-9029-22AB565EB7C4}" type="presOf" srcId="{505250FC-0C32-41BD-B356-2B067FF8443D}" destId="{4EAF5653-ED33-49BB-96D0-1335CE8EC0A2}" srcOrd="0" destOrd="0" presId="urn:microsoft.com/office/officeart/2011/layout/HexagonRadial"/>
    <dgm:cxn modelId="{F846DFE5-2F4E-4E24-872A-8B72B4A0B646}" type="presOf" srcId="{9E7681CB-FAC5-40C5-94A5-0607E09A9BCB}" destId="{74B2DBED-3677-48FA-8939-A3F7E5E5BD68}" srcOrd="0" destOrd="0" presId="urn:microsoft.com/office/officeart/2011/layout/HexagonRadial"/>
    <dgm:cxn modelId="{E8243DD9-147B-4D0F-BC52-8C53CCE16E7C}" type="presOf" srcId="{9B28EB9D-7E45-4E9C-A2FA-152C1CA77A70}" destId="{23D37177-B33E-4EA0-A796-4AB8384BFC83}" srcOrd="0" destOrd="0" presId="urn:microsoft.com/office/officeart/2011/layout/HexagonRadial"/>
    <dgm:cxn modelId="{7DCB1C06-C76A-4DE7-B6C8-3C1A8BE6783E}" srcId="{A0E85F9F-5A09-4AA6-8A24-48546B33FDC2}" destId="{83D8EDC8-2443-458D-A54C-1A232E916F08}" srcOrd="5" destOrd="0" parTransId="{92C97428-67B7-4B16-A12C-BAA94C91B185}" sibTransId="{C161CFA7-80F2-4D2D-AF21-ED866A8CA483}"/>
    <dgm:cxn modelId="{8073C44B-8CA9-490C-9BE7-BDAB5260860B}" srcId="{A0E85F9F-5A09-4AA6-8A24-48546B33FDC2}" destId="{A0280250-111C-4179-945B-EE7CEB3CF633}" srcOrd="4" destOrd="0" parTransId="{5EEA2F82-0401-4EBD-8867-BAAB1F86EF1F}" sibTransId="{6E1A5EFA-506D-41FE-A818-340A470BDAE0}"/>
    <dgm:cxn modelId="{1654C150-9A09-439A-BB73-5302F3319D64}" type="presOf" srcId="{A0280250-111C-4179-945B-EE7CEB3CF633}" destId="{FA991643-2F36-4464-B65E-E7B2209DBF32}" srcOrd="0" destOrd="0" presId="urn:microsoft.com/office/officeart/2011/layout/HexagonRadial"/>
    <dgm:cxn modelId="{99BEE75D-C9F7-434A-849E-5B9FD3393936}" srcId="{A0E85F9F-5A09-4AA6-8A24-48546B33FDC2}" destId="{9B28EB9D-7E45-4E9C-A2FA-152C1CA77A70}" srcOrd="2" destOrd="0" parTransId="{910F683A-0FE5-41FE-8C0F-096DBB91DD0C}" sibTransId="{65E762FD-40B7-4011-BEF8-693473A8D380}"/>
    <dgm:cxn modelId="{0BF2570A-8492-4B59-8FDE-606FFA35C80D}" srcId="{A0E85F9F-5A09-4AA6-8A24-48546B33FDC2}" destId="{505250FC-0C32-41BD-B356-2B067FF8443D}" srcOrd="3" destOrd="0" parTransId="{C2B84022-1CA7-40CA-98B5-6508289DFEC9}" sibTransId="{61AEF9F4-193C-44BF-AD41-9B14C2BC4316}"/>
    <dgm:cxn modelId="{042DA655-3F5A-45E9-B005-9503B71C45B1}" srcId="{A0E85F9F-5A09-4AA6-8A24-48546B33FDC2}" destId="{9E7681CB-FAC5-40C5-94A5-0607E09A9BCB}" srcOrd="0" destOrd="0" parTransId="{B3640335-C947-431D-94A1-EFEDE8E1B885}" sibTransId="{FB5C736A-864B-41F7-A8DD-DDD8FF287867}"/>
    <dgm:cxn modelId="{D706C921-544C-4956-957B-66B1D5C96562}" type="presOf" srcId="{A0E85F9F-5A09-4AA6-8A24-48546B33FDC2}" destId="{C54B47D9-351E-448E-B0E7-BE04A1A8EB91}" srcOrd="0" destOrd="0" presId="urn:microsoft.com/office/officeart/2011/layout/HexagonRadial"/>
    <dgm:cxn modelId="{FAF2F2B6-7B82-4AD2-8B75-E5741FA1C7CD}" type="presOf" srcId="{FD9F36B3-02E5-4CBA-A008-086B95613C2F}" destId="{D3A2D499-1509-43F7-AD05-6B716EE1CF68}" srcOrd="0" destOrd="0" presId="urn:microsoft.com/office/officeart/2011/layout/HexagonRadial"/>
    <dgm:cxn modelId="{AD5D1CA4-13A3-41FB-8AE6-B33795C6D01A}" type="presParOf" srcId="{D2AAA8F1-4064-4C2D-BCDA-08760EADCB3C}" destId="{C54B47D9-351E-448E-B0E7-BE04A1A8EB91}" srcOrd="0" destOrd="0" presId="urn:microsoft.com/office/officeart/2011/layout/HexagonRadial"/>
    <dgm:cxn modelId="{52F1FD44-BEF5-4F45-99FB-BB7399782576}" type="presParOf" srcId="{D2AAA8F1-4064-4C2D-BCDA-08760EADCB3C}" destId="{A55EDDAA-0D8D-4F67-AB8D-5FA910AAD6F1}" srcOrd="1" destOrd="0" presId="urn:microsoft.com/office/officeart/2011/layout/HexagonRadial"/>
    <dgm:cxn modelId="{E79FAA7E-7DCD-486B-9425-240C3D9A9A0B}" type="presParOf" srcId="{A55EDDAA-0D8D-4F67-AB8D-5FA910AAD6F1}" destId="{90EE1A8A-D065-40D2-B380-46817D82F2CB}" srcOrd="0" destOrd="0" presId="urn:microsoft.com/office/officeart/2011/layout/HexagonRadial"/>
    <dgm:cxn modelId="{C14886AF-EDCD-450D-B0B9-581AEEEF1963}" type="presParOf" srcId="{D2AAA8F1-4064-4C2D-BCDA-08760EADCB3C}" destId="{74B2DBED-3677-48FA-8939-A3F7E5E5BD68}" srcOrd="2" destOrd="0" presId="urn:microsoft.com/office/officeart/2011/layout/HexagonRadial"/>
    <dgm:cxn modelId="{8BC28112-957E-4D93-82CE-2642DDE31762}" type="presParOf" srcId="{D2AAA8F1-4064-4C2D-BCDA-08760EADCB3C}" destId="{FBB1FA20-BB96-4819-9E59-A205342837EF}" srcOrd="3" destOrd="0" presId="urn:microsoft.com/office/officeart/2011/layout/HexagonRadial"/>
    <dgm:cxn modelId="{A76F5229-0FCD-4A8E-B436-9CE6EB86814F}" type="presParOf" srcId="{FBB1FA20-BB96-4819-9E59-A205342837EF}" destId="{0747E0EA-C346-4252-B43C-6A9254AF61C4}" srcOrd="0" destOrd="0" presId="urn:microsoft.com/office/officeart/2011/layout/HexagonRadial"/>
    <dgm:cxn modelId="{09104282-793E-40CB-A491-3DE5B31D6553}" type="presParOf" srcId="{D2AAA8F1-4064-4C2D-BCDA-08760EADCB3C}" destId="{D3A2D499-1509-43F7-AD05-6B716EE1CF68}" srcOrd="4" destOrd="0" presId="urn:microsoft.com/office/officeart/2011/layout/HexagonRadial"/>
    <dgm:cxn modelId="{2367D374-04C3-4BEF-8E24-994CCEC8D8A6}" type="presParOf" srcId="{D2AAA8F1-4064-4C2D-BCDA-08760EADCB3C}" destId="{08FAEFF6-79C6-4727-A3A2-FC07EC08DF1F}" srcOrd="5" destOrd="0" presId="urn:microsoft.com/office/officeart/2011/layout/HexagonRadial"/>
    <dgm:cxn modelId="{35A4D0D0-CC73-4A4E-A08E-8B40E62FF05F}" type="presParOf" srcId="{08FAEFF6-79C6-4727-A3A2-FC07EC08DF1F}" destId="{3D54FA0F-D2E3-462D-BE59-3C6BABFF1439}" srcOrd="0" destOrd="0" presId="urn:microsoft.com/office/officeart/2011/layout/HexagonRadial"/>
    <dgm:cxn modelId="{DC0CB819-B59B-4C0C-A4B5-AE2121FE0E86}" type="presParOf" srcId="{D2AAA8F1-4064-4C2D-BCDA-08760EADCB3C}" destId="{23D37177-B33E-4EA0-A796-4AB8384BFC83}" srcOrd="6" destOrd="0" presId="urn:microsoft.com/office/officeart/2011/layout/HexagonRadial"/>
    <dgm:cxn modelId="{41B59F53-C0BF-4841-9D31-8FD909C6556F}" type="presParOf" srcId="{D2AAA8F1-4064-4C2D-BCDA-08760EADCB3C}" destId="{16332A9B-5F00-43C1-8E47-5CCC0B2DB874}" srcOrd="7" destOrd="0" presId="urn:microsoft.com/office/officeart/2011/layout/HexagonRadial"/>
    <dgm:cxn modelId="{B6050DA2-7DB5-40C1-8353-3E3A9C700AF6}" type="presParOf" srcId="{16332A9B-5F00-43C1-8E47-5CCC0B2DB874}" destId="{2299C8FA-3BD1-49E0-91A8-A502A0B33761}" srcOrd="0" destOrd="0" presId="urn:microsoft.com/office/officeart/2011/layout/HexagonRadial"/>
    <dgm:cxn modelId="{7452CCE2-BF40-4F10-92E8-B43DC6860E76}" type="presParOf" srcId="{D2AAA8F1-4064-4C2D-BCDA-08760EADCB3C}" destId="{4EAF5653-ED33-49BB-96D0-1335CE8EC0A2}" srcOrd="8" destOrd="0" presId="urn:microsoft.com/office/officeart/2011/layout/HexagonRadial"/>
    <dgm:cxn modelId="{D991878B-0CAD-4604-A19E-45779E50C788}" type="presParOf" srcId="{D2AAA8F1-4064-4C2D-BCDA-08760EADCB3C}" destId="{9BB87BDA-02BD-40FA-8627-4B930C0510A7}" srcOrd="9" destOrd="0" presId="urn:microsoft.com/office/officeart/2011/layout/HexagonRadial"/>
    <dgm:cxn modelId="{B1D70394-D26F-4D51-A70D-8DEE7B724E67}" type="presParOf" srcId="{9BB87BDA-02BD-40FA-8627-4B930C0510A7}" destId="{6F4680A1-932B-4218-991D-740D00202055}" srcOrd="0" destOrd="0" presId="urn:microsoft.com/office/officeart/2011/layout/HexagonRadial"/>
    <dgm:cxn modelId="{C8E468AE-1D23-4403-9460-A491787EAC3A}" type="presParOf" srcId="{D2AAA8F1-4064-4C2D-BCDA-08760EADCB3C}" destId="{FA991643-2F36-4464-B65E-E7B2209DBF32}" srcOrd="10" destOrd="0" presId="urn:microsoft.com/office/officeart/2011/layout/HexagonRadial"/>
    <dgm:cxn modelId="{B11F05C9-45E5-4C43-8108-5176564BEAF8}" type="presParOf" srcId="{D2AAA8F1-4064-4C2D-BCDA-08760EADCB3C}" destId="{5941467A-828D-46A2-B4CC-AD2CF13B8C88}" srcOrd="11" destOrd="0" presId="urn:microsoft.com/office/officeart/2011/layout/HexagonRadial"/>
    <dgm:cxn modelId="{396A94C5-92AC-452B-AB6B-32655CE80730}" type="presParOf" srcId="{5941467A-828D-46A2-B4CC-AD2CF13B8C88}" destId="{77155769-6DC7-40E6-851F-D9EDC7906D0F}" srcOrd="0" destOrd="0" presId="urn:microsoft.com/office/officeart/2011/layout/HexagonRadial"/>
    <dgm:cxn modelId="{C21C8B32-0308-4C93-BF19-105CCAC045F9}" type="presParOf" srcId="{D2AAA8F1-4064-4C2D-BCDA-08760EADCB3C}" destId="{C89B0EBF-776F-40AD-80F7-F8F16D897E9A}"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9CF249-013B-4ECD-8B25-88C6951F9023}" type="doc">
      <dgm:prSet loTypeId="urn:microsoft.com/office/officeart/2005/8/layout/default#3" loCatId="list" qsTypeId="urn:microsoft.com/office/officeart/2005/8/quickstyle/simple1" qsCatId="simple" csTypeId="urn:microsoft.com/office/officeart/2005/8/colors/accent1_2" csCatId="accent1" phldr="1"/>
      <dgm:spPr/>
      <dgm:t>
        <a:bodyPr/>
        <a:lstStyle/>
        <a:p>
          <a:endParaRPr lang="en-US"/>
        </a:p>
      </dgm:t>
    </dgm:pt>
    <dgm:pt modelId="{46D8D2CC-04D3-4C7B-8142-53F052CA3BC9}">
      <dgm:prSet phldrT="[Text]" custT="1"/>
      <dgm:spPr/>
      <dgm:t>
        <a:bodyPr/>
        <a:lstStyle/>
        <a:p>
          <a:r>
            <a:rPr lang="en-US" sz="1200" dirty="0" smtClean="0"/>
            <a:t>Meaning of Claim </a:t>
          </a:r>
          <a:endParaRPr lang="en-US" sz="1200" dirty="0"/>
        </a:p>
      </dgm:t>
    </dgm:pt>
    <dgm:pt modelId="{52FE7BDE-FA90-4379-8A3A-0BB7624511F6}" type="parTrans" cxnId="{6633E9D9-1371-4134-BAE2-076346ACFB38}">
      <dgm:prSet/>
      <dgm:spPr/>
      <dgm:t>
        <a:bodyPr/>
        <a:lstStyle/>
        <a:p>
          <a:endParaRPr lang="en-US"/>
        </a:p>
      </dgm:t>
    </dgm:pt>
    <dgm:pt modelId="{D988DAC5-3218-4ABD-A0F2-908CC3E86DD5}" type="sibTrans" cxnId="{6633E9D9-1371-4134-BAE2-076346ACFB38}">
      <dgm:prSet/>
      <dgm:spPr/>
      <dgm:t>
        <a:bodyPr/>
        <a:lstStyle/>
        <a:p>
          <a:endParaRPr lang="en-US"/>
        </a:p>
      </dgm:t>
    </dgm:pt>
    <dgm:pt modelId="{E1D9DA20-2975-46AF-9C04-52F8CB700ACE}">
      <dgm:prSet phldrT="[Text]" custT="1"/>
      <dgm:spPr/>
      <dgm:t>
        <a:bodyPr/>
        <a:lstStyle/>
        <a:p>
          <a:r>
            <a:rPr lang="en-US" sz="1200" dirty="0" smtClean="0"/>
            <a:t>Relationship of Evidence to Claim </a:t>
          </a:r>
          <a:endParaRPr lang="en-US" sz="1200" dirty="0"/>
        </a:p>
      </dgm:t>
    </dgm:pt>
    <dgm:pt modelId="{7CA4133E-E8D3-4EEC-9078-104371EA462B}" type="parTrans" cxnId="{1BE3221A-C77D-44EA-BE53-52B83506362E}">
      <dgm:prSet/>
      <dgm:spPr/>
      <dgm:t>
        <a:bodyPr/>
        <a:lstStyle/>
        <a:p>
          <a:endParaRPr lang="en-US"/>
        </a:p>
      </dgm:t>
    </dgm:pt>
    <dgm:pt modelId="{C5BD2AA4-ED21-4970-9F7E-037EF0D6E21C}" type="sibTrans" cxnId="{1BE3221A-C77D-44EA-BE53-52B83506362E}">
      <dgm:prSet/>
      <dgm:spPr/>
      <dgm:t>
        <a:bodyPr/>
        <a:lstStyle/>
        <a:p>
          <a:endParaRPr lang="en-US"/>
        </a:p>
      </dgm:t>
    </dgm:pt>
    <dgm:pt modelId="{08CD2311-8E3A-465D-8BE4-5BAADA4177DD}">
      <dgm:prSet phldrT="[Text]" custT="1"/>
      <dgm:spPr/>
      <dgm:t>
        <a:bodyPr/>
        <a:lstStyle/>
        <a:p>
          <a:r>
            <a:rPr lang="en-US" sz="1200" dirty="0" smtClean="0"/>
            <a:t>Quality of Evidence </a:t>
          </a:r>
          <a:endParaRPr lang="en-US" sz="1200" dirty="0"/>
        </a:p>
      </dgm:t>
    </dgm:pt>
    <dgm:pt modelId="{4CAB0886-08DD-4D78-BC18-7E92BC0C7CC6}" type="parTrans" cxnId="{2DB7C6D3-1613-4340-AB59-608EFDB1175A}">
      <dgm:prSet/>
      <dgm:spPr/>
      <dgm:t>
        <a:bodyPr/>
        <a:lstStyle/>
        <a:p>
          <a:endParaRPr lang="en-US"/>
        </a:p>
      </dgm:t>
    </dgm:pt>
    <dgm:pt modelId="{605BC108-B508-4875-A09F-D207C3CDB3A7}" type="sibTrans" cxnId="{2DB7C6D3-1613-4340-AB59-608EFDB1175A}">
      <dgm:prSet/>
      <dgm:spPr/>
      <dgm:t>
        <a:bodyPr/>
        <a:lstStyle/>
        <a:p>
          <a:endParaRPr lang="en-US"/>
        </a:p>
      </dgm:t>
    </dgm:pt>
    <dgm:pt modelId="{F5167FA6-EC28-419F-B10A-DD60C5A2A47C}">
      <dgm:prSet phldrT="[Text]" custT="1"/>
      <dgm:spPr/>
      <dgm:t>
        <a:bodyPr/>
        <a:lstStyle/>
        <a:p>
          <a:r>
            <a:rPr lang="en-US" sz="1200" dirty="0" smtClean="0"/>
            <a:t>Totality of Evidence </a:t>
          </a:r>
          <a:endParaRPr lang="en-US" sz="1200" dirty="0"/>
        </a:p>
      </dgm:t>
    </dgm:pt>
    <dgm:pt modelId="{C5E20807-CD8D-45B3-BD5D-D532A04B41B3}" type="parTrans" cxnId="{97BAC4A7-DDB4-4959-8BC3-7E84AF60C78C}">
      <dgm:prSet/>
      <dgm:spPr/>
      <dgm:t>
        <a:bodyPr/>
        <a:lstStyle/>
        <a:p>
          <a:endParaRPr lang="en-US"/>
        </a:p>
      </dgm:t>
    </dgm:pt>
    <dgm:pt modelId="{FAD397CC-B477-41BF-B487-CB87D0BACA8B}" type="sibTrans" cxnId="{97BAC4A7-DDB4-4959-8BC3-7E84AF60C78C}">
      <dgm:prSet/>
      <dgm:spPr/>
      <dgm:t>
        <a:bodyPr/>
        <a:lstStyle/>
        <a:p>
          <a:endParaRPr lang="en-US"/>
        </a:p>
      </dgm:t>
    </dgm:pt>
    <dgm:pt modelId="{A09620A1-743D-4A36-811F-A08A3A11513B}">
      <dgm:prSet phldrT="[Text]" custT="1"/>
      <dgm:spPr/>
      <dgm:t>
        <a:bodyPr/>
        <a:lstStyle/>
        <a:p>
          <a:r>
            <a:rPr lang="en-US" sz="2400" dirty="0" smtClean="0"/>
            <a:t>FDA</a:t>
          </a:r>
          <a:endParaRPr lang="en-US" sz="2400" dirty="0"/>
        </a:p>
      </dgm:t>
    </dgm:pt>
    <dgm:pt modelId="{AB3424DE-3F6E-475F-9370-A0602313DBB2}" type="parTrans" cxnId="{01EE922C-75BD-40AD-AD52-7D13AB880020}">
      <dgm:prSet/>
      <dgm:spPr/>
      <dgm:t>
        <a:bodyPr/>
        <a:lstStyle/>
        <a:p>
          <a:endParaRPr lang="en-US"/>
        </a:p>
      </dgm:t>
    </dgm:pt>
    <dgm:pt modelId="{F7B6B87E-16F5-4C84-B4CC-54482A48EAB1}" type="sibTrans" cxnId="{01EE922C-75BD-40AD-AD52-7D13AB880020}">
      <dgm:prSet/>
      <dgm:spPr/>
      <dgm:t>
        <a:bodyPr/>
        <a:lstStyle/>
        <a:p>
          <a:endParaRPr lang="en-US"/>
        </a:p>
      </dgm:t>
    </dgm:pt>
    <dgm:pt modelId="{18034624-7074-4148-8D90-F61B8F8BAB20}" type="pres">
      <dgm:prSet presAssocID="{BC9CF249-013B-4ECD-8B25-88C6951F9023}" presName="diagram" presStyleCnt="0">
        <dgm:presLayoutVars>
          <dgm:dir/>
          <dgm:resizeHandles val="exact"/>
        </dgm:presLayoutVars>
      </dgm:prSet>
      <dgm:spPr/>
      <dgm:t>
        <a:bodyPr/>
        <a:lstStyle/>
        <a:p>
          <a:endParaRPr lang="en-US"/>
        </a:p>
      </dgm:t>
    </dgm:pt>
    <dgm:pt modelId="{69D40868-8150-4E06-BCDE-7EBDCE406BFD}" type="pres">
      <dgm:prSet presAssocID="{46D8D2CC-04D3-4C7B-8142-53F052CA3BC9}" presName="node" presStyleLbl="node1" presStyleIdx="0" presStyleCnt="5">
        <dgm:presLayoutVars>
          <dgm:bulletEnabled val="1"/>
        </dgm:presLayoutVars>
      </dgm:prSet>
      <dgm:spPr/>
      <dgm:t>
        <a:bodyPr/>
        <a:lstStyle/>
        <a:p>
          <a:endParaRPr lang="en-US"/>
        </a:p>
      </dgm:t>
    </dgm:pt>
    <dgm:pt modelId="{A3646BC9-516E-4A11-BDE4-7B352D837F28}" type="pres">
      <dgm:prSet presAssocID="{D988DAC5-3218-4ABD-A0F2-908CC3E86DD5}" presName="sibTrans" presStyleCnt="0"/>
      <dgm:spPr/>
    </dgm:pt>
    <dgm:pt modelId="{0D824E70-BDA4-498F-80F1-F4423BCB0A09}" type="pres">
      <dgm:prSet presAssocID="{E1D9DA20-2975-46AF-9C04-52F8CB700ACE}" presName="node" presStyleLbl="node1" presStyleIdx="1" presStyleCnt="5">
        <dgm:presLayoutVars>
          <dgm:bulletEnabled val="1"/>
        </dgm:presLayoutVars>
      </dgm:prSet>
      <dgm:spPr/>
      <dgm:t>
        <a:bodyPr/>
        <a:lstStyle/>
        <a:p>
          <a:endParaRPr lang="en-US"/>
        </a:p>
      </dgm:t>
    </dgm:pt>
    <dgm:pt modelId="{03C914FA-E9E8-420C-B2B8-2A01A44492D8}" type="pres">
      <dgm:prSet presAssocID="{C5BD2AA4-ED21-4970-9F7E-037EF0D6E21C}" presName="sibTrans" presStyleCnt="0"/>
      <dgm:spPr/>
    </dgm:pt>
    <dgm:pt modelId="{7886A5CD-3E93-4854-853D-D201ED2D3702}" type="pres">
      <dgm:prSet presAssocID="{08CD2311-8E3A-465D-8BE4-5BAADA4177DD}" presName="node" presStyleLbl="node1" presStyleIdx="2" presStyleCnt="5" custLinFactNeighborX="-26" custLinFactNeighborY="33973">
        <dgm:presLayoutVars>
          <dgm:bulletEnabled val="1"/>
        </dgm:presLayoutVars>
      </dgm:prSet>
      <dgm:spPr/>
      <dgm:t>
        <a:bodyPr/>
        <a:lstStyle/>
        <a:p>
          <a:endParaRPr lang="en-US"/>
        </a:p>
      </dgm:t>
    </dgm:pt>
    <dgm:pt modelId="{35F8CB7D-07A3-4B9F-B036-0C8A53F03E16}" type="pres">
      <dgm:prSet presAssocID="{605BC108-B508-4875-A09F-D207C3CDB3A7}" presName="sibTrans" presStyleCnt="0"/>
      <dgm:spPr/>
    </dgm:pt>
    <dgm:pt modelId="{A4EA9974-A716-49D1-A797-B20794C01459}" type="pres">
      <dgm:prSet presAssocID="{F5167FA6-EC28-419F-B10A-DD60C5A2A47C}" presName="node" presStyleLbl="node1" presStyleIdx="3" presStyleCnt="5" custLinFactNeighborX="849" custLinFactNeighborY="40664">
        <dgm:presLayoutVars>
          <dgm:bulletEnabled val="1"/>
        </dgm:presLayoutVars>
      </dgm:prSet>
      <dgm:spPr/>
      <dgm:t>
        <a:bodyPr/>
        <a:lstStyle/>
        <a:p>
          <a:endParaRPr lang="en-US"/>
        </a:p>
      </dgm:t>
    </dgm:pt>
    <dgm:pt modelId="{A854F6D8-4106-4965-BCD1-E089B5BA249C}" type="pres">
      <dgm:prSet presAssocID="{FAD397CC-B477-41BF-B487-CB87D0BACA8B}" presName="sibTrans" presStyleCnt="0"/>
      <dgm:spPr/>
    </dgm:pt>
    <dgm:pt modelId="{F8F8DD45-F220-458D-BA1A-524A4DB3AEE7}" type="pres">
      <dgm:prSet presAssocID="{A09620A1-743D-4A36-811F-A08A3A11513B}" presName="node" presStyleLbl="node1" presStyleIdx="4" presStyleCnt="5" custLinFactY="-55970" custLinFactNeighborX="1828" custLinFactNeighborY="-100000">
        <dgm:presLayoutVars>
          <dgm:bulletEnabled val="1"/>
        </dgm:presLayoutVars>
      </dgm:prSet>
      <dgm:spPr/>
      <dgm:t>
        <a:bodyPr/>
        <a:lstStyle/>
        <a:p>
          <a:endParaRPr lang="en-US"/>
        </a:p>
      </dgm:t>
    </dgm:pt>
  </dgm:ptLst>
  <dgm:cxnLst>
    <dgm:cxn modelId="{A9BA17E3-824E-4F15-9BBE-282DFDB532B5}" type="presOf" srcId="{08CD2311-8E3A-465D-8BE4-5BAADA4177DD}" destId="{7886A5CD-3E93-4854-853D-D201ED2D3702}" srcOrd="0" destOrd="0" presId="urn:microsoft.com/office/officeart/2005/8/layout/default#3"/>
    <dgm:cxn modelId="{1BE3221A-C77D-44EA-BE53-52B83506362E}" srcId="{BC9CF249-013B-4ECD-8B25-88C6951F9023}" destId="{E1D9DA20-2975-46AF-9C04-52F8CB700ACE}" srcOrd="1" destOrd="0" parTransId="{7CA4133E-E8D3-4EEC-9078-104371EA462B}" sibTransId="{C5BD2AA4-ED21-4970-9F7E-037EF0D6E21C}"/>
    <dgm:cxn modelId="{01EE922C-75BD-40AD-AD52-7D13AB880020}" srcId="{BC9CF249-013B-4ECD-8B25-88C6951F9023}" destId="{A09620A1-743D-4A36-811F-A08A3A11513B}" srcOrd="4" destOrd="0" parTransId="{AB3424DE-3F6E-475F-9370-A0602313DBB2}" sibTransId="{F7B6B87E-16F5-4C84-B4CC-54482A48EAB1}"/>
    <dgm:cxn modelId="{E9C6086C-41EC-44B4-88A2-24AC4D666DF5}" type="presOf" srcId="{BC9CF249-013B-4ECD-8B25-88C6951F9023}" destId="{18034624-7074-4148-8D90-F61B8F8BAB20}" srcOrd="0" destOrd="0" presId="urn:microsoft.com/office/officeart/2005/8/layout/default#3"/>
    <dgm:cxn modelId="{2DB7C6D3-1613-4340-AB59-608EFDB1175A}" srcId="{BC9CF249-013B-4ECD-8B25-88C6951F9023}" destId="{08CD2311-8E3A-465D-8BE4-5BAADA4177DD}" srcOrd="2" destOrd="0" parTransId="{4CAB0886-08DD-4D78-BC18-7E92BC0C7CC6}" sibTransId="{605BC108-B508-4875-A09F-D207C3CDB3A7}"/>
    <dgm:cxn modelId="{AF291944-AB2C-413D-89AE-5068B6397785}" type="presOf" srcId="{E1D9DA20-2975-46AF-9C04-52F8CB700ACE}" destId="{0D824E70-BDA4-498F-80F1-F4423BCB0A09}" srcOrd="0" destOrd="0" presId="urn:microsoft.com/office/officeart/2005/8/layout/default#3"/>
    <dgm:cxn modelId="{52712668-D523-4658-BA75-B26CCAC473A3}" type="presOf" srcId="{F5167FA6-EC28-419F-B10A-DD60C5A2A47C}" destId="{A4EA9974-A716-49D1-A797-B20794C01459}" srcOrd="0" destOrd="0" presId="urn:microsoft.com/office/officeart/2005/8/layout/default#3"/>
    <dgm:cxn modelId="{AD4C9D65-F5D5-4020-B850-980B5616404A}" type="presOf" srcId="{A09620A1-743D-4A36-811F-A08A3A11513B}" destId="{F8F8DD45-F220-458D-BA1A-524A4DB3AEE7}" srcOrd="0" destOrd="0" presId="urn:microsoft.com/office/officeart/2005/8/layout/default#3"/>
    <dgm:cxn modelId="{97BAC4A7-DDB4-4959-8BC3-7E84AF60C78C}" srcId="{BC9CF249-013B-4ECD-8B25-88C6951F9023}" destId="{F5167FA6-EC28-419F-B10A-DD60C5A2A47C}" srcOrd="3" destOrd="0" parTransId="{C5E20807-CD8D-45B3-BD5D-D532A04B41B3}" sibTransId="{FAD397CC-B477-41BF-B487-CB87D0BACA8B}"/>
    <dgm:cxn modelId="{5E8B841D-950E-4630-9E46-9090CD26BFE1}" type="presOf" srcId="{46D8D2CC-04D3-4C7B-8142-53F052CA3BC9}" destId="{69D40868-8150-4E06-BCDE-7EBDCE406BFD}" srcOrd="0" destOrd="0" presId="urn:microsoft.com/office/officeart/2005/8/layout/default#3"/>
    <dgm:cxn modelId="{6633E9D9-1371-4134-BAE2-076346ACFB38}" srcId="{BC9CF249-013B-4ECD-8B25-88C6951F9023}" destId="{46D8D2CC-04D3-4C7B-8142-53F052CA3BC9}" srcOrd="0" destOrd="0" parTransId="{52FE7BDE-FA90-4379-8A3A-0BB7624511F6}" sibTransId="{D988DAC5-3218-4ABD-A0F2-908CC3E86DD5}"/>
    <dgm:cxn modelId="{6C5D33AB-00EB-477A-9998-9C6AAA589B0E}" type="presParOf" srcId="{18034624-7074-4148-8D90-F61B8F8BAB20}" destId="{69D40868-8150-4E06-BCDE-7EBDCE406BFD}" srcOrd="0" destOrd="0" presId="urn:microsoft.com/office/officeart/2005/8/layout/default#3"/>
    <dgm:cxn modelId="{E6FB4414-797A-4AC4-9B0D-D1A0A8C1E01D}" type="presParOf" srcId="{18034624-7074-4148-8D90-F61B8F8BAB20}" destId="{A3646BC9-516E-4A11-BDE4-7B352D837F28}" srcOrd="1" destOrd="0" presId="urn:microsoft.com/office/officeart/2005/8/layout/default#3"/>
    <dgm:cxn modelId="{2F8AB60A-F405-49F2-B1E5-18ED487075E7}" type="presParOf" srcId="{18034624-7074-4148-8D90-F61B8F8BAB20}" destId="{0D824E70-BDA4-498F-80F1-F4423BCB0A09}" srcOrd="2" destOrd="0" presId="urn:microsoft.com/office/officeart/2005/8/layout/default#3"/>
    <dgm:cxn modelId="{D0F0FFCE-82CF-4D73-94E5-0B63298648CD}" type="presParOf" srcId="{18034624-7074-4148-8D90-F61B8F8BAB20}" destId="{03C914FA-E9E8-420C-B2B8-2A01A44492D8}" srcOrd="3" destOrd="0" presId="urn:microsoft.com/office/officeart/2005/8/layout/default#3"/>
    <dgm:cxn modelId="{5195A0D0-26E4-4553-A116-5CA60A0D2976}" type="presParOf" srcId="{18034624-7074-4148-8D90-F61B8F8BAB20}" destId="{7886A5CD-3E93-4854-853D-D201ED2D3702}" srcOrd="4" destOrd="0" presId="urn:microsoft.com/office/officeart/2005/8/layout/default#3"/>
    <dgm:cxn modelId="{1E4F2A90-187F-4423-96C0-0C29841863D7}" type="presParOf" srcId="{18034624-7074-4148-8D90-F61B8F8BAB20}" destId="{35F8CB7D-07A3-4B9F-B036-0C8A53F03E16}" srcOrd="5" destOrd="0" presId="urn:microsoft.com/office/officeart/2005/8/layout/default#3"/>
    <dgm:cxn modelId="{6965C458-0FCB-4696-B866-626EEDD3B045}" type="presParOf" srcId="{18034624-7074-4148-8D90-F61B8F8BAB20}" destId="{A4EA9974-A716-49D1-A797-B20794C01459}" srcOrd="6" destOrd="0" presId="urn:microsoft.com/office/officeart/2005/8/layout/default#3"/>
    <dgm:cxn modelId="{DF294C07-3115-4678-8839-2302969804B5}" type="presParOf" srcId="{18034624-7074-4148-8D90-F61B8F8BAB20}" destId="{A854F6D8-4106-4965-BCD1-E089B5BA249C}" srcOrd="7" destOrd="0" presId="urn:microsoft.com/office/officeart/2005/8/layout/default#3"/>
    <dgm:cxn modelId="{ACE4C9B1-093C-47E4-904E-69F1EC0A70A1}" type="presParOf" srcId="{18034624-7074-4148-8D90-F61B8F8BAB20}" destId="{F8F8DD45-F220-458D-BA1A-524A4DB3AEE7}" srcOrd="8" destOrd="0" presId="urn:microsoft.com/office/officeart/2005/8/layout/defaul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4B47D9-351E-448E-B0E7-BE04A1A8EB91}">
      <dsp:nvSpPr>
        <dsp:cNvPr id="0" name=""/>
        <dsp:cNvSpPr/>
      </dsp:nvSpPr>
      <dsp:spPr>
        <a:xfrm>
          <a:off x="975971" y="905207"/>
          <a:ext cx="1150558" cy="995279"/>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FTC</a:t>
          </a:r>
          <a:endParaRPr lang="en-US" sz="2400" kern="1200" dirty="0"/>
        </a:p>
      </dsp:txBody>
      <dsp:txXfrm>
        <a:off x="1166635" y="1070139"/>
        <a:ext cx="769230" cy="665415"/>
      </dsp:txXfrm>
    </dsp:sp>
    <dsp:sp modelId="{0747E0EA-C346-4252-B43C-6A9254AF61C4}">
      <dsp:nvSpPr>
        <dsp:cNvPr id="0" name=""/>
        <dsp:cNvSpPr/>
      </dsp:nvSpPr>
      <dsp:spPr>
        <a:xfrm>
          <a:off x="1696442" y="429033"/>
          <a:ext cx="434102" cy="374036"/>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B2DBED-3677-48FA-8939-A3F7E5E5BD68}">
      <dsp:nvSpPr>
        <dsp:cNvPr id="0" name=""/>
        <dsp:cNvSpPr/>
      </dsp:nvSpPr>
      <dsp:spPr>
        <a:xfrm>
          <a:off x="1081954" y="0"/>
          <a:ext cx="942874" cy="815697"/>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Type of Claim</a:t>
          </a:r>
          <a:endParaRPr lang="en-US" sz="800" kern="1200" dirty="0"/>
        </a:p>
      </dsp:txBody>
      <dsp:txXfrm>
        <a:off x="1238208" y="135178"/>
        <a:ext cx="630366" cy="545341"/>
      </dsp:txXfrm>
    </dsp:sp>
    <dsp:sp modelId="{3D54FA0F-D2E3-462D-BE59-3C6BABFF1439}">
      <dsp:nvSpPr>
        <dsp:cNvPr id="0" name=""/>
        <dsp:cNvSpPr/>
      </dsp:nvSpPr>
      <dsp:spPr>
        <a:xfrm>
          <a:off x="2203073" y="1128282"/>
          <a:ext cx="434102" cy="374036"/>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A2D499-1509-43F7-AD05-6B716EE1CF68}">
      <dsp:nvSpPr>
        <dsp:cNvPr id="0" name=""/>
        <dsp:cNvSpPr/>
      </dsp:nvSpPr>
      <dsp:spPr>
        <a:xfrm>
          <a:off x="1946679" y="501708"/>
          <a:ext cx="942874" cy="815697"/>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Benefit of a Truthful Claim</a:t>
          </a:r>
          <a:endParaRPr lang="en-US" sz="800" kern="1200" dirty="0"/>
        </a:p>
      </dsp:txBody>
      <dsp:txXfrm>
        <a:off x="2102933" y="636886"/>
        <a:ext cx="630366" cy="545341"/>
      </dsp:txXfrm>
    </dsp:sp>
    <dsp:sp modelId="{2299C8FA-3BD1-49E0-91A8-A502A0B33761}">
      <dsp:nvSpPr>
        <dsp:cNvPr id="0" name=""/>
        <dsp:cNvSpPr/>
      </dsp:nvSpPr>
      <dsp:spPr>
        <a:xfrm>
          <a:off x="1851134" y="1917603"/>
          <a:ext cx="434102" cy="374036"/>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D37177-B33E-4EA0-A796-4AB8384BFC83}">
      <dsp:nvSpPr>
        <dsp:cNvPr id="0" name=""/>
        <dsp:cNvSpPr/>
      </dsp:nvSpPr>
      <dsp:spPr>
        <a:xfrm>
          <a:off x="1946679" y="1488009"/>
          <a:ext cx="942874" cy="815697"/>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Cost of Developing Substantiation</a:t>
          </a:r>
          <a:endParaRPr lang="en-US" sz="800" kern="1200" dirty="0"/>
        </a:p>
      </dsp:txBody>
      <dsp:txXfrm>
        <a:off x="2102933" y="1623187"/>
        <a:ext cx="630366" cy="545341"/>
      </dsp:txXfrm>
    </dsp:sp>
    <dsp:sp modelId="{6F4680A1-932B-4218-991D-740D00202055}">
      <dsp:nvSpPr>
        <dsp:cNvPr id="0" name=""/>
        <dsp:cNvSpPr/>
      </dsp:nvSpPr>
      <dsp:spPr>
        <a:xfrm>
          <a:off x="978112" y="1999538"/>
          <a:ext cx="434102" cy="374036"/>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AF5653-ED33-49BB-96D0-1335CE8EC0A2}">
      <dsp:nvSpPr>
        <dsp:cNvPr id="0" name=""/>
        <dsp:cNvSpPr/>
      </dsp:nvSpPr>
      <dsp:spPr>
        <a:xfrm>
          <a:off x="1081954" y="1990278"/>
          <a:ext cx="942874" cy="815697"/>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Consequences of False Claim</a:t>
          </a:r>
          <a:endParaRPr lang="en-US" sz="800" kern="1200" dirty="0"/>
        </a:p>
      </dsp:txBody>
      <dsp:txXfrm>
        <a:off x="1238208" y="2125456"/>
        <a:ext cx="630366" cy="545341"/>
      </dsp:txXfrm>
    </dsp:sp>
    <dsp:sp modelId="{77155769-6DC7-40E6-851F-D9EDC7906D0F}">
      <dsp:nvSpPr>
        <dsp:cNvPr id="0" name=""/>
        <dsp:cNvSpPr/>
      </dsp:nvSpPr>
      <dsp:spPr>
        <a:xfrm>
          <a:off x="463184" y="1300569"/>
          <a:ext cx="434102" cy="374036"/>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991643-2F36-4464-B65E-E7B2209DBF32}">
      <dsp:nvSpPr>
        <dsp:cNvPr id="0" name=""/>
        <dsp:cNvSpPr/>
      </dsp:nvSpPr>
      <dsp:spPr>
        <a:xfrm>
          <a:off x="213214" y="1488570"/>
          <a:ext cx="942874" cy="815697"/>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Amount of Substantiation Believed to be Reasonable</a:t>
          </a:r>
          <a:endParaRPr lang="en-US" sz="800" kern="1200" dirty="0"/>
        </a:p>
      </dsp:txBody>
      <dsp:txXfrm>
        <a:off x="369468" y="1623748"/>
        <a:ext cx="630366" cy="545341"/>
      </dsp:txXfrm>
    </dsp:sp>
    <dsp:sp modelId="{C89B0EBF-776F-40AD-80F7-F8F16D897E9A}">
      <dsp:nvSpPr>
        <dsp:cNvPr id="0" name=""/>
        <dsp:cNvSpPr/>
      </dsp:nvSpPr>
      <dsp:spPr>
        <a:xfrm>
          <a:off x="213214" y="500586"/>
          <a:ext cx="942874" cy="815697"/>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Type of Product </a:t>
          </a:r>
          <a:endParaRPr lang="en-US" sz="800" kern="1200" dirty="0"/>
        </a:p>
      </dsp:txBody>
      <dsp:txXfrm>
        <a:off x="369468" y="635764"/>
        <a:ext cx="630366" cy="5453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D40868-8150-4E06-BCDE-7EBDCE406BFD}">
      <dsp:nvSpPr>
        <dsp:cNvPr id="0" name=""/>
        <dsp:cNvSpPr/>
      </dsp:nvSpPr>
      <dsp:spPr>
        <a:xfrm>
          <a:off x="327" y="397488"/>
          <a:ext cx="1275736" cy="7654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Meaning of Claim </a:t>
          </a:r>
          <a:endParaRPr lang="en-US" sz="1200" kern="1200" dirty="0"/>
        </a:p>
      </dsp:txBody>
      <dsp:txXfrm>
        <a:off x="327" y="397488"/>
        <a:ext cx="1275736" cy="765441"/>
      </dsp:txXfrm>
    </dsp:sp>
    <dsp:sp modelId="{0D824E70-BDA4-498F-80F1-F4423BCB0A09}">
      <dsp:nvSpPr>
        <dsp:cNvPr id="0" name=""/>
        <dsp:cNvSpPr/>
      </dsp:nvSpPr>
      <dsp:spPr>
        <a:xfrm>
          <a:off x="1403636" y="397488"/>
          <a:ext cx="1275736" cy="7654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Relationship of Evidence to Claim </a:t>
          </a:r>
          <a:endParaRPr lang="en-US" sz="1200" kern="1200" dirty="0"/>
        </a:p>
      </dsp:txBody>
      <dsp:txXfrm>
        <a:off x="1403636" y="397488"/>
        <a:ext cx="1275736" cy="765441"/>
      </dsp:txXfrm>
    </dsp:sp>
    <dsp:sp modelId="{7886A5CD-3E93-4854-853D-D201ED2D3702}">
      <dsp:nvSpPr>
        <dsp:cNvPr id="0" name=""/>
        <dsp:cNvSpPr/>
      </dsp:nvSpPr>
      <dsp:spPr>
        <a:xfrm>
          <a:off x="0" y="1550547"/>
          <a:ext cx="1275736" cy="7654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Quality of Evidence </a:t>
          </a:r>
          <a:endParaRPr lang="en-US" sz="1200" kern="1200" dirty="0"/>
        </a:p>
      </dsp:txBody>
      <dsp:txXfrm>
        <a:off x="0" y="1550547"/>
        <a:ext cx="1275736" cy="765441"/>
      </dsp:txXfrm>
    </dsp:sp>
    <dsp:sp modelId="{A4EA9974-A716-49D1-A797-B20794C01459}">
      <dsp:nvSpPr>
        <dsp:cNvPr id="0" name=""/>
        <dsp:cNvSpPr/>
      </dsp:nvSpPr>
      <dsp:spPr>
        <a:xfrm>
          <a:off x="1403963" y="1601763"/>
          <a:ext cx="1275736" cy="7654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Totality of Evidence </a:t>
          </a:r>
          <a:endParaRPr lang="en-US" sz="1200" kern="1200" dirty="0"/>
        </a:p>
      </dsp:txBody>
      <dsp:txXfrm>
        <a:off x="1403963" y="1601763"/>
        <a:ext cx="1275736" cy="765441"/>
      </dsp:txXfrm>
    </dsp:sp>
    <dsp:sp modelId="{F8F8DD45-F220-458D-BA1A-524A4DB3AEE7}">
      <dsp:nvSpPr>
        <dsp:cNvPr id="0" name=""/>
        <dsp:cNvSpPr/>
      </dsp:nvSpPr>
      <dsp:spPr>
        <a:xfrm>
          <a:off x="725302" y="989660"/>
          <a:ext cx="1275736" cy="7654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FDA</a:t>
          </a:r>
          <a:endParaRPr lang="en-US" sz="2400" kern="1200" dirty="0"/>
        </a:p>
      </dsp:txBody>
      <dsp:txXfrm>
        <a:off x="725302" y="989660"/>
        <a:ext cx="1275736" cy="765441"/>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3BEC1BD-4658-CA4F-8D99-A207613ACB32}" type="datetime1">
              <a:rPr lang="en-US" smtClean="0"/>
              <a:pPr/>
              <a:t>12/27/2013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0B7447B-FF59-CE4B-A9B0-6BA05FFC2458}" type="slidenum">
              <a:rPr lang="en-US" smtClean="0"/>
              <a:pPr/>
              <a:t>‹#›</a:t>
            </a:fld>
            <a:endParaRPr lang="en-US"/>
          </a:p>
        </p:txBody>
      </p:sp>
    </p:spTree>
    <p:extLst>
      <p:ext uri="{BB962C8B-B14F-4D97-AF65-F5344CB8AC3E}">
        <p14:creationId xmlns:p14="http://schemas.microsoft.com/office/powerpoint/2010/main" val="19061801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9265E3-0ADF-5040-9F8D-ED7A643C51D0}" type="datetime1">
              <a:rPr lang="en-US" smtClean="0"/>
              <a:pPr/>
              <a:t>12/27/2013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E991CA-0FA0-7948-8D01-4D14F34D19A7}" type="slidenum">
              <a:rPr lang="en-US" smtClean="0"/>
              <a:pPr/>
              <a:t>‹#›</a:t>
            </a:fld>
            <a:endParaRPr lang="en-US"/>
          </a:p>
        </p:txBody>
      </p:sp>
    </p:spTree>
    <p:extLst>
      <p:ext uri="{BB962C8B-B14F-4D97-AF65-F5344CB8AC3E}">
        <p14:creationId xmlns:p14="http://schemas.microsoft.com/office/powerpoint/2010/main" val="22928969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E991CA-0FA0-7948-8D01-4D14F34D19A7}"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E991CA-0FA0-7948-8D01-4D14F34D19A7}" type="slidenum">
              <a:rPr lang="en-US" smtClean="0"/>
              <a:pPr/>
              <a:t>2</a:t>
            </a:fld>
            <a:endParaRPr lang="en-US"/>
          </a:p>
        </p:txBody>
      </p:sp>
    </p:spTree>
    <p:extLst>
      <p:ext uri="{BB962C8B-B14F-4D97-AF65-F5344CB8AC3E}">
        <p14:creationId xmlns:p14="http://schemas.microsoft.com/office/powerpoint/2010/main" val="2294358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991CA-0FA0-7948-8D01-4D14F34D19A7}" type="slidenum">
              <a:rPr lang="en-US" smtClean="0"/>
              <a:pPr/>
              <a:t>21</a:t>
            </a:fld>
            <a:endParaRPr lang="en-US"/>
          </a:p>
        </p:txBody>
      </p:sp>
    </p:spTree>
    <p:extLst>
      <p:ext uri="{BB962C8B-B14F-4D97-AF65-F5344CB8AC3E}">
        <p14:creationId xmlns:p14="http://schemas.microsoft.com/office/powerpoint/2010/main" val="40323497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pic>
        <p:nvPicPr>
          <p:cNvPr id="9" name="Picture 8" descr="titleslidewhite_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1036108"/>
            <a:ext cx="7772400" cy="1470025"/>
          </a:xfrm>
        </p:spPr>
        <p:txBody>
          <a:bodyPr>
            <a:normAutofit/>
          </a:bodyPr>
          <a:lstStyle>
            <a:lvl1pPr algn="ctr">
              <a:tabLst/>
              <a:defRPr sz="3600">
                <a:solidFill>
                  <a:srgbClr val="64AFDE"/>
                </a:solidFill>
                <a:latin typeface="Calibri"/>
                <a:cs typeface="Calibri"/>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255308"/>
            <a:ext cx="6400800" cy="900865"/>
          </a:xfrm>
        </p:spPr>
        <p:txBody>
          <a:bodyPr>
            <a:normAutofit/>
          </a:bodyPr>
          <a:lstStyle>
            <a:lvl1pPr marL="0" indent="0" algn="ctr">
              <a:buNone/>
              <a:defRPr sz="2000">
                <a:solidFill>
                  <a:schemeClr val="bg1">
                    <a:lumMod val="65000"/>
                  </a:schemeClr>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Footer Placeholder 4"/>
          <p:cNvSpPr txBox="1">
            <a:spLocks/>
          </p:cNvSpPr>
          <p:nvPr userDrawn="1"/>
        </p:nvSpPr>
        <p:spPr>
          <a:xfrm>
            <a:off x="2092260" y="6449891"/>
            <a:ext cx="4959479" cy="365125"/>
          </a:xfrm>
          <a:prstGeom prst="rect">
            <a:avLst/>
          </a:prstGeom>
        </p:spPr>
        <p:txBody>
          <a:bodyPr vert="horz" lIns="91440" tIns="45720" rIns="91440" bIns="45720" rtlCol="0" anchor="ctr"/>
          <a:lstStyle>
            <a:lvl1pPr algn="l">
              <a:defRPr sz="900">
                <a:solidFill>
                  <a:schemeClr val="bg1">
                    <a:lumMod val="65000"/>
                  </a:schemeClr>
                </a:solidFill>
                <a:latin typeface="+mn-l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800" b="0" i="0" u="none" strike="noStrike" kern="1200" cap="none" spc="0" normalizeH="0" baseline="0" noProof="0" dirty="0" err="1" smtClean="0">
                <a:ln>
                  <a:noFill/>
                </a:ln>
                <a:solidFill>
                  <a:schemeClr val="bg1"/>
                </a:solidFill>
                <a:effectLst/>
                <a:uLnTx/>
                <a:uFillTx/>
                <a:latin typeface="+mn-lt"/>
                <a:ea typeface="+mn-ea"/>
                <a:cs typeface="+mn-cs"/>
              </a:rPr>
              <a:t>Ifrah</a:t>
            </a:r>
            <a:r>
              <a:rPr kumimoji="0" lang="en-US" sz="800" b="0" i="0" u="none" strike="noStrike" kern="1200" cap="none" spc="0" normalizeH="0" baseline="0" noProof="0" dirty="0" smtClean="0">
                <a:ln>
                  <a:noFill/>
                </a:ln>
                <a:solidFill>
                  <a:schemeClr val="bg1"/>
                </a:solidFill>
                <a:effectLst/>
                <a:uLnTx/>
                <a:uFillTx/>
                <a:latin typeface="+mn-lt"/>
                <a:ea typeface="+mn-ea"/>
                <a:cs typeface="+mn-cs"/>
              </a:rPr>
              <a:t> PLLC and 50 on Red. Proprietary and Confidential.  /   (202) 912-4823   /   </a:t>
            </a:r>
            <a:r>
              <a:rPr kumimoji="0" lang="en-US" sz="800" b="0" i="0" u="none" strike="noStrike" kern="1200" cap="none" spc="0" normalizeH="0" baseline="0" noProof="0" dirty="0" err="1" smtClean="0">
                <a:ln>
                  <a:noFill/>
                </a:ln>
                <a:solidFill>
                  <a:schemeClr val="bg1"/>
                </a:solidFill>
                <a:effectLst/>
                <a:uLnTx/>
                <a:uFillTx/>
                <a:latin typeface="+mn-lt"/>
                <a:ea typeface="+mn-ea"/>
                <a:cs typeface="+mn-cs"/>
              </a:rPr>
              <a:t>ifrahlaw.com</a:t>
            </a:r>
            <a:endParaRPr kumimoji="0" lang="en-US" sz="800"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1" name="Picture 10" descr="AffiliateWest_whitePPT.psd"/>
          <p:cNvPicPr>
            <a:picLocks noChangeAspect="1"/>
          </p:cNvPicPr>
          <p:nvPr userDrawn="1"/>
        </p:nvPicPr>
        <p:blipFill>
          <a:blip r:embed="rId2"/>
          <a:stretch>
            <a:fillRect/>
          </a:stretch>
        </p:blipFill>
        <p:spPr>
          <a:xfrm>
            <a:off x="0" y="0"/>
            <a:ext cx="9144000" cy="6858000"/>
          </a:xfrm>
          <a:prstGeom prst="rect">
            <a:avLst/>
          </a:prstGeom>
        </p:spPr>
      </p:pic>
      <p:sp>
        <p:nvSpPr>
          <p:cNvPr id="3" name="Footer Placeholder 2"/>
          <p:cNvSpPr>
            <a:spLocks noGrp="1"/>
          </p:cNvSpPr>
          <p:nvPr>
            <p:ph type="ftr" sz="quarter" idx="10"/>
          </p:nvPr>
        </p:nvSpPr>
        <p:spPr/>
        <p:txBody>
          <a:bodyPr/>
          <a:lstStyle>
            <a:lvl1pPr>
              <a:defRPr>
                <a:solidFill>
                  <a:srgbClr val="FFFFFF"/>
                </a:solidFill>
              </a:defRPr>
            </a:lvl1pPr>
          </a:lstStyle>
          <a:p>
            <a:r>
              <a:rPr lang="en-US" dirty="0" smtClean="0"/>
              <a:t>© </a:t>
            </a:r>
            <a:r>
              <a:rPr lang="en-US" dirty="0" err="1" smtClean="0"/>
              <a:t>Ifrah</a:t>
            </a:r>
            <a:r>
              <a:rPr lang="en-US" dirty="0" smtClean="0"/>
              <a:t> PLLC. Proprietary and Confidential.  /   (202) 912-4823   /   </a:t>
            </a:r>
            <a:r>
              <a:rPr lang="en-US" dirty="0" err="1" smtClean="0"/>
              <a:t>ifrahlaw.com</a:t>
            </a:r>
            <a:endParaRPr lang="en-US" dirty="0"/>
          </a:p>
        </p:txBody>
      </p:sp>
      <p:sp>
        <p:nvSpPr>
          <p:cNvPr id="4" name="Slide Number Placeholder 3"/>
          <p:cNvSpPr>
            <a:spLocks noGrp="1"/>
          </p:cNvSpPr>
          <p:nvPr>
            <p:ph type="sldNum" sz="quarter" idx="11"/>
          </p:nvPr>
        </p:nvSpPr>
        <p:spPr/>
        <p:txBody>
          <a:bodyPr/>
          <a:lstStyle/>
          <a:p>
            <a:fld id="{6A8A4A89-D777-594D-BCE3-AD6F6D79B1BE}" type="slidenum">
              <a:rPr lang="en-US" smtClean="0"/>
              <a:pPr/>
              <a:t>‹#›</a:t>
            </a:fld>
            <a:endParaRPr lang="en-US" dirty="0"/>
          </a:p>
        </p:txBody>
      </p:sp>
      <p:sp>
        <p:nvSpPr>
          <p:cNvPr id="9" name="Title 1"/>
          <p:cNvSpPr>
            <a:spLocks noGrp="1"/>
          </p:cNvSpPr>
          <p:nvPr>
            <p:ph type="title"/>
          </p:nvPr>
        </p:nvSpPr>
        <p:spPr>
          <a:xfrm>
            <a:off x="722313" y="3836459"/>
            <a:ext cx="7772400" cy="1362075"/>
          </a:xfrm>
        </p:spPr>
        <p:txBody>
          <a:bodyPr anchor="t">
            <a:normAutofit/>
          </a:bodyPr>
          <a:lstStyle>
            <a:lvl1pPr algn="ctr">
              <a:defRPr sz="3600" b="0" i="0" cap="none">
                <a:solidFill>
                  <a:srgbClr val="64AFDE"/>
                </a:solidFill>
                <a:latin typeface="Calibri"/>
                <a:cs typeface="Calibri"/>
              </a:defRPr>
            </a:lvl1pPr>
          </a:lstStyle>
          <a:p>
            <a:r>
              <a:rPr lang="en-US" dirty="0" smtClean="0"/>
              <a:t>Click to edit Master title style</a:t>
            </a:r>
            <a:endParaRPr lang="en-US" dirty="0"/>
          </a:p>
        </p:txBody>
      </p:sp>
      <p:sp>
        <p:nvSpPr>
          <p:cNvPr id="10" name="Text Placeholder 2"/>
          <p:cNvSpPr>
            <a:spLocks noGrp="1"/>
          </p:cNvSpPr>
          <p:nvPr>
            <p:ph type="body" idx="1"/>
          </p:nvPr>
        </p:nvSpPr>
        <p:spPr>
          <a:xfrm>
            <a:off x="722313" y="4649150"/>
            <a:ext cx="7772400" cy="871115"/>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4AFDE"/>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FFA630"/>
              </a:buClr>
              <a:defRPr/>
            </a:lvl1pPr>
            <a:lvl2pPr>
              <a:buClr>
                <a:srgbClr val="FFA630"/>
              </a:buClr>
              <a:defRPr/>
            </a:lvl2pPr>
            <a:lvl3pPr>
              <a:buClr>
                <a:srgbClr val="FFA630"/>
              </a:buClr>
              <a:defRPr/>
            </a:lvl3pPr>
            <a:lvl4pPr>
              <a:buClr>
                <a:srgbClr val="FFA630"/>
              </a:buClr>
              <a:defRPr/>
            </a:lvl4pPr>
            <a:lvl5pPr>
              <a:buClr>
                <a:srgbClr val="FFA630"/>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0"/>
          </p:nvPr>
        </p:nvSpPr>
        <p:spPr/>
        <p:txBody>
          <a:bodyPr/>
          <a:lstStyle/>
          <a:p>
            <a:fld id="{6A8A4A89-D777-594D-BCE3-AD6F6D79B1BE}" type="slidenum">
              <a:rPr lang="en-US" smtClean="0"/>
              <a:pPr/>
              <a:t>‹#›</a:t>
            </a:fld>
            <a:endParaRPr lang="en-US" dirty="0"/>
          </a:p>
        </p:txBody>
      </p:sp>
      <p:sp>
        <p:nvSpPr>
          <p:cNvPr id="10" name="Footer Placeholder 9"/>
          <p:cNvSpPr>
            <a:spLocks noGrp="1"/>
          </p:cNvSpPr>
          <p:nvPr>
            <p:ph type="ftr" sz="quarter" idx="11"/>
          </p:nvPr>
        </p:nvSpPr>
        <p:spPr>
          <a:xfrm>
            <a:off x="1640210" y="6441020"/>
            <a:ext cx="4529667" cy="365125"/>
          </a:xfrm>
        </p:spPr>
        <p:txBody>
          <a:bodyPr/>
          <a:lstStyle>
            <a:lvl1pPr>
              <a:defRPr>
                <a:solidFill>
                  <a:srgbClr val="FFFFFF"/>
                </a:solidFill>
              </a:defRPr>
            </a:lvl1pPr>
          </a:lstStyle>
          <a:p>
            <a:r>
              <a:rPr lang="en-US" dirty="0" smtClean="0"/>
              <a:t>© </a:t>
            </a:r>
            <a:r>
              <a:rPr lang="en-US" dirty="0" err="1" smtClean="0"/>
              <a:t>Ifrah</a:t>
            </a:r>
            <a:r>
              <a:rPr lang="en-US" dirty="0" smtClean="0"/>
              <a:t> PLLC. Proprietary and Confidential.  /   (202) 912-4823   /   </a:t>
            </a:r>
            <a:r>
              <a:rPr lang="en-US" dirty="0" err="1" smtClean="0"/>
              <a:t>ifrahlaw.com</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836459"/>
            <a:ext cx="7772400" cy="1362075"/>
          </a:xfrm>
        </p:spPr>
        <p:txBody>
          <a:bodyPr anchor="t">
            <a:normAutofit/>
          </a:bodyPr>
          <a:lstStyle>
            <a:lvl1pPr algn="ctr">
              <a:defRPr sz="3600" b="0" i="0" cap="none">
                <a:solidFill>
                  <a:srgbClr val="64AFDE"/>
                </a:solidFill>
                <a:latin typeface="Calibri"/>
                <a:cs typeface="Calibri"/>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4649150"/>
            <a:ext cx="7772400" cy="871115"/>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Slide Number Placeholder 8"/>
          <p:cNvSpPr>
            <a:spLocks noGrp="1"/>
          </p:cNvSpPr>
          <p:nvPr>
            <p:ph type="sldNum" sz="quarter" idx="10"/>
          </p:nvPr>
        </p:nvSpPr>
        <p:spPr/>
        <p:txBody>
          <a:bodyPr/>
          <a:lstStyle/>
          <a:p>
            <a:fld id="{6A8A4A89-D777-594D-BCE3-AD6F6D79B1BE}" type="slidenum">
              <a:rPr lang="en-US" smtClean="0"/>
              <a:pPr/>
              <a:t>‹#›</a:t>
            </a:fld>
            <a:endParaRPr lang="en-US" dirty="0"/>
          </a:p>
        </p:txBody>
      </p:sp>
      <p:sp>
        <p:nvSpPr>
          <p:cNvPr id="10" name="Footer Placeholder 9"/>
          <p:cNvSpPr>
            <a:spLocks noGrp="1"/>
          </p:cNvSpPr>
          <p:nvPr>
            <p:ph type="ftr" sz="quarter" idx="11"/>
          </p:nvPr>
        </p:nvSpPr>
        <p:spPr>
          <a:xfrm>
            <a:off x="1640210" y="6441020"/>
            <a:ext cx="4529667" cy="365125"/>
          </a:xfrm>
        </p:spPr>
        <p:txBody>
          <a:bodyPr/>
          <a:lstStyle>
            <a:lvl1pPr>
              <a:defRPr>
                <a:solidFill>
                  <a:srgbClr val="FFFFFF"/>
                </a:solidFill>
              </a:defRPr>
            </a:lvl1pPr>
          </a:lstStyle>
          <a:p>
            <a:r>
              <a:rPr lang="en-US" dirty="0" smtClean="0"/>
              <a:t>© </a:t>
            </a:r>
            <a:r>
              <a:rPr lang="en-US" dirty="0" err="1" smtClean="0"/>
              <a:t>Ifrah</a:t>
            </a:r>
            <a:r>
              <a:rPr lang="en-US" dirty="0" smtClean="0"/>
              <a:t> PLLC. Proprietary and Confidential.  /   (202) 912-4823   /   </a:t>
            </a:r>
            <a:r>
              <a:rPr lang="en-US" dirty="0" err="1" smtClean="0"/>
              <a:t>ifrahlaw.com</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4AFDE"/>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914400" y="1600200"/>
            <a:ext cx="3246802" cy="4525963"/>
          </a:xfrm>
        </p:spPr>
        <p:txBody>
          <a:bodyPr/>
          <a:lstStyle>
            <a:lvl1pPr>
              <a:buSzPct val="80000"/>
              <a:buFont typeface="Lucida Grande"/>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6672" y="1600200"/>
            <a:ext cx="3215681" cy="4525963"/>
          </a:xfrm>
        </p:spPr>
        <p:txBody>
          <a:bodyPr/>
          <a:lstStyle>
            <a:lvl1pPr>
              <a:buSzPct val="80000"/>
              <a:buFont typeface="Lucida Grande"/>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7"/>
          <p:cNvSpPr>
            <a:spLocks noGrp="1"/>
          </p:cNvSpPr>
          <p:nvPr>
            <p:ph type="sldNum" sz="quarter" idx="10"/>
          </p:nvPr>
        </p:nvSpPr>
        <p:spPr/>
        <p:txBody>
          <a:bodyPr/>
          <a:lstStyle/>
          <a:p>
            <a:fld id="{6A8A4A89-D777-594D-BCE3-AD6F6D79B1BE}" type="slidenum">
              <a:rPr lang="en-US" smtClean="0"/>
              <a:pPr/>
              <a:t>‹#›</a:t>
            </a:fld>
            <a:endParaRPr lang="en-US" dirty="0"/>
          </a:p>
        </p:txBody>
      </p:sp>
      <p:sp>
        <p:nvSpPr>
          <p:cNvPr id="9" name="Footer Placeholder 8"/>
          <p:cNvSpPr>
            <a:spLocks noGrp="1"/>
          </p:cNvSpPr>
          <p:nvPr>
            <p:ph type="ftr" sz="quarter" idx="11"/>
          </p:nvPr>
        </p:nvSpPr>
        <p:spPr>
          <a:xfrm>
            <a:off x="1640210" y="6441020"/>
            <a:ext cx="4529667" cy="365125"/>
          </a:xfrm>
        </p:spPr>
        <p:txBody>
          <a:bodyPr/>
          <a:lstStyle>
            <a:lvl1pPr>
              <a:defRPr>
                <a:solidFill>
                  <a:srgbClr val="FFFFFF"/>
                </a:solidFill>
              </a:defRPr>
            </a:lvl1pPr>
          </a:lstStyle>
          <a:p>
            <a:r>
              <a:rPr lang="en-US" dirty="0" smtClean="0"/>
              <a:t>© </a:t>
            </a:r>
            <a:r>
              <a:rPr lang="en-US" dirty="0" err="1" smtClean="0"/>
              <a:t>Ifrah</a:t>
            </a:r>
            <a:r>
              <a:rPr lang="en-US" dirty="0" smtClean="0"/>
              <a:t> PLLC. Proprietary and Confidential.  /   (202) 912-4823   /   </a:t>
            </a:r>
            <a:r>
              <a:rPr lang="en-US" dirty="0" err="1" smtClean="0"/>
              <a:t>ifrahlaw.com</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4AFDE"/>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914400" y="1201322"/>
            <a:ext cx="3489699" cy="88284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914399" y="2092306"/>
            <a:ext cx="3489699" cy="3951288"/>
          </a:xfrm>
        </p:spPr>
        <p:txBody>
          <a:bodyPr/>
          <a:lstStyle>
            <a:lvl1pPr>
              <a:buSzPct val="80000"/>
              <a:buFont typeface="Lucida Grande"/>
              <a:buChar cha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921809" y="1201322"/>
            <a:ext cx="3381668" cy="87470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921808" y="2092306"/>
            <a:ext cx="3381669" cy="3951288"/>
          </a:xfrm>
        </p:spPr>
        <p:txBody>
          <a:bodyPr/>
          <a:lstStyle>
            <a:lvl1pPr>
              <a:buSzPct val="80000"/>
              <a:buFont typeface="Lucida Grande"/>
              <a:buChar cha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9"/>
          <p:cNvSpPr>
            <a:spLocks noGrp="1"/>
          </p:cNvSpPr>
          <p:nvPr>
            <p:ph type="sldNum" sz="quarter" idx="10"/>
          </p:nvPr>
        </p:nvSpPr>
        <p:spPr/>
        <p:txBody>
          <a:bodyPr/>
          <a:lstStyle/>
          <a:p>
            <a:fld id="{6A8A4A89-D777-594D-BCE3-AD6F6D79B1BE}" type="slidenum">
              <a:rPr lang="en-US" smtClean="0"/>
              <a:pPr/>
              <a:t>‹#›</a:t>
            </a:fld>
            <a:endParaRPr lang="en-US" dirty="0"/>
          </a:p>
        </p:txBody>
      </p:sp>
      <p:sp>
        <p:nvSpPr>
          <p:cNvPr id="11" name="Footer Placeholder 10"/>
          <p:cNvSpPr>
            <a:spLocks noGrp="1"/>
          </p:cNvSpPr>
          <p:nvPr>
            <p:ph type="ftr" sz="quarter" idx="11"/>
          </p:nvPr>
        </p:nvSpPr>
        <p:spPr>
          <a:xfrm>
            <a:off x="1640210" y="6441020"/>
            <a:ext cx="4529667" cy="365125"/>
          </a:xfrm>
        </p:spPr>
        <p:txBody>
          <a:bodyPr/>
          <a:lstStyle>
            <a:lvl1pPr>
              <a:defRPr>
                <a:solidFill>
                  <a:srgbClr val="FFFFFF"/>
                </a:solidFill>
              </a:defRPr>
            </a:lvl1pPr>
          </a:lstStyle>
          <a:p>
            <a:r>
              <a:rPr lang="en-US" dirty="0" smtClean="0"/>
              <a:t>© </a:t>
            </a:r>
            <a:r>
              <a:rPr lang="en-US" dirty="0" err="1" smtClean="0"/>
              <a:t>Ifrah</a:t>
            </a:r>
            <a:r>
              <a:rPr lang="en-US" dirty="0" smtClean="0"/>
              <a:t> PLLC. Proprietary and Confidential.  /   (202) 912-4823   /   </a:t>
            </a:r>
            <a:r>
              <a:rPr lang="en-US" dirty="0" err="1" smtClean="0"/>
              <a:t>ifrahlaw.com</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1">
                    <a:lumMod val="50000"/>
                    <a:lumOff val="50000"/>
                  </a:schemeClr>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7"/>
          <p:cNvSpPr>
            <a:spLocks noGrp="1"/>
          </p:cNvSpPr>
          <p:nvPr>
            <p:ph type="sldNum" sz="quarter" idx="10"/>
          </p:nvPr>
        </p:nvSpPr>
        <p:spPr/>
        <p:txBody>
          <a:bodyPr/>
          <a:lstStyle/>
          <a:p>
            <a:fld id="{6A8A4A89-D777-594D-BCE3-AD6F6D79B1BE}" type="slidenum">
              <a:rPr lang="en-US" smtClean="0"/>
              <a:pPr/>
              <a:t>‹#›</a:t>
            </a:fld>
            <a:endParaRPr lang="en-US" dirty="0"/>
          </a:p>
        </p:txBody>
      </p:sp>
      <p:sp>
        <p:nvSpPr>
          <p:cNvPr id="9" name="Footer Placeholder 8"/>
          <p:cNvSpPr>
            <a:spLocks noGrp="1"/>
          </p:cNvSpPr>
          <p:nvPr>
            <p:ph type="ftr" sz="quarter" idx="11"/>
          </p:nvPr>
        </p:nvSpPr>
        <p:spPr>
          <a:xfrm>
            <a:off x="1640210" y="6441020"/>
            <a:ext cx="4529667" cy="365125"/>
          </a:xfrm>
        </p:spPr>
        <p:txBody>
          <a:bodyPr/>
          <a:lstStyle>
            <a:lvl1pPr>
              <a:defRPr>
                <a:solidFill>
                  <a:srgbClr val="FFFFFF"/>
                </a:solidFill>
              </a:defRPr>
            </a:lvl1pPr>
          </a:lstStyle>
          <a:p>
            <a:r>
              <a:rPr lang="en-US" dirty="0" smtClean="0"/>
              <a:t>© </a:t>
            </a:r>
            <a:r>
              <a:rPr lang="en-US" dirty="0" err="1" smtClean="0"/>
              <a:t>Ifrah</a:t>
            </a:r>
            <a:r>
              <a:rPr lang="en-US" dirty="0" smtClean="0"/>
              <a:t> PLLC. Proprietary and Confidential.  /   (202) 912-4823   /   </a:t>
            </a:r>
            <a:r>
              <a:rPr lang="en-US" dirty="0" err="1" smtClean="0"/>
              <a:t>ifrahlaw.com</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Slide Number Placeholder 7"/>
          <p:cNvSpPr>
            <a:spLocks noGrp="1"/>
          </p:cNvSpPr>
          <p:nvPr>
            <p:ph type="sldNum" sz="quarter" idx="10"/>
          </p:nvPr>
        </p:nvSpPr>
        <p:spPr/>
        <p:txBody>
          <a:bodyPr/>
          <a:lstStyle/>
          <a:p>
            <a:fld id="{6A8A4A89-D777-594D-BCE3-AD6F6D79B1BE}" type="slidenum">
              <a:rPr lang="en-US" smtClean="0"/>
              <a:pPr/>
              <a:t>‹#›</a:t>
            </a:fld>
            <a:endParaRPr lang="en-US" dirty="0"/>
          </a:p>
        </p:txBody>
      </p:sp>
      <p:sp>
        <p:nvSpPr>
          <p:cNvPr id="9" name="Footer Placeholder 8"/>
          <p:cNvSpPr>
            <a:spLocks noGrp="1"/>
          </p:cNvSpPr>
          <p:nvPr>
            <p:ph type="ftr" sz="quarter" idx="11"/>
          </p:nvPr>
        </p:nvSpPr>
        <p:spPr>
          <a:xfrm>
            <a:off x="1648677" y="6441020"/>
            <a:ext cx="4529667" cy="365125"/>
          </a:xfrm>
        </p:spPr>
        <p:txBody>
          <a:bodyPr/>
          <a:lstStyle>
            <a:lvl1pPr>
              <a:defRPr>
                <a:solidFill>
                  <a:srgbClr val="FFFFFF"/>
                </a:solidFill>
              </a:defRPr>
            </a:lvl1pPr>
          </a:lstStyle>
          <a:p>
            <a:r>
              <a:rPr lang="en-US" dirty="0" smtClean="0"/>
              <a:t>© </a:t>
            </a:r>
            <a:r>
              <a:rPr lang="en-US" dirty="0" err="1" smtClean="0"/>
              <a:t>Ifrah</a:t>
            </a:r>
            <a:r>
              <a:rPr lang="en-US" dirty="0" smtClean="0"/>
              <a:t> PLLC. Proprietary and Confidential.  /   (202) 912-4823   /   </a:t>
            </a:r>
            <a:r>
              <a:rPr lang="en-US" dirty="0" err="1" smtClean="0"/>
              <a:t>ifrahlaw.com</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144382"/>
            <a:ext cx="7389077" cy="808151"/>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14400" y="1473569"/>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blankwhitemainslide.jpg"/>
          <p:cNvPicPr>
            <a:picLocks noChangeAspect="1"/>
          </p:cNvPicPr>
          <p:nvPr userDrawn="1"/>
        </p:nvPicPr>
        <p:blipFill>
          <a:blip r:embed="rId10"/>
          <a:stretch>
            <a:fillRect/>
          </a:stretch>
        </p:blipFill>
        <p:spPr>
          <a:xfrm>
            <a:off x="0" y="0"/>
            <a:ext cx="9144000" cy="6858000"/>
          </a:xfrm>
          <a:prstGeom prst="rect">
            <a:avLst/>
          </a:prstGeom>
        </p:spPr>
      </p:pic>
      <p:sp>
        <p:nvSpPr>
          <p:cNvPr id="12" name="Footer Placeholder 11"/>
          <p:cNvSpPr>
            <a:spLocks noGrp="1"/>
          </p:cNvSpPr>
          <p:nvPr>
            <p:ph type="ftr" sz="quarter" idx="3"/>
          </p:nvPr>
        </p:nvSpPr>
        <p:spPr>
          <a:xfrm>
            <a:off x="1640210" y="6441020"/>
            <a:ext cx="4529667" cy="365125"/>
          </a:xfrm>
          <a:prstGeom prst="rect">
            <a:avLst/>
          </a:prstGeom>
        </p:spPr>
        <p:txBody>
          <a:bodyPr vert="horz" lIns="91440" tIns="45720" rIns="91440" bIns="45720" rtlCol="0" anchor="ctr"/>
          <a:lstStyle>
            <a:lvl1pPr algn="l">
              <a:defRPr sz="800">
                <a:solidFill>
                  <a:srgbClr val="FFFFFF"/>
                </a:solidFill>
              </a:defRPr>
            </a:lvl1pPr>
          </a:lstStyle>
          <a:p>
            <a:r>
              <a:rPr lang="en-US" dirty="0" smtClean="0"/>
              <a:t>© </a:t>
            </a:r>
            <a:r>
              <a:rPr lang="en-US" dirty="0" err="1" smtClean="0"/>
              <a:t>Ifrah</a:t>
            </a:r>
            <a:r>
              <a:rPr lang="en-US" dirty="0" smtClean="0"/>
              <a:t> PLLC. Proprietary and Confidential.  /   (202) 912-4823   /   </a:t>
            </a:r>
            <a:r>
              <a:rPr lang="en-US" dirty="0" err="1" smtClean="0"/>
              <a:t>ifrahlaw.com</a:t>
            </a:r>
            <a:endParaRPr lang="en-US" dirty="0"/>
          </a:p>
        </p:txBody>
      </p:sp>
      <p:sp>
        <p:nvSpPr>
          <p:cNvPr id="13" name="Slide Number Placeholder 12"/>
          <p:cNvSpPr>
            <a:spLocks noGrp="1"/>
          </p:cNvSpPr>
          <p:nvPr>
            <p:ph type="sldNum" sz="quarter" idx="4"/>
          </p:nvPr>
        </p:nvSpPr>
        <p:spPr>
          <a:xfrm>
            <a:off x="6169877" y="6441020"/>
            <a:ext cx="2133600" cy="365125"/>
          </a:xfrm>
          <a:prstGeom prst="rect">
            <a:avLst/>
          </a:prstGeom>
        </p:spPr>
        <p:txBody>
          <a:bodyPr vert="horz" lIns="91440" tIns="45720" rIns="91440" bIns="45720" rtlCol="0" anchor="ctr"/>
          <a:lstStyle>
            <a:lvl1pPr algn="r">
              <a:defRPr sz="800">
                <a:solidFill>
                  <a:schemeClr val="bg1">
                    <a:lumMod val="65000"/>
                  </a:schemeClr>
                </a:solidFill>
              </a:defRPr>
            </a:lvl1pPr>
          </a:lstStyle>
          <a:p>
            <a:fld id="{6A8A4A89-D777-594D-BCE3-AD6F6D79B1B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51" r:id="rId4"/>
    <p:sldLayoutId id="2147483652" r:id="rId5"/>
    <p:sldLayoutId id="2147483653" r:id="rId6"/>
    <p:sldLayoutId id="2147483657" r:id="rId7"/>
    <p:sldLayoutId id="2147483658" r:id="rId8"/>
  </p:sldLayoutIdLst>
  <p:hf sldNum="0" hdr="0" dt="0"/>
  <p:txStyles>
    <p:titleStyle>
      <a:lvl1pPr algn="l" defTabSz="457200" rtl="0" eaLnBrk="1" latinLnBrk="0" hangingPunct="1">
        <a:spcBef>
          <a:spcPct val="0"/>
        </a:spcBef>
        <a:spcAft>
          <a:spcPts val="0"/>
        </a:spcAft>
        <a:buNone/>
        <a:defRPr sz="3200" kern="1200">
          <a:solidFill>
            <a:srgbClr val="64AFDE"/>
          </a:solidFill>
          <a:latin typeface="+mj-lt"/>
          <a:ea typeface="+mj-ea"/>
          <a:cs typeface="+mj-cs"/>
        </a:defRPr>
      </a:lvl1pPr>
    </p:titleStyle>
    <p:bodyStyle>
      <a:lvl1pPr marL="342900" indent="-342900" algn="l" defTabSz="457200" rtl="0" eaLnBrk="1" latinLnBrk="0" hangingPunct="1">
        <a:spcBef>
          <a:spcPct val="20000"/>
        </a:spcBef>
        <a:buClr>
          <a:srgbClr val="FFA630"/>
        </a:buClr>
        <a:buFont typeface="Arial"/>
        <a:buChar char="•"/>
        <a:defRPr sz="2800" b="0" i="0" kern="1200">
          <a:solidFill>
            <a:schemeClr val="tx1">
              <a:lumMod val="50000"/>
              <a:lumOff val="50000"/>
            </a:schemeClr>
          </a:solidFill>
          <a:latin typeface="Calibri"/>
          <a:ea typeface="+mn-ea"/>
          <a:cs typeface="Calibri"/>
        </a:defRPr>
      </a:lvl1pPr>
      <a:lvl2pPr marL="742950" indent="-285750" algn="l" defTabSz="457200" rtl="0" eaLnBrk="1" latinLnBrk="0" hangingPunct="1">
        <a:spcBef>
          <a:spcPct val="20000"/>
        </a:spcBef>
        <a:buClr>
          <a:srgbClr val="FFA630"/>
        </a:buClr>
        <a:buFont typeface="Arial"/>
        <a:buChar char="–"/>
        <a:defRPr sz="2400" b="0" i="0" kern="1200">
          <a:solidFill>
            <a:schemeClr val="tx1">
              <a:lumMod val="50000"/>
              <a:lumOff val="50000"/>
            </a:schemeClr>
          </a:solidFill>
          <a:latin typeface="Calibri"/>
          <a:ea typeface="+mn-ea"/>
          <a:cs typeface="Calibri"/>
        </a:defRPr>
      </a:lvl2pPr>
      <a:lvl3pPr marL="1143000" indent="-228600" algn="l" defTabSz="457200" rtl="0" eaLnBrk="1" latinLnBrk="0" hangingPunct="1">
        <a:spcBef>
          <a:spcPct val="20000"/>
        </a:spcBef>
        <a:buClr>
          <a:srgbClr val="FFA630"/>
        </a:buClr>
        <a:buFont typeface="Arial"/>
        <a:buChar char="•"/>
        <a:defRPr sz="2000" b="0" i="0" kern="1200">
          <a:solidFill>
            <a:schemeClr val="tx1">
              <a:lumMod val="50000"/>
              <a:lumOff val="50000"/>
            </a:schemeClr>
          </a:solidFill>
          <a:latin typeface="Calibri"/>
          <a:ea typeface="+mn-ea"/>
          <a:cs typeface="Calibri"/>
        </a:defRPr>
      </a:lvl3pPr>
      <a:lvl4pPr marL="1600200" indent="-228600" algn="l" defTabSz="457200" rtl="0" eaLnBrk="1" latinLnBrk="0" hangingPunct="1">
        <a:spcBef>
          <a:spcPct val="20000"/>
        </a:spcBef>
        <a:buClr>
          <a:srgbClr val="FFA630"/>
        </a:buClr>
        <a:buFont typeface="Arial"/>
        <a:buChar char="–"/>
        <a:defRPr sz="1800" b="0" i="0" kern="1200">
          <a:solidFill>
            <a:schemeClr val="tx1">
              <a:lumMod val="50000"/>
              <a:lumOff val="50000"/>
            </a:schemeClr>
          </a:solidFill>
          <a:latin typeface="Calibri"/>
          <a:ea typeface="+mn-ea"/>
          <a:cs typeface="Calibri"/>
        </a:defRPr>
      </a:lvl4pPr>
      <a:lvl5pPr marL="2057400" indent="-228600" algn="l" defTabSz="457200" rtl="0" eaLnBrk="1" latinLnBrk="0" hangingPunct="1">
        <a:spcBef>
          <a:spcPct val="20000"/>
        </a:spcBef>
        <a:buClr>
          <a:srgbClr val="FFA630"/>
        </a:buClr>
        <a:buFont typeface="Arial"/>
        <a:buChar char="»"/>
        <a:defRPr sz="1600" b="0" i="0" kern="1200">
          <a:solidFill>
            <a:schemeClr val="tx1">
              <a:lumMod val="50000"/>
              <a:lumOff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973667"/>
            <a:ext cx="7772400" cy="1470025"/>
          </a:xfrm>
        </p:spPr>
        <p:txBody>
          <a:bodyPr/>
          <a:lstStyle/>
          <a:p>
            <a:r>
              <a:rPr lang="en-US" dirty="0" smtClean="0"/>
              <a:t>Why Compliance Is A Tough Pill</a:t>
            </a:r>
            <a:br>
              <a:rPr lang="en-US" dirty="0" smtClean="0"/>
            </a:br>
            <a:r>
              <a:rPr lang="en-US" dirty="0" smtClean="0"/>
              <a:t>To Swallow - </a:t>
            </a:r>
            <a:r>
              <a:rPr lang="en-US" dirty="0" err="1" smtClean="0"/>
              <a:t>Nutraceuticals</a:t>
            </a:r>
            <a:r>
              <a:rPr lang="en-US" dirty="0" smtClean="0"/>
              <a:t> </a:t>
            </a:r>
            <a:endParaRPr lang="en-US" dirty="0"/>
          </a:p>
        </p:txBody>
      </p:sp>
      <p:sp>
        <p:nvSpPr>
          <p:cNvPr id="6" name="Subtitle 5"/>
          <p:cNvSpPr>
            <a:spLocks noGrp="1"/>
          </p:cNvSpPr>
          <p:nvPr>
            <p:ph type="subTitle" idx="1"/>
          </p:nvPr>
        </p:nvSpPr>
        <p:spPr>
          <a:xfrm>
            <a:off x="1371600" y="2443692"/>
            <a:ext cx="6400800" cy="561975"/>
          </a:xfrm>
        </p:spPr>
        <p:txBody>
          <a:bodyPr/>
          <a:lstStyle/>
          <a:p>
            <a:r>
              <a:rPr lang="en-US" dirty="0" smtClean="0">
                <a:solidFill>
                  <a:schemeClr val="tx1">
                    <a:lumMod val="50000"/>
                    <a:lumOff val="50000"/>
                  </a:schemeClr>
                </a:solidFill>
              </a:rPr>
              <a:t>Affiliate Summit West Conference  |  January 13, 2014 </a:t>
            </a:r>
            <a:endParaRPr lang="en-US" dirty="0">
              <a:solidFill>
                <a:schemeClr val="tx1">
                  <a:lumMod val="50000"/>
                  <a:lumOff val="50000"/>
                </a:schemeClr>
              </a:solidFill>
            </a:endParaRPr>
          </a:p>
        </p:txBody>
      </p:sp>
      <p:sp>
        <p:nvSpPr>
          <p:cNvPr id="7" name="Subtitle 5"/>
          <p:cNvSpPr txBox="1">
            <a:spLocks/>
          </p:cNvSpPr>
          <p:nvPr/>
        </p:nvSpPr>
        <p:spPr>
          <a:xfrm>
            <a:off x="1142991" y="5300133"/>
            <a:ext cx="3098800" cy="561975"/>
          </a:xfrm>
          <a:prstGeom prst="rect">
            <a:avLst/>
          </a:prstGeom>
        </p:spPr>
        <p:txBody>
          <a:bodyPr vert="horz" lIns="91440" tIns="45720" rIns="91440" bIns="45720" rtlCol="0">
            <a:normAutofit fontScale="85000" lnSpcReduction="20000"/>
          </a:bodyPr>
          <a:lstStyle/>
          <a:p>
            <a:pPr lvl="0" algn="ctr">
              <a:spcBef>
                <a:spcPct val="20000"/>
              </a:spcBef>
              <a:buClr>
                <a:srgbClr val="FFA630"/>
              </a:buClr>
            </a:pPr>
            <a:r>
              <a:rPr lang="en-US" sz="2000" dirty="0" smtClean="0">
                <a:solidFill>
                  <a:schemeClr val="tx1">
                    <a:lumMod val="50000"/>
                    <a:lumOff val="50000"/>
                  </a:schemeClr>
                </a:solidFill>
                <a:cs typeface="Calibri"/>
              </a:rPr>
              <a:t>Rachel Hirsch, Senior Associate</a:t>
            </a:r>
          </a:p>
          <a:p>
            <a:pPr lvl="0" algn="ctr">
              <a:spcBef>
                <a:spcPct val="20000"/>
              </a:spcBef>
              <a:buClr>
                <a:srgbClr val="FFA630"/>
              </a:buClr>
            </a:pPr>
            <a:r>
              <a:rPr kumimoji="0" lang="en-US" sz="2000" b="0" i="0" u="none" strike="noStrike" kern="1200" cap="none" spc="0" normalizeH="0" baseline="0" noProof="0" dirty="0" smtClean="0">
                <a:ln>
                  <a:noFill/>
                </a:ln>
                <a:solidFill>
                  <a:schemeClr val="tx1">
                    <a:lumMod val="50000"/>
                    <a:lumOff val="50000"/>
                  </a:schemeClr>
                </a:solidFill>
                <a:effectLst/>
                <a:uLnTx/>
                <a:uFillTx/>
                <a:latin typeface="Calibri"/>
                <a:cs typeface="Calibri"/>
              </a:rPr>
              <a:t>Ifrah PLLC</a:t>
            </a:r>
            <a:endParaRPr kumimoji="0" lang="en-US" sz="2000" b="0" i="0" u="none" strike="noStrike" kern="1200" cap="none" spc="0" normalizeH="0" baseline="0" noProof="0" dirty="0">
              <a:ln>
                <a:noFill/>
              </a:ln>
              <a:solidFill>
                <a:schemeClr val="tx1">
                  <a:lumMod val="50000"/>
                  <a:lumOff val="50000"/>
                </a:schemeClr>
              </a:solidFill>
              <a:effectLst/>
              <a:uLnTx/>
              <a:uFillTx/>
              <a:latin typeface="Calibri"/>
              <a:cs typeface="Calibri"/>
            </a:endParaRPr>
          </a:p>
        </p:txBody>
      </p:sp>
      <p:sp>
        <p:nvSpPr>
          <p:cNvPr id="8" name="Subtitle 5"/>
          <p:cNvSpPr txBox="1">
            <a:spLocks/>
          </p:cNvSpPr>
          <p:nvPr/>
        </p:nvSpPr>
        <p:spPr>
          <a:xfrm>
            <a:off x="4927591" y="5300133"/>
            <a:ext cx="3098800" cy="561975"/>
          </a:xfrm>
          <a:prstGeom prst="rect">
            <a:avLst/>
          </a:prstGeom>
        </p:spPr>
        <p:txBody>
          <a:bodyPr vert="horz" lIns="91440" tIns="45720" rIns="91440" bIns="45720" rtlCol="0">
            <a:normAutofit fontScale="85000" lnSpcReduction="20000"/>
          </a:bodyPr>
          <a:lstStyle/>
          <a:p>
            <a:pPr lvl="0" algn="ctr">
              <a:spcBef>
                <a:spcPct val="20000"/>
              </a:spcBef>
              <a:buClr>
                <a:srgbClr val="FFA630"/>
              </a:buClr>
            </a:pPr>
            <a:r>
              <a:rPr lang="en-US" sz="2000" dirty="0" smtClean="0">
                <a:solidFill>
                  <a:schemeClr val="tx1">
                    <a:lumMod val="50000"/>
                    <a:lumOff val="50000"/>
                  </a:schemeClr>
                </a:solidFill>
                <a:cs typeface="Calibri"/>
              </a:rPr>
              <a:t>David Graff, General Counsel</a:t>
            </a:r>
          </a:p>
          <a:p>
            <a:pPr lvl="0" algn="ctr">
              <a:spcBef>
                <a:spcPct val="20000"/>
              </a:spcBef>
              <a:buClr>
                <a:srgbClr val="FFA630"/>
              </a:buClr>
            </a:pPr>
            <a:r>
              <a:rPr kumimoji="0" lang="en-US" sz="2000" b="0" i="0" u="none" strike="noStrike" kern="1200" cap="none" spc="0" normalizeH="0" baseline="0" noProof="0" dirty="0" smtClean="0">
                <a:ln>
                  <a:noFill/>
                </a:ln>
                <a:solidFill>
                  <a:schemeClr val="tx1">
                    <a:lumMod val="50000"/>
                    <a:lumOff val="50000"/>
                  </a:schemeClr>
                </a:solidFill>
                <a:effectLst/>
                <a:uLnTx/>
                <a:uFillTx/>
                <a:latin typeface="Calibri"/>
                <a:cs typeface="Calibri"/>
              </a:rPr>
              <a:t>50 on Red</a:t>
            </a:r>
            <a:endParaRPr kumimoji="0" lang="en-US" sz="2000" b="0" i="0" u="none" strike="noStrike" kern="1200" cap="none" spc="0" normalizeH="0" baseline="0" noProof="0" dirty="0">
              <a:ln>
                <a:noFill/>
              </a:ln>
              <a:solidFill>
                <a:schemeClr val="tx1">
                  <a:lumMod val="50000"/>
                  <a:lumOff val="50000"/>
                </a:schemeClr>
              </a:solidFill>
              <a:effectLst/>
              <a:uLnTx/>
              <a:uFillTx/>
              <a:latin typeface="Calibri"/>
              <a:cs typeface="Calibri"/>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000" dirty="0" smtClean="0"/>
              <a:t>What Does the FTC Consider Obvious Advertising “Red Flags?”</a:t>
            </a:r>
            <a:endParaRPr lang="en-US" sz="2000" dirty="0"/>
          </a:p>
        </p:txBody>
      </p:sp>
      <p:sp>
        <p:nvSpPr>
          <p:cNvPr id="4" name="Footer Placeholder 3"/>
          <p:cNvSpPr>
            <a:spLocks noGrp="1"/>
          </p:cNvSpPr>
          <p:nvPr>
            <p:ph type="ftr" sz="quarter" idx="11"/>
          </p:nvPr>
        </p:nvSpPr>
        <p:spPr/>
        <p:txBody>
          <a:bodyPr/>
          <a:lstStyle/>
          <a:p>
            <a:r>
              <a:rPr lang="en-US" dirty="0" smtClean="0"/>
              <a:t>© Ifrah PLLC. Proprietary and Confidential.  /   (202) 912-4823   /   ifrahlaw.com</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225" y="2155393"/>
            <a:ext cx="450850" cy="553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39725" y="1327150"/>
            <a:ext cx="5981700" cy="584775"/>
          </a:xfrm>
          <a:prstGeom prst="rect">
            <a:avLst/>
          </a:prstGeom>
          <a:noFill/>
        </p:spPr>
        <p:txBody>
          <a:bodyPr wrap="square" rtlCol="0">
            <a:spAutoFit/>
          </a:bodyPr>
          <a:lstStyle/>
          <a:p>
            <a:pPr marL="285750" indent="-285750">
              <a:buFont typeface="Wingdings" panose="05000000000000000000" pitchFamily="2" charset="2"/>
              <a:buChar char="Ø"/>
            </a:pPr>
            <a:r>
              <a:rPr lang="en-US" sz="1600" dirty="0" smtClean="0">
                <a:solidFill>
                  <a:schemeClr val="tx1">
                    <a:lumMod val="50000"/>
                    <a:lumOff val="50000"/>
                  </a:schemeClr>
                </a:solidFill>
              </a:rPr>
              <a:t>Section 5 of the FTC Act Prohibits </a:t>
            </a:r>
            <a:r>
              <a:rPr lang="en-US" sz="1600" dirty="0" smtClean="0">
                <a:solidFill>
                  <a:srgbClr val="64AFDE"/>
                </a:solidFill>
              </a:rPr>
              <a:t>“Unfair Or Deceptive Acts Or Practices In Or Affecting Commerce.”</a:t>
            </a:r>
            <a:endParaRPr lang="en-US" sz="1600" dirty="0">
              <a:solidFill>
                <a:srgbClr val="64AFDE"/>
              </a:solidFill>
            </a:endParaRPr>
          </a:p>
        </p:txBody>
      </p:sp>
      <p:sp>
        <p:nvSpPr>
          <p:cNvPr id="6" name="TextBox 5"/>
          <p:cNvSpPr txBox="1"/>
          <p:nvPr/>
        </p:nvSpPr>
        <p:spPr>
          <a:xfrm>
            <a:off x="1460500" y="2115233"/>
            <a:ext cx="2355850" cy="646331"/>
          </a:xfrm>
          <a:prstGeom prst="rect">
            <a:avLst/>
          </a:prstGeom>
          <a:noFill/>
        </p:spPr>
        <p:txBody>
          <a:bodyPr wrap="square" rtlCol="0">
            <a:spAutoFit/>
          </a:bodyPr>
          <a:lstStyle/>
          <a:p>
            <a:r>
              <a:rPr lang="en-US" sz="1200" dirty="0" smtClean="0">
                <a:solidFill>
                  <a:schemeClr val="tx1">
                    <a:lumMod val="50000"/>
                    <a:lumOff val="50000"/>
                  </a:schemeClr>
                </a:solidFill>
              </a:rPr>
              <a:t>Causes Weight Loss Of Two Pounds Or More A Week For A Month Or More Without Dieting Or Exercise</a:t>
            </a:r>
            <a:endParaRPr lang="en-US" sz="1200" dirty="0">
              <a:solidFill>
                <a:schemeClr val="tx1">
                  <a:lumMod val="50000"/>
                  <a:lumOff val="50000"/>
                </a:schemeClr>
              </a:solidFill>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105833"/>
            <a:ext cx="450850" cy="553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460500" y="3059323"/>
            <a:ext cx="2159000" cy="646331"/>
          </a:xfrm>
          <a:prstGeom prst="rect">
            <a:avLst/>
          </a:prstGeom>
          <a:noFill/>
        </p:spPr>
        <p:txBody>
          <a:bodyPr wrap="square" rtlCol="0">
            <a:spAutoFit/>
          </a:bodyPr>
          <a:lstStyle/>
          <a:p>
            <a:r>
              <a:rPr lang="en-US" sz="1200" dirty="0" smtClean="0">
                <a:solidFill>
                  <a:schemeClr val="tx1">
                    <a:lumMod val="50000"/>
                    <a:lumOff val="50000"/>
                  </a:schemeClr>
                </a:solidFill>
              </a:rPr>
              <a:t>Causes Substantial Weight Loss No Matter What Or How Much The Consumer Eats</a:t>
            </a:r>
            <a:endParaRPr lang="en-US" sz="1200" dirty="0">
              <a:solidFill>
                <a:schemeClr val="tx1">
                  <a:lumMod val="50000"/>
                  <a:lumOff val="50000"/>
                </a:schemeClr>
              </a:solidFill>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350" y="4092143"/>
            <a:ext cx="450850" cy="553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1460500" y="3953300"/>
            <a:ext cx="1858640" cy="830997"/>
          </a:xfrm>
          <a:prstGeom prst="rect">
            <a:avLst/>
          </a:prstGeom>
          <a:noFill/>
        </p:spPr>
        <p:txBody>
          <a:bodyPr wrap="square" rtlCol="0">
            <a:spAutoFit/>
          </a:bodyPr>
          <a:lstStyle/>
          <a:p>
            <a:r>
              <a:rPr lang="en-US" sz="1200" dirty="0" smtClean="0">
                <a:solidFill>
                  <a:schemeClr val="tx1">
                    <a:lumMod val="50000"/>
                    <a:lumOff val="50000"/>
                  </a:schemeClr>
                </a:solidFill>
              </a:rPr>
              <a:t>Causes Permanent Weight Loss (Even When Consumer Stops Using Product)</a:t>
            </a:r>
            <a:endParaRPr lang="en-US" sz="1200" dirty="0">
              <a:solidFill>
                <a:schemeClr val="tx1">
                  <a:lumMod val="50000"/>
                  <a:lumOff val="50000"/>
                </a:schemeClr>
              </a:solidFill>
            </a:endParaRP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8950" y="2115233"/>
            <a:ext cx="450850" cy="553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4908550" y="2073696"/>
            <a:ext cx="2349500" cy="646331"/>
          </a:xfrm>
          <a:prstGeom prst="rect">
            <a:avLst/>
          </a:prstGeom>
          <a:noFill/>
        </p:spPr>
        <p:txBody>
          <a:bodyPr wrap="square" rtlCol="0">
            <a:spAutoFit/>
          </a:bodyPr>
          <a:lstStyle/>
          <a:p>
            <a:r>
              <a:rPr lang="en-US" sz="1200" dirty="0" smtClean="0">
                <a:solidFill>
                  <a:schemeClr val="tx1">
                    <a:lumMod val="50000"/>
                    <a:lumOff val="50000"/>
                  </a:schemeClr>
                </a:solidFill>
              </a:rPr>
              <a:t>Blocks The Absorption Of Fat Or Calories To Enable Consumers To Lose Substantial Weight</a:t>
            </a:r>
            <a:endParaRPr lang="en-US" sz="1200" dirty="0">
              <a:solidFill>
                <a:schemeClr val="tx1">
                  <a:lumMod val="50000"/>
                  <a:lumOff val="50000"/>
                </a:schemeClr>
              </a:solidFill>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8950" y="3059323"/>
            <a:ext cx="450850" cy="553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4908550" y="3072706"/>
            <a:ext cx="2063750" cy="461665"/>
          </a:xfrm>
          <a:prstGeom prst="rect">
            <a:avLst/>
          </a:prstGeom>
          <a:noFill/>
        </p:spPr>
        <p:txBody>
          <a:bodyPr wrap="square" rtlCol="0">
            <a:spAutoFit/>
          </a:bodyPr>
          <a:lstStyle/>
          <a:p>
            <a:r>
              <a:rPr lang="en-US" sz="1200" dirty="0" smtClean="0">
                <a:solidFill>
                  <a:schemeClr val="tx1">
                    <a:lumMod val="50000"/>
                    <a:lumOff val="50000"/>
                  </a:schemeClr>
                </a:solidFill>
              </a:rPr>
              <a:t>Causes Substantial Weight Loss For All Users</a:t>
            </a:r>
            <a:endParaRPr lang="en-US" sz="1200" dirty="0">
              <a:solidFill>
                <a:schemeClr val="tx1">
                  <a:lumMod val="50000"/>
                  <a:lumOff val="50000"/>
                </a:schemeClr>
              </a:solidFill>
            </a:endParaRPr>
          </a:p>
        </p:txBody>
      </p:sp>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8950" y="3999808"/>
            <a:ext cx="450850" cy="553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4908550" y="3935790"/>
            <a:ext cx="2686050" cy="646331"/>
          </a:xfrm>
          <a:prstGeom prst="rect">
            <a:avLst/>
          </a:prstGeom>
          <a:noFill/>
        </p:spPr>
        <p:txBody>
          <a:bodyPr wrap="square" rtlCol="0">
            <a:spAutoFit/>
          </a:bodyPr>
          <a:lstStyle/>
          <a:p>
            <a:r>
              <a:rPr lang="en-US" sz="1200" dirty="0" smtClean="0">
                <a:solidFill>
                  <a:schemeClr val="tx1">
                    <a:lumMod val="50000"/>
                    <a:lumOff val="50000"/>
                  </a:schemeClr>
                </a:solidFill>
              </a:rPr>
              <a:t>Causes Substantial Weight Loss By Wearing It On The Body Or Rubbing It Into The Skin</a:t>
            </a:r>
            <a:endParaRPr lang="en-US" sz="1200" dirty="0">
              <a:solidFill>
                <a:schemeClr val="tx1">
                  <a:lumMod val="50000"/>
                  <a:lumOff val="50000"/>
                </a:schemeClr>
              </a:solidFill>
            </a:endParaRPr>
          </a:p>
        </p:txBody>
      </p:sp>
      <p:sp>
        <p:nvSpPr>
          <p:cNvPr id="18" name="TextBox 17"/>
          <p:cNvSpPr txBox="1"/>
          <p:nvPr/>
        </p:nvSpPr>
        <p:spPr>
          <a:xfrm>
            <a:off x="450850" y="4997449"/>
            <a:ext cx="5181600" cy="615553"/>
          </a:xfrm>
          <a:prstGeom prst="rect">
            <a:avLst/>
          </a:prstGeom>
          <a:noFill/>
        </p:spPr>
        <p:txBody>
          <a:bodyPr wrap="square" rtlCol="0">
            <a:spAutoFit/>
          </a:bodyPr>
          <a:lstStyle/>
          <a:p>
            <a:pPr marL="285750" indent="-285750">
              <a:buFont typeface="Wingdings" panose="05000000000000000000" pitchFamily="2" charset="2"/>
              <a:buChar char="Ø"/>
            </a:pPr>
            <a:r>
              <a:rPr lang="en-US" sz="1600" dirty="0" smtClean="0">
                <a:solidFill>
                  <a:schemeClr val="tx1">
                    <a:lumMod val="50000"/>
                    <a:lumOff val="50000"/>
                  </a:schemeClr>
                </a:solidFill>
              </a:rPr>
              <a:t>FTC’s Response: </a:t>
            </a:r>
            <a:r>
              <a:rPr lang="en-US" sz="1600" dirty="0" smtClean="0">
                <a:solidFill>
                  <a:srgbClr val="64AFDE"/>
                </a:solidFill>
              </a:rPr>
              <a:t>“Show Us The Study!”</a:t>
            </a:r>
          </a:p>
          <a:p>
            <a:endParaRPr lang="en-US" dirty="0"/>
          </a:p>
        </p:txBody>
      </p:sp>
    </p:spTree>
    <p:extLst>
      <p:ext uri="{BB962C8B-B14F-4D97-AF65-F5344CB8AC3E}">
        <p14:creationId xmlns:p14="http://schemas.microsoft.com/office/powerpoint/2010/main" val="26242884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350" y="144382"/>
            <a:ext cx="7916127" cy="808151"/>
          </a:xfrm>
        </p:spPr>
        <p:txBody>
          <a:bodyPr>
            <a:normAutofit/>
          </a:bodyPr>
          <a:lstStyle/>
          <a:p>
            <a:pPr algn="ctr"/>
            <a:r>
              <a:rPr lang="en-US" sz="1800" dirty="0" smtClean="0"/>
              <a:t>Which Claims Should Advertisers Beware Of In Marketing  Dietary Supplements?</a:t>
            </a:r>
            <a:endParaRPr lang="en-US" sz="1800" dirty="0"/>
          </a:p>
        </p:txBody>
      </p:sp>
      <p:sp>
        <p:nvSpPr>
          <p:cNvPr id="4" name="Footer Placeholder 3"/>
          <p:cNvSpPr>
            <a:spLocks noGrp="1"/>
          </p:cNvSpPr>
          <p:nvPr>
            <p:ph type="ftr" sz="quarter" idx="11"/>
          </p:nvPr>
        </p:nvSpPr>
        <p:spPr/>
        <p:txBody>
          <a:bodyPr/>
          <a:lstStyle/>
          <a:p>
            <a:r>
              <a:rPr lang="en-US" smtClean="0"/>
              <a:t>© Ifrah PLLC. Proprietary and Confidential.  /   (202) 912-4823   /   ifrahlaw.com</a:t>
            </a:r>
            <a:endParaRPr lang="en-US" dirty="0"/>
          </a:p>
        </p:txBody>
      </p:sp>
      <p:sp>
        <p:nvSpPr>
          <p:cNvPr id="6" name="TextBox 5"/>
          <p:cNvSpPr txBox="1"/>
          <p:nvPr/>
        </p:nvSpPr>
        <p:spPr>
          <a:xfrm>
            <a:off x="387350" y="1466850"/>
            <a:ext cx="7315200" cy="923330"/>
          </a:xfrm>
          <a:prstGeom prst="rect">
            <a:avLst/>
          </a:prstGeom>
          <a:noFill/>
        </p:spPr>
        <p:txBody>
          <a:bodyPr wrap="square" rtlCol="0">
            <a:spAutoFit/>
          </a:bodyPr>
          <a:lstStyle/>
          <a:p>
            <a:pPr marL="285750" indent="-285750">
              <a:buFont typeface="Wingdings" panose="05000000000000000000" pitchFamily="2" charset="2"/>
              <a:buChar char="Ø"/>
            </a:pPr>
            <a:r>
              <a:rPr lang="en-US" sz="1600" dirty="0" smtClean="0">
                <a:solidFill>
                  <a:srgbClr val="64AFDE"/>
                </a:solidFill>
              </a:rPr>
              <a:t>Claims Based On Consumer Experiences Or Expert Endorsements.</a:t>
            </a:r>
          </a:p>
          <a:p>
            <a:endParaRPr lang="en-US" dirty="0"/>
          </a:p>
          <a:p>
            <a:endParaRPr lang="en-US" dirty="0"/>
          </a:p>
        </p:txBody>
      </p:sp>
      <p:sp>
        <p:nvSpPr>
          <p:cNvPr id="7" name="TextBox 6"/>
          <p:cNvSpPr txBox="1"/>
          <p:nvPr/>
        </p:nvSpPr>
        <p:spPr>
          <a:xfrm>
            <a:off x="1079500" y="1858665"/>
            <a:ext cx="5664200" cy="461665"/>
          </a:xfrm>
          <a:prstGeom prst="rect">
            <a:avLst/>
          </a:prstGeom>
          <a:noFill/>
        </p:spPr>
        <p:txBody>
          <a:bodyPr wrap="square" rtlCol="0">
            <a:spAutoFit/>
          </a:bodyPr>
          <a:lstStyle/>
          <a:p>
            <a:pPr marL="285750" indent="-285750">
              <a:buFont typeface="Wingdings" panose="05000000000000000000" pitchFamily="2" charset="2"/>
              <a:buChar char="v"/>
            </a:pPr>
            <a:r>
              <a:rPr lang="en-US" sz="1200" dirty="0" smtClean="0">
                <a:solidFill>
                  <a:schemeClr val="tx1">
                    <a:lumMod val="50000"/>
                    <a:lumOff val="50000"/>
                  </a:schemeClr>
                </a:solidFill>
              </a:rPr>
              <a:t>Require Clear And Conspicuous Disclosures</a:t>
            </a:r>
          </a:p>
          <a:p>
            <a:pPr marL="285750" indent="-285750">
              <a:buFont typeface="Wingdings" panose="05000000000000000000" pitchFamily="2" charset="2"/>
              <a:buChar char="v"/>
            </a:pPr>
            <a:r>
              <a:rPr lang="en-US" sz="1200" dirty="0" smtClean="0">
                <a:solidFill>
                  <a:schemeClr val="tx1">
                    <a:lumMod val="50000"/>
                    <a:lumOff val="50000"/>
                  </a:schemeClr>
                </a:solidFill>
              </a:rPr>
              <a:t>“Results May Vary” Not Enough</a:t>
            </a:r>
            <a:endParaRPr lang="en-US" sz="1200" dirty="0">
              <a:solidFill>
                <a:schemeClr val="tx1">
                  <a:lumMod val="50000"/>
                  <a:lumOff val="50000"/>
                </a:schemeClr>
              </a:solidFill>
            </a:endParaRPr>
          </a:p>
        </p:txBody>
      </p:sp>
      <p:sp>
        <p:nvSpPr>
          <p:cNvPr id="8" name="TextBox 7"/>
          <p:cNvSpPr txBox="1"/>
          <p:nvPr/>
        </p:nvSpPr>
        <p:spPr>
          <a:xfrm>
            <a:off x="387350" y="2520950"/>
            <a:ext cx="6356350" cy="338554"/>
          </a:xfrm>
          <a:prstGeom prst="rect">
            <a:avLst/>
          </a:prstGeom>
          <a:noFill/>
        </p:spPr>
        <p:txBody>
          <a:bodyPr wrap="square" rtlCol="0">
            <a:spAutoFit/>
          </a:bodyPr>
          <a:lstStyle/>
          <a:p>
            <a:pPr marL="285750" indent="-285750">
              <a:buFont typeface="Wingdings" panose="05000000000000000000" pitchFamily="2" charset="2"/>
              <a:buChar char="Ø"/>
            </a:pPr>
            <a:r>
              <a:rPr lang="en-US" sz="1600" dirty="0" smtClean="0">
                <a:solidFill>
                  <a:srgbClr val="64AFDE"/>
                </a:solidFill>
              </a:rPr>
              <a:t>Claims Based On Traditional Uses.</a:t>
            </a:r>
            <a:endParaRPr lang="en-US" sz="1600" dirty="0">
              <a:solidFill>
                <a:srgbClr val="64AFDE"/>
              </a:solidFill>
            </a:endParaRPr>
          </a:p>
        </p:txBody>
      </p:sp>
      <p:sp>
        <p:nvSpPr>
          <p:cNvPr id="10" name="TextBox 9"/>
          <p:cNvSpPr txBox="1"/>
          <p:nvPr/>
        </p:nvSpPr>
        <p:spPr>
          <a:xfrm>
            <a:off x="1079500" y="2946400"/>
            <a:ext cx="4654550" cy="461665"/>
          </a:xfrm>
          <a:prstGeom prst="rect">
            <a:avLst/>
          </a:prstGeom>
          <a:noFill/>
        </p:spPr>
        <p:txBody>
          <a:bodyPr wrap="square" rtlCol="0">
            <a:spAutoFit/>
          </a:bodyPr>
          <a:lstStyle/>
          <a:p>
            <a:pPr marL="285750" indent="-285750">
              <a:buFont typeface="Wingdings" panose="05000000000000000000" pitchFamily="2" charset="2"/>
              <a:buChar char="v"/>
            </a:pPr>
            <a:r>
              <a:rPr lang="en-US" sz="1200" dirty="0" smtClean="0">
                <a:solidFill>
                  <a:schemeClr val="tx1">
                    <a:lumMod val="50000"/>
                    <a:lumOff val="50000"/>
                  </a:schemeClr>
                </a:solidFill>
              </a:rPr>
              <a:t>Consumer Perception Matters</a:t>
            </a:r>
          </a:p>
          <a:p>
            <a:pPr marL="285750" indent="-285750">
              <a:buFont typeface="Wingdings" panose="05000000000000000000" pitchFamily="2" charset="2"/>
              <a:buChar char="v"/>
            </a:pPr>
            <a:r>
              <a:rPr lang="en-US" sz="1200" dirty="0" smtClean="0">
                <a:solidFill>
                  <a:schemeClr val="tx1">
                    <a:lumMod val="50000"/>
                    <a:lumOff val="50000"/>
                  </a:schemeClr>
                </a:solidFill>
              </a:rPr>
              <a:t>Competent And Reliable Evidence May Be Necessary.</a:t>
            </a:r>
            <a:endParaRPr lang="en-US" sz="1200" dirty="0">
              <a:solidFill>
                <a:schemeClr val="tx1">
                  <a:lumMod val="50000"/>
                  <a:lumOff val="50000"/>
                </a:schemeClr>
              </a:solidFill>
            </a:endParaRPr>
          </a:p>
        </p:txBody>
      </p:sp>
      <p:sp>
        <p:nvSpPr>
          <p:cNvPr id="11" name="TextBox 10"/>
          <p:cNvSpPr txBox="1"/>
          <p:nvPr/>
        </p:nvSpPr>
        <p:spPr>
          <a:xfrm>
            <a:off x="387350" y="3625850"/>
            <a:ext cx="4298950" cy="338554"/>
          </a:xfrm>
          <a:prstGeom prst="rect">
            <a:avLst/>
          </a:prstGeom>
          <a:noFill/>
        </p:spPr>
        <p:txBody>
          <a:bodyPr wrap="square" rtlCol="0">
            <a:spAutoFit/>
          </a:bodyPr>
          <a:lstStyle/>
          <a:p>
            <a:pPr marL="285750" indent="-285750">
              <a:buFont typeface="Wingdings" panose="05000000000000000000" pitchFamily="2" charset="2"/>
              <a:buChar char="Ø"/>
            </a:pPr>
            <a:r>
              <a:rPr lang="en-US" sz="1600" dirty="0" smtClean="0">
                <a:solidFill>
                  <a:srgbClr val="64AFDE"/>
                </a:solidFill>
              </a:rPr>
              <a:t>Use Of The DSHEA Disclaimer.</a:t>
            </a:r>
            <a:endParaRPr lang="en-US" sz="1600" dirty="0">
              <a:solidFill>
                <a:srgbClr val="64AFDE"/>
              </a:solidFill>
            </a:endParaRPr>
          </a:p>
        </p:txBody>
      </p:sp>
      <p:sp>
        <p:nvSpPr>
          <p:cNvPr id="12" name="TextBox 11"/>
          <p:cNvSpPr txBox="1"/>
          <p:nvPr/>
        </p:nvSpPr>
        <p:spPr>
          <a:xfrm>
            <a:off x="1079500" y="4044950"/>
            <a:ext cx="4483100" cy="830997"/>
          </a:xfrm>
          <a:prstGeom prst="rect">
            <a:avLst/>
          </a:prstGeom>
          <a:noFill/>
        </p:spPr>
        <p:txBody>
          <a:bodyPr wrap="square" rtlCol="0">
            <a:spAutoFit/>
          </a:bodyPr>
          <a:lstStyle/>
          <a:p>
            <a:pPr marL="285750" indent="-285750">
              <a:buFont typeface="Wingdings" panose="05000000000000000000" pitchFamily="2" charset="2"/>
              <a:buChar char="v"/>
            </a:pPr>
            <a:r>
              <a:rPr lang="en-US" sz="1200" dirty="0" smtClean="0">
                <a:solidFill>
                  <a:schemeClr val="tx1">
                    <a:lumMod val="50000"/>
                    <a:lumOff val="50000"/>
                  </a:schemeClr>
                </a:solidFill>
              </a:rPr>
              <a:t>May Be Necessary If Text Or Image Leads Consumer To Believe Product Has Undergone FDA Review</a:t>
            </a:r>
          </a:p>
          <a:p>
            <a:pPr marL="285750" indent="-285750">
              <a:buFont typeface="Wingdings" panose="05000000000000000000" pitchFamily="2" charset="2"/>
              <a:buChar char="v"/>
            </a:pPr>
            <a:r>
              <a:rPr lang="en-US" sz="1200" dirty="0" smtClean="0">
                <a:solidFill>
                  <a:schemeClr val="tx1">
                    <a:lumMod val="50000"/>
                    <a:lumOff val="50000"/>
                  </a:schemeClr>
                </a:solidFill>
              </a:rPr>
              <a:t>Will Not Cure Otherwise Deceptive Ad – i.e. Claims About  Disease Benefit Of Product</a:t>
            </a:r>
            <a:endParaRPr lang="en-US" sz="1200" dirty="0">
              <a:solidFill>
                <a:schemeClr val="tx1">
                  <a:lumMod val="50000"/>
                  <a:lumOff val="50000"/>
                </a:schemeClr>
              </a:solidFill>
            </a:endParaRPr>
          </a:p>
        </p:txBody>
      </p:sp>
      <p:sp>
        <p:nvSpPr>
          <p:cNvPr id="13" name="TextBox 12"/>
          <p:cNvSpPr txBox="1"/>
          <p:nvPr/>
        </p:nvSpPr>
        <p:spPr>
          <a:xfrm>
            <a:off x="387350" y="5067300"/>
            <a:ext cx="3543300" cy="369332"/>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solidFill>
                  <a:srgbClr val="64AFDE"/>
                </a:solidFill>
              </a:rPr>
              <a:t>Third Party Literature.</a:t>
            </a:r>
            <a:endParaRPr lang="en-US" dirty="0">
              <a:solidFill>
                <a:srgbClr val="64AFDE"/>
              </a:solidFill>
            </a:endParaRPr>
          </a:p>
        </p:txBody>
      </p:sp>
      <p:sp>
        <p:nvSpPr>
          <p:cNvPr id="14" name="TextBox 13"/>
          <p:cNvSpPr txBox="1"/>
          <p:nvPr/>
        </p:nvSpPr>
        <p:spPr>
          <a:xfrm>
            <a:off x="1036960" y="5489888"/>
            <a:ext cx="5670550" cy="461665"/>
          </a:xfrm>
          <a:prstGeom prst="rect">
            <a:avLst/>
          </a:prstGeom>
          <a:noFill/>
        </p:spPr>
        <p:txBody>
          <a:bodyPr wrap="square" rtlCol="0">
            <a:spAutoFit/>
          </a:bodyPr>
          <a:lstStyle/>
          <a:p>
            <a:pPr marL="285750" indent="-285750">
              <a:buFont typeface="Wingdings" panose="05000000000000000000" pitchFamily="2" charset="2"/>
              <a:buChar char="v"/>
            </a:pPr>
            <a:r>
              <a:rPr lang="en-US" sz="1200" dirty="0" smtClean="0">
                <a:solidFill>
                  <a:schemeClr val="tx1">
                    <a:lumMod val="50000"/>
                    <a:lumOff val="50000"/>
                  </a:schemeClr>
                </a:solidFill>
              </a:rPr>
              <a:t>May Not Be Used Deceptively and Must Be Explained In Context.</a:t>
            </a:r>
          </a:p>
          <a:p>
            <a:pPr marL="285750" indent="-285750">
              <a:buFont typeface="Wingdings" panose="05000000000000000000" pitchFamily="2" charset="2"/>
              <a:buChar char="v"/>
            </a:pPr>
            <a:r>
              <a:rPr lang="en-US" sz="1200" dirty="0" smtClean="0">
                <a:solidFill>
                  <a:schemeClr val="tx1">
                    <a:lumMod val="50000"/>
                    <a:lumOff val="50000"/>
                  </a:schemeClr>
                </a:solidFill>
              </a:rPr>
              <a:t>May Impact What Claims Advertiser Will Be Responsible for Substantiating.</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27310897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650" y="144382"/>
            <a:ext cx="8182827" cy="808151"/>
          </a:xfrm>
        </p:spPr>
        <p:txBody>
          <a:bodyPr>
            <a:normAutofit/>
          </a:bodyPr>
          <a:lstStyle/>
          <a:p>
            <a:pPr algn="ctr"/>
            <a:r>
              <a:rPr lang="en-US" sz="1800" dirty="0" smtClean="0"/>
              <a:t>What Constitutes Health Claims Substantiation Under The FTC Guidelines?</a:t>
            </a:r>
            <a:endParaRPr lang="en-US" sz="1800" dirty="0"/>
          </a:p>
        </p:txBody>
      </p:sp>
      <p:sp>
        <p:nvSpPr>
          <p:cNvPr id="4" name="Footer Placeholder 3"/>
          <p:cNvSpPr>
            <a:spLocks noGrp="1"/>
          </p:cNvSpPr>
          <p:nvPr>
            <p:ph type="ftr" sz="quarter" idx="11"/>
          </p:nvPr>
        </p:nvSpPr>
        <p:spPr/>
        <p:txBody>
          <a:bodyPr/>
          <a:lstStyle/>
          <a:p>
            <a:r>
              <a:rPr lang="en-US" smtClean="0"/>
              <a:t>© Ifrah PLLC. Proprietary and Confidential.  /   (202) 912-4823   /   ifrahlaw.com</a:t>
            </a:r>
            <a:endParaRPr lang="en-US" dirty="0"/>
          </a:p>
        </p:txBody>
      </p:sp>
      <p:sp>
        <p:nvSpPr>
          <p:cNvPr id="5" name="TextBox 4"/>
          <p:cNvSpPr txBox="1"/>
          <p:nvPr/>
        </p:nvSpPr>
        <p:spPr>
          <a:xfrm>
            <a:off x="177800" y="1352550"/>
            <a:ext cx="7112000" cy="738664"/>
          </a:xfrm>
          <a:prstGeom prst="rect">
            <a:avLst/>
          </a:prstGeom>
          <a:noFill/>
        </p:spPr>
        <p:txBody>
          <a:bodyPr wrap="square" rtlCol="0">
            <a:spAutoFit/>
          </a:bodyPr>
          <a:lstStyle/>
          <a:p>
            <a:pPr marL="285750" indent="-285750">
              <a:buFont typeface="Wingdings" panose="05000000000000000000" pitchFamily="2" charset="2"/>
              <a:buChar char="Ø"/>
            </a:pPr>
            <a:r>
              <a:rPr lang="en-US" sz="1400" dirty="0" smtClean="0">
                <a:solidFill>
                  <a:schemeClr val="tx1">
                    <a:lumMod val="50000"/>
                    <a:lumOff val="50000"/>
                  </a:schemeClr>
                </a:solidFill>
              </a:rPr>
              <a:t>FTC Has Typically Applied A </a:t>
            </a:r>
            <a:r>
              <a:rPr lang="en-US" sz="1400" dirty="0" smtClean="0">
                <a:solidFill>
                  <a:srgbClr val="64AFDE"/>
                </a:solidFill>
              </a:rPr>
              <a:t>“Substantiation Standard” </a:t>
            </a:r>
            <a:r>
              <a:rPr lang="en-US" sz="1400" dirty="0" smtClean="0">
                <a:solidFill>
                  <a:schemeClr val="tx1">
                    <a:lumMod val="50000"/>
                    <a:lumOff val="50000"/>
                  </a:schemeClr>
                </a:solidFill>
              </a:rPr>
              <a:t>Of </a:t>
            </a:r>
            <a:r>
              <a:rPr lang="en-US" sz="1400" dirty="0" smtClean="0">
                <a:solidFill>
                  <a:srgbClr val="64AFDE"/>
                </a:solidFill>
              </a:rPr>
              <a:t>“Competent And Reliable Scientific Evidence”</a:t>
            </a:r>
            <a:r>
              <a:rPr lang="en-US" sz="1400" dirty="0" smtClean="0">
                <a:solidFill>
                  <a:schemeClr val="tx1">
                    <a:lumMod val="50000"/>
                    <a:lumOff val="50000"/>
                  </a:schemeClr>
                </a:solidFill>
              </a:rPr>
              <a:t> To Claims About The Benefits And Safety of Dietary Supplements And Other Health-Related Products. </a:t>
            </a:r>
            <a:endParaRPr lang="en-US" sz="1400" dirty="0">
              <a:solidFill>
                <a:schemeClr val="tx1">
                  <a:lumMod val="50000"/>
                  <a:lumOff val="50000"/>
                </a:schemeClr>
              </a:solidFill>
            </a:endParaRPr>
          </a:p>
        </p:txBody>
      </p:sp>
      <p:sp>
        <p:nvSpPr>
          <p:cNvPr id="6" name="TextBox 5"/>
          <p:cNvSpPr txBox="1"/>
          <p:nvPr/>
        </p:nvSpPr>
        <p:spPr>
          <a:xfrm>
            <a:off x="1104900" y="2235200"/>
            <a:ext cx="5232400" cy="1200329"/>
          </a:xfrm>
          <a:prstGeom prst="rect">
            <a:avLst/>
          </a:prstGeom>
          <a:noFill/>
        </p:spPr>
        <p:txBody>
          <a:bodyPr wrap="square" rtlCol="0">
            <a:spAutoFit/>
          </a:bodyPr>
          <a:lstStyle/>
          <a:p>
            <a:pPr marL="171450" indent="-171450">
              <a:buFont typeface="Wingdings" panose="05000000000000000000" pitchFamily="2" charset="2"/>
              <a:buChar char="v"/>
            </a:pPr>
            <a:r>
              <a:rPr lang="en-US" sz="1200" dirty="0" smtClean="0">
                <a:solidFill>
                  <a:srgbClr val="64AFDE"/>
                </a:solidFill>
              </a:rPr>
              <a:t>“Competent And Reliable Scientific Evidence” </a:t>
            </a:r>
            <a:r>
              <a:rPr lang="en-US" sz="1200" dirty="0" smtClean="0">
                <a:solidFill>
                  <a:schemeClr val="tx1">
                    <a:lumMod val="50000"/>
                    <a:lumOff val="50000"/>
                  </a:schemeClr>
                </a:solidFill>
              </a:rPr>
              <a:t>Has Been Defined in FTC Case Law As “Tests, Analyses, Research, Studies, Or Other Evidence Based On The Expertise Of Professionals In The Relevant Area, That Has Been Conducted And Evaluated In An Objective Manner By Persons Qualified To Do So, Using Procedures Generally Accepted In The Profession To Yield Accurate and Reliable Results.”</a:t>
            </a:r>
            <a:endParaRPr lang="en-US" sz="1200" dirty="0">
              <a:solidFill>
                <a:schemeClr val="tx1">
                  <a:lumMod val="50000"/>
                  <a:lumOff val="50000"/>
                </a:schemeClr>
              </a:solidFill>
            </a:endParaRPr>
          </a:p>
        </p:txBody>
      </p:sp>
      <p:sp>
        <p:nvSpPr>
          <p:cNvPr id="7" name="TextBox 6"/>
          <p:cNvSpPr txBox="1"/>
          <p:nvPr/>
        </p:nvSpPr>
        <p:spPr>
          <a:xfrm>
            <a:off x="177800" y="3727450"/>
            <a:ext cx="6692900" cy="523220"/>
          </a:xfrm>
          <a:prstGeom prst="rect">
            <a:avLst/>
          </a:prstGeom>
          <a:noFill/>
        </p:spPr>
        <p:txBody>
          <a:bodyPr wrap="square" rtlCol="0">
            <a:spAutoFit/>
          </a:bodyPr>
          <a:lstStyle/>
          <a:p>
            <a:pPr marL="285750" indent="-285750">
              <a:buFont typeface="Wingdings" panose="05000000000000000000" pitchFamily="2" charset="2"/>
              <a:buChar char="Ø"/>
            </a:pPr>
            <a:r>
              <a:rPr lang="en-US" sz="1400" dirty="0" smtClean="0">
                <a:solidFill>
                  <a:schemeClr val="tx1">
                    <a:lumMod val="50000"/>
                    <a:lumOff val="50000"/>
                  </a:schemeClr>
                </a:solidFill>
              </a:rPr>
              <a:t>There Is No Pre-Established Formula As To How Many Or What Type Of Studies Are Needed To Substantiate A Claim. </a:t>
            </a:r>
            <a:endParaRPr lang="en-US" sz="1400" dirty="0">
              <a:solidFill>
                <a:schemeClr val="tx1">
                  <a:lumMod val="50000"/>
                  <a:lumOff val="50000"/>
                </a:schemeClr>
              </a:solidFill>
            </a:endParaRPr>
          </a:p>
        </p:txBody>
      </p:sp>
      <p:sp>
        <p:nvSpPr>
          <p:cNvPr id="8" name="TextBox 7"/>
          <p:cNvSpPr txBox="1"/>
          <p:nvPr/>
        </p:nvSpPr>
        <p:spPr>
          <a:xfrm>
            <a:off x="177800" y="4502150"/>
            <a:ext cx="6400800" cy="738664"/>
          </a:xfrm>
          <a:prstGeom prst="rect">
            <a:avLst/>
          </a:prstGeom>
          <a:noFill/>
        </p:spPr>
        <p:txBody>
          <a:bodyPr wrap="square" rtlCol="0">
            <a:spAutoFit/>
          </a:bodyPr>
          <a:lstStyle/>
          <a:p>
            <a:pPr marL="285750" indent="-285750">
              <a:buFont typeface="Wingdings" panose="05000000000000000000" pitchFamily="2" charset="2"/>
              <a:buChar char="Ø"/>
            </a:pPr>
            <a:r>
              <a:rPr lang="en-US" sz="1400" dirty="0" smtClean="0">
                <a:solidFill>
                  <a:schemeClr val="tx1">
                    <a:lumMod val="50000"/>
                    <a:lumOff val="50000"/>
                  </a:schemeClr>
                </a:solidFill>
              </a:rPr>
              <a:t>The Absence Of An FDA Determination That A Health Claim Is Scientifically Valid Will Be A Significant Factor In The Commission’s Assessment Of The Adequacy Of Substantiation For The Claim. </a:t>
            </a:r>
            <a:endParaRPr lang="en-US" sz="1400" dirty="0">
              <a:solidFill>
                <a:schemeClr val="tx1">
                  <a:lumMod val="50000"/>
                  <a:lumOff val="50000"/>
                </a:schemeClr>
              </a:solidFill>
            </a:endParaRP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7688" y="2882900"/>
            <a:ext cx="1908312" cy="1303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95381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1600" dirty="0" smtClean="0"/>
              <a:t>How Does the FTC Health Claims Substantiation Guidance Compare To FDA Guidance?</a:t>
            </a:r>
            <a:endParaRPr lang="en-US" sz="1600" dirty="0"/>
          </a:p>
        </p:txBody>
      </p:sp>
      <p:sp>
        <p:nvSpPr>
          <p:cNvPr id="4" name="Footer Placeholder 3"/>
          <p:cNvSpPr>
            <a:spLocks noGrp="1"/>
          </p:cNvSpPr>
          <p:nvPr>
            <p:ph type="ftr" sz="quarter" idx="11"/>
          </p:nvPr>
        </p:nvSpPr>
        <p:spPr/>
        <p:txBody>
          <a:bodyPr/>
          <a:lstStyle/>
          <a:p>
            <a:r>
              <a:rPr lang="en-US" smtClean="0"/>
              <a:t>© Ifrah PLLC. Proprietary and Confidential.  /   (202) 912-4823   /   ifrahlaw.com</a:t>
            </a:r>
            <a:endParaRPr lang="en-US" dirty="0"/>
          </a:p>
        </p:txBody>
      </p:sp>
      <p:graphicFrame>
        <p:nvGraphicFramePr>
          <p:cNvPr id="6" name="Diagram 5"/>
          <p:cNvGraphicFramePr/>
          <p:nvPr>
            <p:extLst>
              <p:ext uri="{D42A27DB-BD31-4B8C-83A1-F6EECF244321}">
                <p14:modId xmlns:p14="http://schemas.microsoft.com/office/powerpoint/2010/main" val="595928058"/>
              </p:ext>
            </p:extLst>
          </p:nvPr>
        </p:nvGraphicFramePr>
        <p:xfrm>
          <a:off x="465930" y="1473924"/>
          <a:ext cx="3102769" cy="28059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val="596975620"/>
              </p:ext>
            </p:extLst>
          </p:nvPr>
        </p:nvGraphicFramePr>
        <p:xfrm>
          <a:off x="5039577" y="1500048"/>
          <a:ext cx="2679700" cy="33464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TextBox 7"/>
          <p:cNvSpPr txBox="1"/>
          <p:nvPr/>
        </p:nvSpPr>
        <p:spPr>
          <a:xfrm>
            <a:off x="3619499" y="2813050"/>
            <a:ext cx="933451" cy="369332"/>
          </a:xfrm>
          <a:prstGeom prst="rect">
            <a:avLst/>
          </a:prstGeom>
          <a:noFill/>
        </p:spPr>
        <p:txBody>
          <a:bodyPr wrap="square" rtlCol="0">
            <a:spAutoFit/>
          </a:bodyPr>
          <a:lstStyle/>
          <a:p>
            <a:pPr algn="ctr"/>
            <a:r>
              <a:rPr lang="en-US" dirty="0" smtClean="0">
                <a:solidFill>
                  <a:schemeClr val="tx1">
                    <a:lumMod val="50000"/>
                    <a:lumOff val="50000"/>
                  </a:schemeClr>
                </a:solidFill>
              </a:rPr>
              <a:t>vs.</a:t>
            </a:r>
            <a:endParaRPr lang="en-US" dirty="0">
              <a:solidFill>
                <a:schemeClr val="tx1">
                  <a:lumMod val="50000"/>
                  <a:lumOff val="50000"/>
                </a:schemeClr>
              </a:solidFill>
            </a:endParaRPr>
          </a:p>
        </p:txBody>
      </p:sp>
    </p:spTree>
    <p:extLst>
      <p:ext uri="{BB962C8B-B14F-4D97-AF65-F5344CB8AC3E}">
        <p14:creationId xmlns:p14="http://schemas.microsoft.com/office/powerpoint/2010/main" val="17707831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000" dirty="0" smtClean="0"/>
              <a:t>To Whom Does This Guidance Apply?</a:t>
            </a:r>
            <a:endParaRPr lang="en-US" sz="2000" dirty="0"/>
          </a:p>
        </p:txBody>
      </p:sp>
      <p:sp>
        <p:nvSpPr>
          <p:cNvPr id="4" name="Footer Placeholder 3"/>
          <p:cNvSpPr>
            <a:spLocks noGrp="1"/>
          </p:cNvSpPr>
          <p:nvPr>
            <p:ph type="ftr" sz="quarter" idx="11"/>
          </p:nvPr>
        </p:nvSpPr>
        <p:spPr/>
        <p:txBody>
          <a:bodyPr/>
          <a:lstStyle/>
          <a:p>
            <a:r>
              <a:rPr lang="en-US" smtClean="0"/>
              <a:t>© Ifrah PLLC. Proprietary and Confidential.  /   (202) 912-4823   /   ifrahlaw.com</a:t>
            </a:r>
            <a:endParaRPr lang="en-US" dirty="0"/>
          </a:p>
        </p:txBody>
      </p:sp>
      <p:sp>
        <p:nvSpPr>
          <p:cNvPr id="7" name="TextBox 6"/>
          <p:cNvSpPr txBox="1"/>
          <p:nvPr/>
        </p:nvSpPr>
        <p:spPr>
          <a:xfrm>
            <a:off x="812907" y="1562100"/>
            <a:ext cx="5791200" cy="584775"/>
          </a:xfrm>
          <a:prstGeom prst="rect">
            <a:avLst/>
          </a:prstGeom>
          <a:noFill/>
        </p:spPr>
        <p:txBody>
          <a:bodyPr wrap="square" rtlCol="0">
            <a:spAutoFit/>
          </a:bodyPr>
          <a:lstStyle/>
          <a:p>
            <a:pPr marL="285750" indent="-285750">
              <a:buFont typeface="Wingdings" panose="05000000000000000000" pitchFamily="2" charset="2"/>
              <a:buChar char="Ø"/>
            </a:pPr>
            <a:r>
              <a:rPr lang="en-US" sz="1600" dirty="0" smtClean="0">
                <a:solidFill>
                  <a:schemeClr val="tx1">
                    <a:lumMod val="50000"/>
                    <a:lumOff val="50000"/>
                  </a:schemeClr>
                </a:solidFill>
              </a:rPr>
              <a:t>The Guidance Applies Not Only To Product Manufacturers, But To </a:t>
            </a:r>
            <a:r>
              <a:rPr lang="en-US" sz="1600" dirty="0" smtClean="0">
                <a:solidFill>
                  <a:srgbClr val="64AFDE"/>
                </a:solidFill>
              </a:rPr>
              <a:t>Product Distributors </a:t>
            </a:r>
            <a:r>
              <a:rPr lang="en-US" sz="1600" dirty="0" smtClean="0">
                <a:solidFill>
                  <a:schemeClr val="tx1">
                    <a:lumMod val="50000"/>
                    <a:lumOff val="50000"/>
                  </a:schemeClr>
                </a:solidFill>
              </a:rPr>
              <a:t>As Well. </a:t>
            </a:r>
            <a:endParaRPr lang="en-US" sz="1600" dirty="0">
              <a:solidFill>
                <a:schemeClr val="tx1">
                  <a:lumMod val="50000"/>
                  <a:lumOff val="50000"/>
                </a:schemeClr>
              </a:solidFill>
            </a:endParaRPr>
          </a:p>
        </p:txBody>
      </p:sp>
      <p:sp>
        <p:nvSpPr>
          <p:cNvPr id="8" name="TextBox 7"/>
          <p:cNvSpPr txBox="1"/>
          <p:nvPr/>
        </p:nvSpPr>
        <p:spPr>
          <a:xfrm>
            <a:off x="768457" y="4057650"/>
            <a:ext cx="7080250" cy="1077218"/>
          </a:xfrm>
          <a:prstGeom prst="rect">
            <a:avLst/>
          </a:prstGeom>
          <a:noFill/>
        </p:spPr>
        <p:txBody>
          <a:bodyPr wrap="square" rtlCol="0">
            <a:spAutoFit/>
          </a:bodyPr>
          <a:lstStyle/>
          <a:p>
            <a:pPr marL="285750" indent="-285750">
              <a:buFont typeface="Wingdings" panose="05000000000000000000" pitchFamily="2" charset="2"/>
              <a:buChar char="Ø"/>
            </a:pPr>
            <a:r>
              <a:rPr lang="en-US" sz="1600" dirty="0" smtClean="0">
                <a:solidFill>
                  <a:schemeClr val="tx1">
                    <a:lumMod val="50000"/>
                    <a:lumOff val="50000"/>
                  </a:schemeClr>
                </a:solidFill>
              </a:rPr>
              <a:t>According to the FDA, A Distributor Who Contracts With A Manufacturer to Manufacture Dietary Supplements, Which the Distributor Then Distributes Under Its </a:t>
            </a:r>
            <a:r>
              <a:rPr lang="en-US" sz="1600" dirty="0" smtClean="0">
                <a:solidFill>
                  <a:srgbClr val="64AFDE"/>
                </a:solidFill>
              </a:rPr>
              <a:t>Own Label</a:t>
            </a:r>
            <a:r>
              <a:rPr lang="en-US" sz="1600" dirty="0" smtClean="0">
                <a:solidFill>
                  <a:schemeClr val="tx1">
                    <a:lumMod val="50000"/>
                    <a:lumOff val="50000"/>
                  </a:schemeClr>
                </a:solidFill>
              </a:rPr>
              <a:t>, Has An Obligation To Oversee Product Labeling, Manufacturing Activities, and Product Distribution.  </a:t>
            </a:r>
            <a:endParaRPr lang="en-US" sz="1600" dirty="0">
              <a:solidFill>
                <a:schemeClr val="tx1">
                  <a:lumMod val="50000"/>
                  <a:lumOff val="50000"/>
                </a:schemeClr>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5290" y="2438975"/>
            <a:ext cx="2406434" cy="1177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69614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000" dirty="0" smtClean="0"/>
              <a:t>What Can Dietary Supplement Marketers Do To Protect Themselves?</a:t>
            </a:r>
            <a:endParaRPr lang="en-US" sz="2000" dirty="0"/>
          </a:p>
        </p:txBody>
      </p:sp>
      <p:sp>
        <p:nvSpPr>
          <p:cNvPr id="4" name="Footer Placeholder 3"/>
          <p:cNvSpPr>
            <a:spLocks noGrp="1"/>
          </p:cNvSpPr>
          <p:nvPr>
            <p:ph type="ftr" sz="quarter" idx="11"/>
          </p:nvPr>
        </p:nvSpPr>
        <p:spPr/>
        <p:txBody>
          <a:bodyPr/>
          <a:lstStyle/>
          <a:p>
            <a:r>
              <a:rPr lang="en-US" smtClean="0"/>
              <a:t>© Ifrah PLLC. Proprietary and Confidential.  /   (202) 912-4823   /   ifrahlaw.com</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0" y="1619248"/>
            <a:ext cx="1384300" cy="1435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00025" y="1275224"/>
            <a:ext cx="1384300" cy="307777"/>
          </a:xfrm>
          <a:prstGeom prst="rect">
            <a:avLst/>
          </a:prstGeom>
          <a:noFill/>
        </p:spPr>
        <p:txBody>
          <a:bodyPr wrap="square" rtlCol="0">
            <a:spAutoFit/>
          </a:bodyPr>
          <a:lstStyle/>
          <a:p>
            <a:pPr algn="ctr"/>
            <a:r>
              <a:rPr lang="en-US" sz="1400" dirty="0" smtClean="0">
                <a:solidFill>
                  <a:srgbClr val="64AFDE"/>
                </a:solidFill>
              </a:rPr>
              <a:t>Labeling</a:t>
            </a:r>
            <a:endParaRPr lang="en-US" sz="1400" dirty="0">
              <a:solidFill>
                <a:srgbClr val="64AFDE"/>
              </a:solidFill>
            </a:endParaRPr>
          </a:p>
        </p:txBody>
      </p:sp>
      <p:sp>
        <p:nvSpPr>
          <p:cNvPr id="6" name="TextBox 5"/>
          <p:cNvSpPr txBox="1"/>
          <p:nvPr/>
        </p:nvSpPr>
        <p:spPr>
          <a:xfrm>
            <a:off x="1640210" y="1536579"/>
            <a:ext cx="2334890" cy="1969770"/>
          </a:xfrm>
          <a:prstGeom prst="rect">
            <a:avLst/>
          </a:prstGeom>
          <a:noFill/>
        </p:spPr>
        <p:txBody>
          <a:bodyPr wrap="square" rtlCol="0">
            <a:spAutoFit/>
          </a:bodyPr>
          <a:lstStyle/>
          <a:p>
            <a:pPr marL="171450" indent="-171450">
              <a:buFont typeface="Wingdings" panose="05000000000000000000" pitchFamily="2" charset="2"/>
              <a:buChar char="v"/>
            </a:pPr>
            <a:r>
              <a:rPr lang="en-US" sz="800" dirty="0" smtClean="0">
                <a:solidFill>
                  <a:schemeClr val="tx1">
                    <a:lumMod val="65000"/>
                    <a:lumOff val="35000"/>
                  </a:schemeClr>
                </a:solidFill>
              </a:rPr>
              <a:t>Review All Labels (Including Referenced Website Materials) For Indications for Health Or Nutrient Content Claims And Implied Disease Claims (vs. Allowed Structure/Function Claims</a:t>
            </a:r>
          </a:p>
          <a:p>
            <a:endParaRPr lang="en-US" sz="800" dirty="0" smtClean="0">
              <a:solidFill>
                <a:schemeClr val="tx1">
                  <a:lumMod val="65000"/>
                  <a:lumOff val="35000"/>
                </a:schemeClr>
              </a:solidFill>
            </a:endParaRPr>
          </a:p>
          <a:p>
            <a:pPr marL="171450" indent="-171450">
              <a:buFont typeface="Wingdings" panose="05000000000000000000" pitchFamily="2" charset="2"/>
              <a:buChar char="v"/>
            </a:pPr>
            <a:r>
              <a:rPr lang="en-US" sz="800" dirty="0" smtClean="0">
                <a:solidFill>
                  <a:schemeClr val="tx1">
                    <a:lumMod val="65000"/>
                    <a:lumOff val="35000"/>
                  </a:schemeClr>
                </a:solidFill>
              </a:rPr>
              <a:t>Include: </a:t>
            </a:r>
            <a:r>
              <a:rPr lang="en-US" sz="800" dirty="0">
                <a:solidFill>
                  <a:schemeClr val="tx1">
                    <a:lumMod val="65000"/>
                    <a:lumOff val="35000"/>
                  </a:schemeClr>
                </a:solidFill>
              </a:rPr>
              <a:t>Statement </a:t>
            </a:r>
            <a:r>
              <a:rPr lang="en-US" sz="800" dirty="0" smtClean="0">
                <a:solidFill>
                  <a:schemeClr val="tx1">
                    <a:lumMod val="65000"/>
                    <a:lumOff val="35000"/>
                  </a:schemeClr>
                </a:solidFill>
              </a:rPr>
              <a:t>Of Identity, Ingredients Statement, Net </a:t>
            </a:r>
            <a:r>
              <a:rPr lang="en-US" sz="800" dirty="0">
                <a:solidFill>
                  <a:schemeClr val="tx1">
                    <a:lumMod val="65000"/>
                    <a:lumOff val="35000"/>
                  </a:schemeClr>
                </a:solidFill>
              </a:rPr>
              <a:t>I</a:t>
            </a:r>
            <a:r>
              <a:rPr lang="en-US" sz="800" dirty="0" smtClean="0">
                <a:solidFill>
                  <a:schemeClr val="tx1">
                    <a:lumMod val="65000"/>
                    <a:lumOff val="35000"/>
                  </a:schemeClr>
                </a:solidFill>
              </a:rPr>
              <a:t>ngredients</a:t>
            </a:r>
            <a:r>
              <a:rPr lang="en-US" sz="800" dirty="0">
                <a:solidFill>
                  <a:schemeClr val="tx1">
                    <a:lumMod val="65000"/>
                    <a:lumOff val="35000"/>
                  </a:schemeClr>
                </a:solidFill>
              </a:rPr>
              <a:t>, </a:t>
            </a:r>
            <a:r>
              <a:rPr lang="en-US" sz="800" dirty="0" smtClean="0">
                <a:solidFill>
                  <a:schemeClr val="tx1">
                    <a:lumMod val="65000"/>
                    <a:lumOff val="35000"/>
                  </a:schemeClr>
                </a:solidFill>
              </a:rPr>
              <a:t>Name And Place Of Business, Phone Number, Any Material Information About Use Of The Product, Including Warnings Or Side Effects. </a:t>
            </a:r>
          </a:p>
          <a:p>
            <a:pPr marL="171450" indent="-171450">
              <a:buFont typeface="Wingdings" panose="05000000000000000000" pitchFamily="2" charset="2"/>
              <a:buChar char="v"/>
            </a:pPr>
            <a:endParaRPr lang="en-US" sz="800" dirty="0">
              <a:solidFill>
                <a:schemeClr val="tx1">
                  <a:lumMod val="65000"/>
                  <a:lumOff val="35000"/>
                </a:schemeClr>
              </a:solidFill>
            </a:endParaRPr>
          </a:p>
          <a:p>
            <a:pPr marL="171450" indent="-171450">
              <a:buFont typeface="Wingdings" panose="05000000000000000000" pitchFamily="2" charset="2"/>
              <a:buChar char="v"/>
            </a:pPr>
            <a:r>
              <a:rPr lang="en-US" sz="800" dirty="0" smtClean="0">
                <a:solidFill>
                  <a:schemeClr val="tx1">
                    <a:lumMod val="65000"/>
                    <a:lumOff val="35000"/>
                  </a:schemeClr>
                </a:solidFill>
              </a:rPr>
              <a:t>Do NOT Base Labeling On What’s Already In The Market.</a:t>
            </a:r>
          </a:p>
          <a:p>
            <a:pPr marL="171450" indent="-171450">
              <a:buFont typeface="Wingdings" panose="05000000000000000000" pitchFamily="2" charset="2"/>
              <a:buChar char="v"/>
            </a:pPr>
            <a:endParaRPr lang="en-US" sz="1000" dirty="0">
              <a:solidFill>
                <a:schemeClr val="tx1">
                  <a:lumMod val="50000"/>
                  <a:lumOff val="50000"/>
                </a:schemeClr>
              </a:solidFill>
            </a:endParaRP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0627" y="1593956"/>
            <a:ext cx="1568450" cy="1370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50627" y="1224624"/>
            <a:ext cx="1507273" cy="307777"/>
          </a:xfrm>
          <a:prstGeom prst="rect">
            <a:avLst/>
          </a:prstGeom>
          <a:noFill/>
        </p:spPr>
        <p:txBody>
          <a:bodyPr wrap="square" rtlCol="0">
            <a:spAutoFit/>
          </a:bodyPr>
          <a:lstStyle/>
          <a:p>
            <a:pPr algn="ctr"/>
            <a:r>
              <a:rPr lang="en-US" sz="1400" dirty="0" smtClean="0">
                <a:solidFill>
                  <a:srgbClr val="64AFDE"/>
                </a:solidFill>
              </a:rPr>
              <a:t>Claims</a:t>
            </a:r>
            <a:endParaRPr lang="en-US" sz="1400" dirty="0">
              <a:solidFill>
                <a:srgbClr val="64AFDE"/>
              </a:solidFill>
            </a:endParaRPr>
          </a:p>
        </p:txBody>
      </p:sp>
      <p:sp>
        <p:nvSpPr>
          <p:cNvPr id="8" name="TextBox 7"/>
          <p:cNvSpPr txBox="1"/>
          <p:nvPr/>
        </p:nvSpPr>
        <p:spPr>
          <a:xfrm>
            <a:off x="6248400" y="1619248"/>
            <a:ext cx="2349500" cy="1323439"/>
          </a:xfrm>
          <a:prstGeom prst="rect">
            <a:avLst/>
          </a:prstGeom>
          <a:noFill/>
        </p:spPr>
        <p:txBody>
          <a:bodyPr wrap="square" rtlCol="0">
            <a:spAutoFit/>
          </a:bodyPr>
          <a:lstStyle/>
          <a:p>
            <a:pPr marL="171450" indent="-171450">
              <a:buFont typeface="Wingdings" panose="05000000000000000000" pitchFamily="2" charset="2"/>
              <a:buChar char="v"/>
            </a:pPr>
            <a:r>
              <a:rPr lang="en-US" sz="800" dirty="0" smtClean="0">
                <a:solidFill>
                  <a:schemeClr val="tx1">
                    <a:lumMod val="65000"/>
                    <a:lumOff val="35000"/>
                  </a:schemeClr>
                </a:solidFill>
              </a:rPr>
              <a:t>Do NOT Make Overblown And Exaggerated Claims.</a:t>
            </a:r>
          </a:p>
          <a:p>
            <a:pPr marL="171450" indent="-171450">
              <a:buFont typeface="Wingdings" panose="05000000000000000000" pitchFamily="2" charset="2"/>
              <a:buChar char="v"/>
            </a:pPr>
            <a:endParaRPr lang="en-US" sz="800" dirty="0">
              <a:solidFill>
                <a:schemeClr val="tx1">
                  <a:lumMod val="65000"/>
                  <a:lumOff val="35000"/>
                </a:schemeClr>
              </a:solidFill>
            </a:endParaRPr>
          </a:p>
          <a:p>
            <a:pPr marL="171450" indent="-171450">
              <a:buFont typeface="Wingdings" panose="05000000000000000000" pitchFamily="2" charset="2"/>
              <a:buChar char="v"/>
            </a:pPr>
            <a:r>
              <a:rPr lang="en-US" sz="800" dirty="0" smtClean="0">
                <a:solidFill>
                  <a:schemeClr val="tx1">
                    <a:lumMod val="65000"/>
                    <a:lumOff val="35000"/>
                  </a:schemeClr>
                </a:solidFill>
              </a:rPr>
              <a:t>Include Substantiation For All Claims Of Product Safety Or Effectiveness.</a:t>
            </a:r>
          </a:p>
          <a:p>
            <a:pPr marL="171450" indent="-171450">
              <a:buFont typeface="Wingdings" panose="05000000000000000000" pitchFamily="2" charset="2"/>
              <a:buChar char="v"/>
            </a:pPr>
            <a:endParaRPr lang="en-US" sz="800" dirty="0">
              <a:solidFill>
                <a:schemeClr val="tx1">
                  <a:lumMod val="65000"/>
                  <a:lumOff val="35000"/>
                </a:schemeClr>
              </a:solidFill>
            </a:endParaRPr>
          </a:p>
          <a:p>
            <a:pPr marL="171450" indent="-171450">
              <a:buFont typeface="Wingdings" panose="05000000000000000000" pitchFamily="2" charset="2"/>
              <a:buChar char="v"/>
            </a:pPr>
            <a:r>
              <a:rPr lang="en-US" sz="800" dirty="0" smtClean="0">
                <a:solidFill>
                  <a:schemeClr val="tx1">
                    <a:lumMod val="65000"/>
                    <a:lumOff val="35000"/>
                  </a:schemeClr>
                </a:solidFill>
              </a:rPr>
              <a:t>Do NOT Base Your Marketing On Another Product’s Marketing – No Copy And Paste Jobs.</a:t>
            </a:r>
          </a:p>
          <a:p>
            <a:pPr marL="171450" indent="-171450">
              <a:buFont typeface="Wingdings" panose="05000000000000000000" pitchFamily="2" charset="2"/>
              <a:buChar char="v"/>
            </a:pPr>
            <a:endParaRPr lang="en-US" sz="800" dirty="0" smtClean="0"/>
          </a:p>
          <a:p>
            <a:pPr marL="171450" indent="-171450">
              <a:buFont typeface="Wingdings" panose="05000000000000000000" pitchFamily="2" charset="2"/>
              <a:buChar char="v"/>
            </a:pPr>
            <a:endParaRPr lang="en-US" sz="800" dirty="0"/>
          </a:p>
        </p:txBody>
      </p:sp>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456" y="4133850"/>
            <a:ext cx="1473200" cy="112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00025" y="3745011"/>
            <a:ext cx="1428750" cy="307777"/>
          </a:xfrm>
          <a:prstGeom prst="rect">
            <a:avLst/>
          </a:prstGeom>
          <a:noFill/>
        </p:spPr>
        <p:txBody>
          <a:bodyPr wrap="square" rtlCol="0">
            <a:spAutoFit/>
          </a:bodyPr>
          <a:lstStyle/>
          <a:p>
            <a:pPr algn="ctr"/>
            <a:r>
              <a:rPr lang="en-US" sz="1400" dirty="0" smtClean="0">
                <a:solidFill>
                  <a:srgbClr val="64AFDE"/>
                </a:solidFill>
              </a:rPr>
              <a:t>Clinical Studies</a:t>
            </a:r>
            <a:endParaRPr lang="en-US" sz="1400" dirty="0">
              <a:solidFill>
                <a:srgbClr val="64AFDE"/>
              </a:solidFill>
            </a:endParaRPr>
          </a:p>
        </p:txBody>
      </p:sp>
      <p:sp>
        <p:nvSpPr>
          <p:cNvPr id="11" name="TextBox 10"/>
          <p:cNvSpPr txBox="1"/>
          <p:nvPr/>
        </p:nvSpPr>
        <p:spPr>
          <a:xfrm>
            <a:off x="1674180" y="3962400"/>
            <a:ext cx="2266950" cy="1200329"/>
          </a:xfrm>
          <a:prstGeom prst="rect">
            <a:avLst/>
          </a:prstGeom>
          <a:noFill/>
        </p:spPr>
        <p:txBody>
          <a:bodyPr wrap="square" rtlCol="0">
            <a:spAutoFit/>
          </a:bodyPr>
          <a:lstStyle/>
          <a:p>
            <a:pPr marL="171450" indent="-171450">
              <a:buFont typeface="Wingdings" panose="05000000000000000000" pitchFamily="2" charset="2"/>
              <a:buChar char="v"/>
            </a:pPr>
            <a:r>
              <a:rPr lang="en-US" sz="800" dirty="0" smtClean="0">
                <a:solidFill>
                  <a:schemeClr val="tx1">
                    <a:lumMod val="65000"/>
                    <a:lumOff val="35000"/>
                  </a:schemeClr>
                </a:solidFill>
              </a:rPr>
              <a:t>Only Reference Clinical Studies That Are Relevant To Your Product And Qualify Them – i.e. Active Ingredient vs. Finished Product.</a:t>
            </a:r>
          </a:p>
          <a:p>
            <a:endParaRPr lang="en-US" sz="800" dirty="0" smtClean="0">
              <a:solidFill>
                <a:schemeClr val="tx1">
                  <a:lumMod val="65000"/>
                  <a:lumOff val="35000"/>
                </a:schemeClr>
              </a:solidFill>
            </a:endParaRPr>
          </a:p>
          <a:p>
            <a:pPr marL="171450" indent="-171450">
              <a:buFont typeface="Wingdings" panose="05000000000000000000" pitchFamily="2" charset="2"/>
              <a:buChar char="v"/>
            </a:pPr>
            <a:r>
              <a:rPr lang="en-US" sz="800" dirty="0" smtClean="0">
                <a:solidFill>
                  <a:schemeClr val="tx1">
                    <a:lumMod val="65000"/>
                    <a:lumOff val="35000"/>
                  </a:schemeClr>
                </a:solidFill>
              </a:rPr>
              <a:t> If You Conduct Clinical Trials, Register Them With </a:t>
            </a:r>
            <a:r>
              <a:rPr lang="en-US" sz="800" dirty="0" err="1" smtClean="0">
                <a:solidFill>
                  <a:schemeClr val="tx1">
                    <a:lumMod val="65000"/>
                    <a:lumOff val="35000"/>
                  </a:schemeClr>
                </a:solidFill>
              </a:rPr>
              <a:t>ClinicalTrials.Gov</a:t>
            </a:r>
            <a:r>
              <a:rPr lang="en-US" sz="800" dirty="0" smtClean="0">
                <a:solidFill>
                  <a:schemeClr val="tx1">
                    <a:lumMod val="65000"/>
                    <a:lumOff val="35000"/>
                  </a:schemeClr>
                </a:solidFill>
              </a:rPr>
              <a:t>.</a:t>
            </a:r>
          </a:p>
          <a:p>
            <a:endParaRPr lang="en-US" sz="800" dirty="0" smtClean="0">
              <a:solidFill>
                <a:schemeClr val="tx1">
                  <a:lumMod val="65000"/>
                  <a:lumOff val="35000"/>
                </a:schemeClr>
              </a:solidFill>
            </a:endParaRPr>
          </a:p>
          <a:p>
            <a:pPr marL="171450" indent="-171450">
              <a:buFont typeface="Wingdings" panose="05000000000000000000" pitchFamily="2" charset="2"/>
              <a:buChar char="v"/>
            </a:pPr>
            <a:r>
              <a:rPr lang="en-US" sz="800" dirty="0" smtClean="0">
                <a:solidFill>
                  <a:schemeClr val="tx1">
                    <a:lumMod val="65000"/>
                    <a:lumOff val="35000"/>
                  </a:schemeClr>
                </a:solidFill>
              </a:rPr>
              <a:t>Do NOT Reference Clinical Studies On Your Website That Make Implied Drug Claims. </a:t>
            </a:r>
            <a:endParaRPr lang="en-US" sz="800" dirty="0">
              <a:solidFill>
                <a:schemeClr val="tx1">
                  <a:lumMod val="65000"/>
                  <a:lumOff val="35000"/>
                </a:schemeClr>
              </a:solidFill>
            </a:endParaRPr>
          </a:p>
        </p:txBody>
      </p:sp>
      <p:pic>
        <p:nvPicPr>
          <p:cNvPr id="1126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3712" y="4033866"/>
            <a:ext cx="1401763" cy="1180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4207409" y="3715501"/>
            <a:ext cx="2421570" cy="307777"/>
          </a:xfrm>
          <a:prstGeom prst="rect">
            <a:avLst/>
          </a:prstGeom>
          <a:noFill/>
        </p:spPr>
        <p:txBody>
          <a:bodyPr wrap="square" rtlCol="0">
            <a:spAutoFit/>
          </a:bodyPr>
          <a:lstStyle/>
          <a:p>
            <a:pPr algn="ctr"/>
            <a:r>
              <a:rPr lang="en-US" sz="1400" dirty="0" smtClean="0">
                <a:solidFill>
                  <a:srgbClr val="64AFDE"/>
                </a:solidFill>
              </a:rPr>
              <a:t>Manufacturing Practices</a:t>
            </a:r>
            <a:endParaRPr lang="en-US" sz="1400" dirty="0">
              <a:solidFill>
                <a:srgbClr val="64AFDE"/>
              </a:solidFill>
            </a:endParaRPr>
          </a:p>
        </p:txBody>
      </p:sp>
      <p:sp>
        <p:nvSpPr>
          <p:cNvPr id="13" name="TextBox 12"/>
          <p:cNvSpPr txBox="1"/>
          <p:nvPr/>
        </p:nvSpPr>
        <p:spPr>
          <a:xfrm>
            <a:off x="6245352" y="3970982"/>
            <a:ext cx="2006600" cy="1938992"/>
          </a:xfrm>
          <a:prstGeom prst="rect">
            <a:avLst/>
          </a:prstGeom>
          <a:noFill/>
        </p:spPr>
        <p:txBody>
          <a:bodyPr wrap="square" rtlCol="0">
            <a:spAutoFit/>
          </a:bodyPr>
          <a:lstStyle/>
          <a:p>
            <a:pPr marL="285750" indent="-285750">
              <a:buFont typeface="Wingdings" panose="05000000000000000000" pitchFamily="2" charset="2"/>
              <a:buChar char="v"/>
            </a:pPr>
            <a:r>
              <a:rPr lang="en-US" sz="800" dirty="0" smtClean="0">
                <a:solidFill>
                  <a:schemeClr val="tx1">
                    <a:lumMod val="65000"/>
                    <a:lumOff val="35000"/>
                  </a:schemeClr>
                </a:solidFill>
              </a:rPr>
              <a:t>Select A Manufacturer Wisely – Do Your Homework!</a:t>
            </a:r>
          </a:p>
          <a:p>
            <a:endParaRPr lang="en-US" sz="800" dirty="0" smtClean="0">
              <a:solidFill>
                <a:schemeClr val="tx1">
                  <a:lumMod val="65000"/>
                  <a:lumOff val="35000"/>
                </a:schemeClr>
              </a:solidFill>
            </a:endParaRPr>
          </a:p>
          <a:p>
            <a:pPr marL="285750" indent="-285750">
              <a:buFont typeface="Wingdings" panose="05000000000000000000" pitchFamily="2" charset="2"/>
              <a:buChar char="v"/>
            </a:pPr>
            <a:r>
              <a:rPr lang="en-US" sz="800" dirty="0" smtClean="0">
                <a:solidFill>
                  <a:schemeClr val="tx1">
                    <a:lumMod val="65000"/>
                    <a:lumOff val="35000"/>
                  </a:schemeClr>
                </a:solidFill>
              </a:rPr>
              <a:t>Conduct A Mini FDA-Style Inspection – Employ Good Manufacturing Practices</a:t>
            </a:r>
          </a:p>
          <a:p>
            <a:pPr marL="285750" indent="-285750">
              <a:buFont typeface="Wingdings" panose="05000000000000000000" pitchFamily="2" charset="2"/>
              <a:buChar char="v"/>
            </a:pPr>
            <a:endParaRPr lang="en-US" sz="800" dirty="0">
              <a:solidFill>
                <a:schemeClr val="tx1">
                  <a:lumMod val="65000"/>
                  <a:lumOff val="35000"/>
                </a:schemeClr>
              </a:solidFill>
            </a:endParaRPr>
          </a:p>
          <a:p>
            <a:pPr marL="285750" indent="-285750">
              <a:buFont typeface="Wingdings" panose="05000000000000000000" pitchFamily="2" charset="2"/>
              <a:buChar char="v"/>
            </a:pPr>
            <a:r>
              <a:rPr lang="en-US" sz="800" dirty="0" smtClean="0">
                <a:solidFill>
                  <a:schemeClr val="tx1">
                    <a:lumMod val="65000"/>
                    <a:lumOff val="35000"/>
                  </a:schemeClr>
                </a:solidFill>
              </a:rPr>
              <a:t>Negotiate A Manufacturing Agreement – Do NOT Be Left Holding The Bag For Product Recall Or Safety Issues.</a:t>
            </a:r>
          </a:p>
          <a:p>
            <a:pPr marL="285750" indent="-285750">
              <a:buFont typeface="Wingdings" panose="05000000000000000000" pitchFamily="2" charset="2"/>
              <a:buChar char="v"/>
            </a:pPr>
            <a:endParaRPr lang="en-US" sz="800" dirty="0" smtClean="0"/>
          </a:p>
          <a:p>
            <a:pPr marL="285750" indent="-285750">
              <a:buFont typeface="Wingdings" panose="05000000000000000000" pitchFamily="2" charset="2"/>
              <a:buChar char="v"/>
            </a:pPr>
            <a:endParaRPr lang="en-US" sz="800" dirty="0" smtClean="0"/>
          </a:p>
          <a:p>
            <a:endParaRPr lang="en-US" sz="800" dirty="0" smtClean="0"/>
          </a:p>
          <a:p>
            <a:pPr marL="285750" indent="-285750">
              <a:buFont typeface="Wingdings" panose="05000000000000000000" pitchFamily="2" charset="2"/>
              <a:buChar char="v"/>
            </a:pPr>
            <a:endParaRPr lang="en-US" sz="800" dirty="0"/>
          </a:p>
        </p:txBody>
      </p:sp>
    </p:spTree>
    <p:extLst>
      <p:ext uri="{BB962C8B-B14F-4D97-AF65-F5344CB8AC3E}">
        <p14:creationId xmlns:p14="http://schemas.microsoft.com/office/powerpoint/2010/main" val="14406335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000" dirty="0" smtClean="0"/>
              <a:t>WHAT ARE THE CONSEQUENCES OF NON-COMPLIANCE?</a:t>
            </a:r>
            <a:endParaRPr lang="en-US" sz="2000" dirty="0"/>
          </a:p>
        </p:txBody>
      </p:sp>
      <p:sp>
        <p:nvSpPr>
          <p:cNvPr id="4" name="Footer Placeholder 3"/>
          <p:cNvSpPr>
            <a:spLocks noGrp="1"/>
          </p:cNvSpPr>
          <p:nvPr>
            <p:ph type="ftr" sz="quarter" idx="11"/>
          </p:nvPr>
        </p:nvSpPr>
        <p:spPr/>
        <p:txBody>
          <a:bodyPr/>
          <a:lstStyle/>
          <a:p>
            <a:r>
              <a:rPr lang="en-US" smtClean="0"/>
              <a:t>© Ifrah PLLC. Proprietary and Confidential.  /   (202) 912-4823   /   ifrahlaw.com</a:t>
            </a:r>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850" y="1805921"/>
            <a:ext cx="1123949" cy="1123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25436" y="1282701"/>
            <a:ext cx="1374776" cy="523220"/>
          </a:xfrm>
          <a:prstGeom prst="rect">
            <a:avLst/>
          </a:prstGeom>
          <a:noFill/>
        </p:spPr>
        <p:txBody>
          <a:bodyPr wrap="square" rtlCol="0">
            <a:spAutoFit/>
          </a:bodyPr>
          <a:lstStyle/>
          <a:p>
            <a:pPr algn="ctr"/>
            <a:r>
              <a:rPr lang="en-US" sz="1400" dirty="0" smtClean="0">
                <a:solidFill>
                  <a:srgbClr val="64AFDE"/>
                </a:solidFill>
              </a:rPr>
              <a:t>FTC Enforcement</a:t>
            </a:r>
            <a:endParaRPr lang="en-US" sz="1400" dirty="0">
              <a:solidFill>
                <a:srgbClr val="64AFDE"/>
              </a:solidFill>
            </a:endParaRPr>
          </a:p>
        </p:txBody>
      </p:sp>
      <p:sp>
        <p:nvSpPr>
          <p:cNvPr id="8" name="TextBox 7"/>
          <p:cNvSpPr txBox="1"/>
          <p:nvPr/>
        </p:nvSpPr>
        <p:spPr>
          <a:xfrm>
            <a:off x="1700212" y="1805921"/>
            <a:ext cx="2554288" cy="4062651"/>
          </a:xfrm>
          <a:prstGeom prst="rect">
            <a:avLst/>
          </a:prstGeom>
          <a:noFill/>
        </p:spPr>
        <p:txBody>
          <a:bodyPr wrap="square" rtlCol="0">
            <a:spAutoFit/>
          </a:bodyPr>
          <a:lstStyle/>
          <a:p>
            <a:pPr marL="285750" indent="-285750">
              <a:buFont typeface="Wingdings" panose="05000000000000000000" pitchFamily="2" charset="2"/>
              <a:buChar char="v"/>
            </a:pPr>
            <a:r>
              <a:rPr lang="en-US" sz="1100" dirty="0" smtClean="0">
                <a:solidFill>
                  <a:schemeClr val="tx1">
                    <a:lumMod val="65000"/>
                    <a:lumOff val="35000"/>
                  </a:schemeClr>
                </a:solidFill>
              </a:rPr>
              <a:t>The FTC Enforcement Process Regarding Advertising Usually Begins In One Of Two Ways: (1) A Letter From An FTC Attorney (Access Letter); or (2) A Civil Investigation Demand (CID) That the FTC Itself Issues.</a:t>
            </a:r>
          </a:p>
          <a:p>
            <a:endParaRPr lang="en-US" sz="1100" dirty="0" smtClean="0">
              <a:solidFill>
                <a:schemeClr val="tx1">
                  <a:lumMod val="65000"/>
                  <a:lumOff val="35000"/>
                </a:schemeClr>
              </a:solidFill>
            </a:endParaRPr>
          </a:p>
          <a:p>
            <a:pPr marL="285750" indent="-285750">
              <a:buFont typeface="Wingdings" panose="05000000000000000000" pitchFamily="2" charset="2"/>
              <a:buChar char="v"/>
            </a:pPr>
            <a:r>
              <a:rPr lang="en-US" sz="1100" dirty="0" smtClean="0">
                <a:solidFill>
                  <a:schemeClr val="tx1">
                    <a:lumMod val="65000"/>
                    <a:lumOff val="35000"/>
                  </a:schemeClr>
                </a:solidFill>
              </a:rPr>
              <a:t>The Investigation Generally Remains Non-Public Until The FTC Decides Whether To Initiate A Formal Action – Either Announcement Of Proposed Consent Order Or Decree Or A Press Release Regarding Charges Filed.</a:t>
            </a:r>
          </a:p>
          <a:p>
            <a:endParaRPr lang="en-US" sz="1100" dirty="0" smtClean="0">
              <a:solidFill>
                <a:schemeClr val="tx1">
                  <a:lumMod val="65000"/>
                  <a:lumOff val="35000"/>
                </a:schemeClr>
              </a:solidFill>
            </a:endParaRPr>
          </a:p>
          <a:p>
            <a:pPr marL="285750" indent="-285750">
              <a:buFont typeface="Wingdings" panose="05000000000000000000" pitchFamily="2" charset="2"/>
              <a:buChar char="v"/>
            </a:pPr>
            <a:r>
              <a:rPr lang="en-US" sz="1100" dirty="0" smtClean="0">
                <a:solidFill>
                  <a:schemeClr val="tx1">
                    <a:lumMod val="65000"/>
                    <a:lumOff val="35000"/>
                  </a:schemeClr>
                </a:solidFill>
              </a:rPr>
              <a:t>If You’re Lucky, The FTC Can Issue A “Closing Letter,” Which is Available On Its Website.</a:t>
            </a:r>
          </a:p>
          <a:p>
            <a:pPr marL="285750" indent="-285750">
              <a:buFont typeface="Wingdings" panose="05000000000000000000" pitchFamily="2" charset="2"/>
              <a:buChar char="v"/>
            </a:pPr>
            <a:endParaRPr lang="en-US" sz="1100" dirty="0">
              <a:solidFill>
                <a:schemeClr val="tx1">
                  <a:lumMod val="65000"/>
                  <a:lumOff val="35000"/>
                </a:schemeClr>
              </a:solidFill>
            </a:endParaRPr>
          </a:p>
          <a:p>
            <a:pPr marL="285750" indent="-285750">
              <a:buFont typeface="Wingdings" panose="05000000000000000000" pitchFamily="2" charset="2"/>
              <a:buChar char="v"/>
            </a:pPr>
            <a:r>
              <a:rPr lang="en-US" sz="1100" dirty="0" smtClean="0">
                <a:solidFill>
                  <a:schemeClr val="tx1">
                    <a:lumMod val="65000"/>
                    <a:lumOff val="35000"/>
                  </a:schemeClr>
                </a:solidFill>
              </a:rPr>
              <a:t>If The FTC Choose To File Charges, It Will Seek Disgorgement of “Ill-Gotten Gains.”</a:t>
            </a:r>
          </a:p>
          <a:p>
            <a:endParaRPr lang="en-US" sz="800" dirty="0" smtClean="0"/>
          </a:p>
          <a:p>
            <a:pPr marL="285750" indent="-285750">
              <a:buFont typeface="Wingdings" panose="05000000000000000000" pitchFamily="2" charset="2"/>
              <a:buChar char="v"/>
            </a:pPr>
            <a:endParaRPr lang="en-US" sz="800" dirty="0"/>
          </a:p>
        </p:txBody>
      </p:sp>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9351" y="1805921"/>
            <a:ext cx="695324" cy="446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4699000" y="1282701"/>
            <a:ext cx="1289050" cy="523220"/>
          </a:xfrm>
          <a:prstGeom prst="rect">
            <a:avLst/>
          </a:prstGeom>
          <a:noFill/>
        </p:spPr>
        <p:txBody>
          <a:bodyPr wrap="square" rtlCol="0">
            <a:spAutoFit/>
          </a:bodyPr>
          <a:lstStyle/>
          <a:p>
            <a:pPr algn="ctr"/>
            <a:r>
              <a:rPr lang="en-US" sz="1400" dirty="0" smtClean="0">
                <a:solidFill>
                  <a:srgbClr val="64AFDE"/>
                </a:solidFill>
              </a:rPr>
              <a:t>FDA Enforcement</a:t>
            </a:r>
            <a:endParaRPr lang="en-US" sz="1400" dirty="0">
              <a:solidFill>
                <a:srgbClr val="64AFDE"/>
              </a:solidFill>
            </a:endParaRPr>
          </a:p>
        </p:txBody>
      </p:sp>
      <p:sp>
        <p:nvSpPr>
          <p:cNvPr id="11" name="TextBox 10"/>
          <p:cNvSpPr txBox="1"/>
          <p:nvPr/>
        </p:nvSpPr>
        <p:spPr>
          <a:xfrm>
            <a:off x="6121400" y="1727200"/>
            <a:ext cx="2182077" cy="3939540"/>
          </a:xfrm>
          <a:prstGeom prst="rect">
            <a:avLst/>
          </a:prstGeom>
          <a:noFill/>
        </p:spPr>
        <p:txBody>
          <a:bodyPr wrap="square" rtlCol="0">
            <a:spAutoFit/>
          </a:bodyPr>
          <a:lstStyle/>
          <a:p>
            <a:pPr marL="285750" indent="-285750">
              <a:buFont typeface="Wingdings" panose="05000000000000000000" pitchFamily="2" charset="2"/>
              <a:buChar char="v"/>
            </a:pPr>
            <a:r>
              <a:rPr lang="en-US" sz="1100" dirty="0" smtClean="0">
                <a:solidFill>
                  <a:schemeClr val="tx1">
                    <a:lumMod val="65000"/>
                    <a:lumOff val="35000"/>
                  </a:schemeClr>
                </a:solidFill>
              </a:rPr>
              <a:t>The FDA May Conduct An Unexpected Inspection Of Your Facility At Any Time And May Issue A Form FDA 483 To Communicate Concerns Discovered During Inspection.</a:t>
            </a:r>
          </a:p>
          <a:p>
            <a:pPr marL="285750" indent="-285750">
              <a:buFont typeface="Wingdings" panose="05000000000000000000" pitchFamily="2" charset="2"/>
              <a:buChar char="v"/>
            </a:pPr>
            <a:endParaRPr lang="en-US" sz="1100" dirty="0">
              <a:solidFill>
                <a:schemeClr val="tx1">
                  <a:lumMod val="65000"/>
                  <a:lumOff val="35000"/>
                </a:schemeClr>
              </a:solidFill>
            </a:endParaRPr>
          </a:p>
          <a:p>
            <a:pPr marL="285750" indent="-285750">
              <a:buFont typeface="Wingdings" panose="05000000000000000000" pitchFamily="2" charset="2"/>
              <a:buChar char="v"/>
            </a:pPr>
            <a:r>
              <a:rPr lang="en-US" sz="1100" dirty="0" smtClean="0">
                <a:solidFill>
                  <a:schemeClr val="tx1">
                    <a:lumMod val="65000"/>
                    <a:lumOff val="35000"/>
                  </a:schemeClr>
                </a:solidFill>
              </a:rPr>
              <a:t>A Recipient Of a 483 Should Respond Within 15 Business Days Regarding Plan Of Action – Do NOT Tell The FDA To Pound Sand!</a:t>
            </a:r>
          </a:p>
          <a:p>
            <a:pPr marL="285750" indent="-285750">
              <a:buFont typeface="Wingdings" panose="05000000000000000000" pitchFamily="2" charset="2"/>
              <a:buChar char="v"/>
            </a:pPr>
            <a:endParaRPr lang="en-US" sz="1100" dirty="0" smtClean="0">
              <a:solidFill>
                <a:schemeClr val="tx1">
                  <a:lumMod val="65000"/>
                  <a:lumOff val="35000"/>
                </a:schemeClr>
              </a:solidFill>
            </a:endParaRPr>
          </a:p>
          <a:p>
            <a:pPr marL="285750" indent="-285750">
              <a:buFont typeface="Wingdings" panose="05000000000000000000" pitchFamily="2" charset="2"/>
              <a:buChar char="v"/>
            </a:pPr>
            <a:r>
              <a:rPr lang="en-US" sz="1100" dirty="0" smtClean="0">
                <a:solidFill>
                  <a:schemeClr val="tx1">
                    <a:lumMod val="65000"/>
                    <a:lumOff val="35000"/>
                  </a:schemeClr>
                </a:solidFill>
              </a:rPr>
              <a:t>All FDA Warning Letters Are Public, Even If The Matter Is Ultimately Closed.</a:t>
            </a:r>
          </a:p>
          <a:p>
            <a:pPr marL="285750" indent="-285750">
              <a:buFont typeface="Wingdings" panose="05000000000000000000" pitchFamily="2" charset="2"/>
              <a:buChar char="v"/>
            </a:pPr>
            <a:endParaRPr lang="en-US" sz="1100" dirty="0">
              <a:solidFill>
                <a:schemeClr val="tx1">
                  <a:lumMod val="65000"/>
                  <a:lumOff val="35000"/>
                </a:schemeClr>
              </a:solidFill>
            </a:endParaRPr>
          </a:p>
          <a:p>
            <a:pPr marL="285750" indent="-285750">
              <a:buFont typeface="Wingdings" panose="05000000000000000000" pitchFamily="2" charset="2"/>
              <a:buChar char="v"/>
            </a:pPr>
            <a:r>
              <a:rPr lang="en-US" sz="1100" dirty="0" smtClean="0">
                <a:solidFill>
                  <a:schemeClr val="tx1">
                    <a:lumMod val="65000"/>
                    <a:lumOff val="35000"/>
                  </a:schemeClr>
                </a:solidFill>
              </a:rPr>
              <a:t>Even After Clean Inspections, FDA May Take Action That Results In A Consent Decree, Seizure, Product Recall, Or Criminal Action.</a:t>
            </a:r>
          </a:p>
          <a:p>
            <a:pPr marL="285750" indent="-285750">
              <a:buFont typeface="Wingdings" panose="05000000000000000000" pitchFamily="2" charset="2"/>
              <a:buChar char="v"/>
            </a:pPr>
            <a:endParaRPr lang="en-US" sz="800" dirty="0"/>
          </a:p>
        </p:txBody>
      </p:sp>
    </p:spTree>
    <p:extLst>
      <p:ext uri="{BB962C8B-B14F-4D97-AF65-F5344CB8AC3E}">
        <p14:creationId xmlns:p14="http://schemas.microsoft.com/office/powerpoint/2010/main" val="10371532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000" dirty="0" smtClean="0"/>
              <a:t>SAMPLE FDA WARNING LETTER #1	</a:t>
            </a:r>
            <a:endParaRPr lang="en-US" sz="2000" dirty="0"/>
          </a:p>
        </p:txBody>
      </p:sp>
      <p:sp>
        <p:nvSpPr>
          <p:cNvPr id="4" name="Footer Placeholder 3"/>
          <p:cNvSpPr>
            <a:spLocks noGrp="1"/>
          </p:cNvSpPr>
          <p:nvPr>
            <p:ph type="ftr" sz="quarter" idx="11"/>
          </p:nvPr>
        </p:nvSpPr>
        <p:spPr/>
        <p:txBody>
          <a:bodyPr/>
          <a:lstStyle/>
          <a:p>
            <a:r>
              <a:rPr lang="en-US" smtClean="0"/>
              <a:t>© Ifrah PLLC. Proprietary and Confidential.  /   (202) 912-4823   /   ifrahlaw.com</a:t>
            </a: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7250" y="1580115"/>
            <a:ext cx="4737100" cy="4028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27375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000" dirty="0" smtClean="0"/>
              <a:t>SAMPLE FDA WARNING LETTER #2</a:t>
            </a:r>
            <a:endParaRPr lang="en-US" sz="2000" dirty="0"/>
          </a:p>
        </p:txBody>
      </p:sp>
      <p:sp>
        <p:nvSpPr>
          <p:cNvPr id="4" name="Footer Placeholder 3"/>
          <p:cNvSpPr>
            <a:spLocks noGrp="1"/>
          </p:cNvSpPr>
          <p:nvPr>
            <p:ph type="ftr" sz="quarter" idx="11"/>
          </p:nvPr>
        </p:nvSpPr>
        <p:spPr/>
        <p:txBody>
          <a:bodyPr/>
          <a:lstStyle/>
          <a:p>
            <a:r>
              <a:rPr lang="en-US" smtClean="0"/>
              <a:t>© Ifrah PLLC. Proprietary and Confidential.  /   (202) 912-4823   /   ifrahlaw.com</a:t>
            </a:r>
            <a:endParaRPr lang="en-US" dirty="0"/>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0552" y="1581912"/>
            <a:ext cx="4739328" cy="4032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10802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000" dirty="0" smtClean="0"/>
              <a:t>HOW DO MARKETERS LAND ON THE GOVERNMENT’S RADAR?</a:t>
            </a:r>
            <a:endParaRPr lang="en-US" sz="2000" dirty="0"/>
          </a:p>
        </p:txBody>
      </p:sp>
      <p:sp>
        <p:nvSpPr>
          <p:cNvPr id="4" name="Footer Placeholder 3"/>
          <p:cNvSpPr>
            <a:spLocks noGrp="1"/>
          </p:cNvSpPr>
          <p:nvPr>
            <p:ph type="ftr" sz="quarter" idx="11"/>
          </p:nvPr>
        </p:nvSpPr>
        <p:spPr/>
        <p:txBody>
          <a:bodyPr/>
          <a:lstStyle/>
          <a:p>
            <a:r>
              <a:rPr lang="en-US" smtClean="0"/>
              <a:t>© Ifrah PLLC. Proprietary and Confidential.  /   (202) 912-4823   /   ifrahlaw.com</a:t>
            </a:r>
            <a:endParaRPr lang="en-US" dirty="0"/>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6455" y="2148304"/>
            <a:ext cx="2555922" cy="256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79450" y="1809750"/>
            <a:ext cx="2165350" cy="338554"/>
          </a:xfrm>
          <a:prstGeom prst="rect">
            <a:avLst/>
          </a:prstGeom>
          <a:noFill/>
        </p:spPr>
        <p:txBody>
          <a:bodyPr wrap="square" rtlCol="0">
            <a:spAutoFit/>
          </a:bodyPr>
          <a:lstStyle/>
          <a:p>
            <a:pPr algn="ctr"/>
            <a:r>
              <a:rPr lang="en-US" sz="1600" dirty="0" smtClean="0">
                <a:solidFill>
                  <a:srgbClr val="64AFDE"/>
                </a:solidFill>
              </a:rPr>
              <a:t>State Attorney Generals</a:t>
            </a:r>
            <a:endParaRPr lang="en-US" sz="1600" dirty="0">
              <a:solidFill>
                <a:srgbClr val="64AFDE"/>
              </a:solidFill>
            </a:endParaRPr>
          </a:p>
        </p:txBody>
      </p:sp>
      <p:sp>
        <p:nvSpPr>
          <p:cNvPr id="7" name="TextBox 6"/>
          <p:cNvSpPr txBox="1"/>
          <p:nvPr/>
        </p:nvSpPr>
        <p:spPr>
          <a:xfrm>
            <a:off x="6369050" y="1805734"/>
            <a:ext cx="1854200" cy="338554"/>
          </a:xfrm>
          <a:prstGeom prst="rect">
            <a:avLst/>
          </a:prstGeom>
          <a:noFill/>
        </p:spPr>
        <p:txBody>
          <a:bodyPr wrap="square" rtlCol="0">
            <a:spAutoFit/>
          </a:bodyPr>
          <a:lstStyle/>
          <a:p>
            <a:pPr algn="ctr"/>
            <a:r>
              <a:rPr lang="en-US" sz="1600" dirty="0" smtClean="0">
                <a:solidFill>
                  <a:srgbClr val="64AFDE"/>
                </a:solidFill>
              </a:rPr>
              <a:t>“Surf” Days</a:t>
            </a:r>
            <a:endParaRPr lang="en-US" sz="1600" dirty="0">
              <a:solidFill>
                <a:srgbClr val="64AFDE"/>
              </a:solidFill>
            </a:endParaRPr>
          </a:p>
        </p:txBody>
      </p:sp>
      <p:sp>
        <p:nvSpPr>
          <p:cNvPr id="10" name="TextBox 9"/>
          <p:cNvSpPr txBox="1"/>
          <p:nvPr/>
        </p:nvSpPr>
        <p:spPr>
          <a:xfrm>
            <a:off x="723900" y="5111750"/>
            <a:ext cx="1701800" cy="338554"/>
          </a:xfrm>
          <a:prstGeom prst="rect">
            <a:avLst/>
          </a:prstGeom>
          <a:noFill/>
        </p:spPr>
        <p:txBody>
          <a:bodyPr wrap="square" rtlCol="0">
            <a:spAutoFit/>
          </a:bodyPr>
          <a:lstStyle/>
          <a:p>
            <a:pPr algn="ctr"/>
            <a:r>
              <a:rPr lang="en-US" sz="1600" dirty="0" smtClean="0">
                <a:solidFill>
                  <a:srgbClr val="64AFDE"/>
                </a:solidFill>
              </a:rPr>
              <a:t>Private Litigants</a:t>
            </a:r>
            <a:endParaRPr lang="en-US" sz="1600" dirty="0">
              <a:solidFill>
                <a:srgbClr val="64AFDE"/>
              </a:solidFill>
            </a:endParaRPr>
          </a:p>
        </p:txBody>
      </p:sp>
      <p:sp>
        <p:nvSpPr>
          <p:cNvPr id="11" name="TextBox 10"/>
          <p:cNvSpPr txBox="1"/>
          <p:nvPr/>
        </p:nvSpPr>
        <p:spPr>
          <a:xfrm>
            <a:off x="6870700" y="5080972"/>
            <a:ext cx="1644650" cy="338554"/>
          </a:xfrm>
          <a:prstGeom prst="rect">
            <a:avLst/>
          </a:prstGeom>
          <a:noFill/>
        </p:spPr>
        <p:txBody>
          <a:bodyPr wrap="square" rtlCol="0">
            <a:spAutoFit/>
          </a:bodyPr>
          <a:lstStyle/>
          <a:p>
            <a:pPr algn="ctr"/>
            <a:r>
              <a:rPr lang="en-US" sz="1600" dirty="0" smtClean="0">
                <a:solidFill>
                  <a:srgbClr val="64AFDE"/>
                </a:solidFill>
              </a:rPr>
              <a:t>Your Competitors</a:t>
            </a:r>
            <a:endParaRPr lang="en-US" sz="1600" dirty="0">
              <a:solidFill>
                <a:srgbClr val="64AFDE"/>
              </a:solidFill>
            </a:endParaRPr>
          </a:p>
        </p:txBody>
      </p:sp>
    </p:spTree>
    <p:extLst>
      <p:ext uri="{BB962C8B-B14F-4D97-AF65-F5344CB8AC3E}">
        <p14:creationId xmlns:p14="http://schemas.microsoft.com/office/powerpoint/2010/main" val="1312928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2700" y="144383"/>
            <a:ext cx="7020777" cy="700168"/>
          </a:xfrm>
        </p:spPr>
        <p:txBody>
          <a:bodyPr>
            <a:normAutofit/>
          </a:bodyPr>
          <a:lstStyle/>
          <a:p>
            <a:pPr algn="ctr"/>
            <a:r>
              <a:rPr lang="en-US" sz="2400" dirty="0" smtClean="0"/>
              <a:t>What Are </a:t>
            </a:r>
            <a:r>
              <a:rPr lang="en-US" sz="2400" dirty="0" err="1" smtClean="0"/>
              <a:t>Nutraceuticals</a:t>
            </a:r>
            <a:r>
              <a:rPr lang="en-US" sz="2400" dirty="0" smtClean="0"/>
              <a:t>?</a:t>
            </a:r>
            <a:endParaRPr lang="en-US" sz="2400" dirty="0"/>
          </a:p>
        </p:txBody>
      </p:sp>
      <p:sp>
        <p:nvSpPr>
          <p:cNvPr id="4" name="Footer Placeholder 3"/>
          <p:cNvSpPr>
            <a:spLocks noGrp="1"/>
          </p:cNvSpPr>
          <p:nvPr>
            <p:ph type="ftr" sz="quarter" idx="11"/>
          </p:nvPr>
        </p:nvSpPr>
        <p:spPr/>
        <p:txBody>
          <a:bodyPr/>
          <a:lstStyle/>
          <a:p>
            <a:r>
              <a:rPr lang="en-US" dirty="0" smtClean="0"/>
              <a:t>© Ifrah PLLC. Proprietary and Confidential.  /   (202) 912-4823   /   ifrahlaw.com</a:t>
            </a:r>
            <a:endParaRPr lang="en-US" dirty="0"/>
          </a:p>
        </p:txBody>
      </p:sp>
      <p:sp>
        <p:nvSpPr>
          <p:cNvPr id="5" name="TextBox 4"/>
          <p:cNvSpPr txBox="1"/>
          <p:nvPr/>
        </p:nvSpPr>
        <p:spPr>
          <a:xfrm>
            <a:off x="495300" y="1543050"/>
            <a:ext cx="7677150" cy="4247317"/>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solidFill>
                  <a:schemeClr val="tx1">
                    <a:lumMod val="50000"/>
                    <a:lumOff val="50000"/>
                  </a:schemeClr>
                </a:solidFill>
              </a:rPr>
              <a:t>Has No Fixed Meaning In U.S. Law</a:t>
            </a:r>
          </a:p>
          <a:p>
            <a:pPr marL="285750" indent="-285750">
              <a:buFont typeface="Arial" panose="020B0604020202020204" pitchFamily="34" charset="0"/>
              <a:buChar char="•"/>
            </a:pPr>
            <a:endParaRPr lang="en-US" dirty="0" smtClean="0">
              <a:solidFill>
                <a:schemeClr val="tx1">
                  <a:lumMod val="50000"/>
                  <a:lumOff val="50000"/>
                </a:schemeClr>
              </a:solidFill>
            </a:endParaRPr>
          </a:p>
          <a:p>
            <a:endParaRPr lang="en-US" dirty="0" smtClean="0">
              <a:solidFill>
                <a:schemeClr val="tx1">
                  <a:lumMod val="50000"/>
                  <a:lumOff val="50000"/>
                </a:schemeClr>
              </a:solidFill>
            </a:endParaRPr>
          </a:p>
          <a:p>
            <a:pPr marL="285750" indent="-285750">
              <a:buFont typeface="Wingdings" panose="05000000000000000000" pitchFamily="2" charset="2"/>
              <a:buChar char="Ø"/>
            </a:pPr>
            <a:r>
              <a:rPr lang="en-US" dirty="0" smtClean="0">
                <a:solidFill>
                  <a:schemeClr val="tx1">
                    <a:lumMod val="50000"/>
                    <a:lumOff val="50000"/>
                  </a:schemeClr>
                </a:solidFill>
              </a:rPr>
              <a:t>Coined From Words “Nutrition” And “Pharmaceutical”</a:t>
            </a:r>
          </a:p>
          <a:p>
            <a:endParaRPr lang="en-US" dirty="0" smtClean="0">
              <a:solidFill>
                <a:schemeClr val="tx1">
                  <a:lumMod val="50000"/>
                  <a:lumOff val="50000"/>
                </a:schemeClr>
              </a:solidFill>
            </a:endParaRPr>
          </a:p>
          <a:p>
            <a:endParaRPr lang="en-US" dirty="0" smtClean="0">
              <a:solidFill>
                <a:schemeClr val="tx1">
                  <a:lumMod val="50000"/>
                  <a:lumOff val="50000"/>
                </a:schemeClr>
              </a:solidFill>
            </a:endParaRPr>
          </a:p>
          <a:p>
            <a:endParaRPr lang="en-US" dirty="0">
              <a:solidFill>
                <a:schemeClr val="tx1">
                  <a:lumMod val="50000"/>
                  <a:lumOff val="50000"/>
                </a:schemeClr>
              </a:solidFill>
            </a:endParaRPr>
          </a:p>
          <a:p>
            <a:endParaRPr lang="en-US" dirty="0" smtClean="0">
              <a:solidFill>
                <a:schemeClr val="tx1">
                  <a:lumMod val="50000"/>
                  <a:lumOff val="50000"/>
                </a:schemeClr>
              </a:solidFill>
            </a:endParaRPr>
          </a:p>
          <a:p>
            <a:endParaRPr lang="en-US" dirty="0">
              <a:solidFill>
                <a:schemeClr val="tx1">
                  <a:lumMod val="50000"/>
                  <a:lumOff val="50000"/>
                </a:schemeClr>
              </a:solidFill>
            </a:endParaRPr>
          </a:p>
          <a:p>
            <a:endParaRPr lang="en-US" dirty="0" smtClean="0">
              <a:solidFill>
                <a:schemeClr val="tx1">
                  <a:lumMod val="50000"/>
                  <a:lumOff val="50000"/>
                </a:schemeClr>
              </a:solidFill>
            </a:endParaRPr>
          </a:p>
          <a:p>
            <a:endParaRPr lang="en-US" dirty="0">
              <a:solidFill>
                <a:schemeClr val="tx1">
                  <a:lumMod val="50000"/>
                  <a:lumOff val="50000"/>
                </a:schemeClr>
              </a:solidFill>
            </a:endParaRPr>
          </a:p>
          <a:p>
            <a:endParaRPr lang="en-US" dirty="0" smtClean="0">
              <a:solidFill>
                <a:schemeClr val="tx1">
                  <a:lumMod val="50000"/>
                  <a:lumOff val="50000"/>
                </a:schemeClr>
              </a:solidFill>
            </a:endParaRPr>
          </a:p>
          <a:p>
            <a:pPr marL="285750" indent="-285750">
              <a:buFont typeface="Wingdings" panose="05000000000000000000" pitchFamily="2" charset="2"/>
              <a:buChar char="Ø"/>
            </a:pPr>
            <a:r>
              <a:rPr lang="en-US" dirty="0" smtClean="0">
                <a:solidFill>
                  <a:schemeClr val="tx1">
                    <a:lumMod val="50000"/>
                    <a:lumOff val="50000"/>
                  </a:schemeClr>
                </a:solidFill>
              </a:rPr>
              <a:t>Applies To Products That Range From Isolated Nutrients, </a:t>
            </a:r>
            <a:r>
              <a:rPr lang="en-US" b="1" dirty="0" smtClean="0">
                <a:solidFill>
                  <a:srgbClr val="64AFDE"/>
                </a:solidFill>
              </a:rPr>
              <a:t>Dietary Supplements and Herbal Products</a:t>
            </a:r>
            <a:r>
              <a:rPr lang="en-US" dirty="0" smtClean="0">
                <a:solidFill>
                  <a:schemeClr val="tx1">
                    <a:lumMod val="50000"/>
                    <a:lumOff val="50000"/>
                  </a:schemeClr>
                </a:solidFill>
              </a:rPr>
              <a:t>, Specific Diets and Processed Foods</a:t>
            </a:r>
          </a:p>
          <a:p>
            <a:pPr marL="285750" indent="-285750">
              <a:buFont typeface="Arial" panose="020B0604020202020204" pitchFamily="34" charset="0"/>
              <a:buChar char="•"/>
            </a:pPr>
            <a:endParaRPr lang="en-US" dirty="0">
              <a:solidFill>
                <a:schemeClr val="tx1">
                  <a:lumMod val="50000"/>
                  <a:lumOff val="50000"/>
                </a:scheme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3100" y="2839323"/>
            <a:ext cx="2890838"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000" dirty="0" smtClean="0"/>
              <a:t>FINAL THOUGHT</a:t>
            </a:r>
            <a:endParaRPr lang="en-US" sz="2000" dirty="0"/>
          </a:p>
        </p:txBody>
      </p:sp>
      <p:sp>
        <p:nvSpPr>
          <p:cNvPr id="4" name="Footer Placeholder 3"/>
          <p:cNvSpPr>
            <a:spLocks noGrp="1"/>
          </p:cNvSpPr>
          <p:nvPr>
            <p:ph type="ftr" sz="quarter" idx="11"/>
          </p:nvPr>
        </p:nvSpPr>
        <p:spPr/>
        <p:txBody>
          <a:bodyPr/>
          <a:lstStyle/>
          <a:p>
            <a:r>
              <a:rPr lang="en-US" smtClean="0"/>
              <a:t>© Ifrah PLLC. Proprietary and Confidential.  /   (202) 912-4823   /   ifrahlaw.com</a:t>
            </a:r>
            <a:endParaRPr lang="en-US" dirty="0"/>
          </a:p>
        </p:txBody>
      </p:sp>
      <p:sp>
        <p:nvSpPr>
          <p:cNvPr id="5" name="TextBox 4"/>
          <p:cNvSpPr txBox="1"/>
          <p:nvPr/>
        </p:nvSpPr>
        <p:spPr>
          <a:xfrm>
            <a:off x="1498600" y="2368550"/>
            <a:ext cx="5924550" cy="584775"/>
          </a:xfrm>
          <a:prstGeom prst="rect">
            <a:avLst/>
          </a:prstGeom>
          <a:noFill/>
        </p:spPr>
        <p:txBody>
          <a:bodyPr wrap="square" rtlCol="0">
            <a:spAutoFit/>
          </a:bodyPr>
          <a:lstStyle/>
          <a:p>
            <a:pPr algn="ctr"/>
            <a:r>
              <a:rPr lang="en-US" sz="1600" dirty="0" smtClean="0">
                <a:solidFill>
                  <a:schemeClr val="tx1">
                    <a:lumMod val="50000"/>
                    <a:lumOff val="50000"/>
                  </a:schemeClr>
                </a:solidFill>
              </a:rPr>
              <a:t>Spending A Little Money Now, Can Save You A Lot Of Money Later – </a:t>
            </a:r>
            <a:r>
              <a:rPr lang="en-US" sz="1600" dirty="0" smtClean="0">
                <a:solidFill>
                  <a:srgbClr val="64AFDE"/>
                </a:solidFill>
              </a:rPr>
              <a:t>COMPLIANCE, COMPLIANCE, COMPLIANCE</a:t>
            </a:r>
            <a:endParaRPr lang="en-US" sz="1600" dirty="0">
              <a:solidFill>
                <a:srgbClr val="64AFDE"/>
              </a:solidFill>
            </a:endParaRPr>
          </a:p>
        </p:txBody>
      </p:sp>
    </p:spTree>
    <p:extLst>
      <p:ext uri="{BB962C8B-B14F-4D97-AF65-F5344CB8AC3E}">
        <p14:creationId xmlns:p14="http://schemas.microsoft.com/office/powerpoint/2010/main" val="26851837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 2010 Ifrah PLLC. Proprietary and Confidential.  /   (202) 912-4823   /   ifrahlaw.com</a:t>
            </a:r>
            <a:endParaRPr lang="en-US" dirty="0"/>
          </a:p>
        </p:txBody>
      </p:sp>
      <p:sp>
        <p:nvSpPr>
          <p:cNvPr id="2" name="Title 1"/>
          <p:cNvSpPr>
            <a:spLocks noGrp="1"/>
          </p:cNvSpPr>
          <p:nvPr>
            <p:ph type="title"/>
          </p:nvPr>
        </p:nvSpPr>
        <p:spPr/>
        <p:txBody>
          <a:bodyPr/>
          <a:lstStyle/>
          <a:p>
            <a:r>
              <a:rPr lang="en-US" dirty="0" smtClean="0"/>
              <a:t>Thank You</a:t>
            </a:r>
            <a:endParaRPr lang="en-US" dirty="0"/>
          </a:p>
        </p:txBody>
      </p:sp>
      <p:sp>
        <p:nvSpPr>
          <p:cNvPr id="3" name="Text Placeholder 2"/>
          <p:cNvSpPr>
            <a:spLocks noGrp="1"/>
          </p:cNvSpPr>
          <p:nvPr>
            <p:ph type="body" idx="1"/>
          </p:nvPr>
        </p:nvSpPr>
        <p:spPr/>
        <p:txBody>
          <a:bodyPr>
            <a:normAutofit fontScale="25000" lnSpcReduction="20000"/>
          </a:bodyPr>
          <a:lstStyle/>
          <a:p>
            <a:pPr algn="l"/>
            <a:r>
              <a:rPr lang="en-US" sz="4300" b="1" dirty="0" smtClean="0">
                <a:solidFill>
                  <a:srgbClr val="64AFDE"/>
                </a:solidFill>
              </a:rPr>
              <a:t>Rachel Hirsch</a:t>
            </a:r>
            <a:r>
              <a:rPr lang="en-US" sz="4300" dirty="0" smtClean="0">
                <a:solidFill>
                  <a:srgbClr val="64AFDE"/>
                </a:solidFill>
              </a:rPr>
              <a:t>								</a:t>
            </a:r>
            <a:r>
              <a:rPr lang="en-US" sz="4300" b="1" dirty="0" smtClean="0">
                <a:solidFill>
                  <a:srgbClr val="64AFDE"/>
                </a:solidFill>
              </a:rPr>
              <a:t>David Graff</a:t>
            </a:r>
          </a:p>
          <a:p>
            <a:pPr algn="l"/>
            <a:r>
              <a:rPr lang="en-US" sz="4300" i="1" dirty="0">
                <a:solidFill>
                  <a:srgbClr val="64AFDE"/>
                </a:solidFill>
              </a:rPr>
              <a:t>e</a:t>
            </a:r>
            <a:r>
              <a:rPr lang="en-US" sz="4300" i="1" dirty="0" smtClean="0">
                <a:solidFill>
                  <a:srgbClr val="64AFDE"/>
                </a:solidFill>
              </a:rPr>
              <a:t>mail: </a:t>
            </a:r>
            <a:r>
              <a:rPr lang="en-US" sz="4300" dirty="0" smtClean="0">
                <a:solidFill>
                  <a:srgbClr val="64AFDE"/>
                </a:solidFill>
              </a:rPr>
              <a:t>rhirsch@ifrahlaw.com						</a:t>
            </a:r>
            <a:r>
              <a:rPr lang="en-US" sz="4300" i="1" dirty="0" smtClean="0">
                <a:solidFill>
                  <a:srgbClr val="64AFDE"/>
                </a:solidFill>
              </a:rPr>
              <a:t>email: </a:t>
            </a:r>
            <a:r>
              <a:rPr lang="en-US" sz="4300" dirty="0" smtClean="0">
                <a:solidFill>
                  <a:srgbClr val="64AFDE"/>
                </a:solidFill>
              </a:rPr>
              <a:t>dgraff@50onred.com</a:t>
            </a:r>
          </a:p>
          <a:p>
            <a:pPr algn="l"/>
            <a:r>
              <a:rPr lang="en-US" sz="4300" i="1" dirty="0" smtClean="0">
                <a:solidFill>
                  <a:srgbClr val="64AFDE"/>
                </a:solidFill>
              </a:rPr>
              <a:t>website: </a:t>
            </a:r>
            <a:r>
              <a:rPr lang="en-US" sz="4300" dirty="0" smtClean="0">
                <a:solidFill>
                  <a:srgbClr val="64AFDE"/>
                </a:solidFill>
              </a:rPr>
              <a:t>www.ifrahlaw.com						</a:t>
            </a:r>
            <a:r>
              <a:rPr lang="en-US" sz="4300" i="1" dirty="0" smtClean="0">
                <a:solidFill>
                  <a:srgbClr val="64AFDE"/>
                </a:solidFill>
              </a:rPr>
              <a:t>website: </a:t>
            </a:r>
            <a:r>
              <a:rPr lang="en-US" sz="4300" dirty="0" smtClean="0">
                <a:solidFill>
                  <a:srgbClr val="64AFDE"/>
                </a:solidFill>
              </a:rPr>
              <a:t>www.50onred.com</a:t>
            </a:r>
          </a:p>
          <a:p>
            <a:pPr algn="l"/>
            <a:r>
              <a:rPr lang="en-US" sz="4300" i="1" dirty="0" smtClean="0">
                <a:solidFill>
                  <a:srgbClr val="64AFDE"/>
                </a:solidFill>
              </a:rPr>
              <a:t>blog:</a:t>
            </a:r>
            <a:r>
              <a:rPr lang="en-US" sz="4300" dirty="0" smtClean="0">
                <a:solidFill>
                  <a:srgbClr val="64AFDE"/>
                </a:solidFill>
              </a:rPr>
              <a:t> www.ftcbeat.com</a:t>
            </a:r>
          </a:p>
          <a:p>
            <a:pPr algn="l"/>
            <a:r>
              <a:rPr lang="en-US" sz="4300" dirty="0" smtClean="0">
                <a:solidFill>
                  <a:srgbClr val="64AFDE"/>
                </a:solidFill>
              </a:rPr>
              <a:t>@</a:t>
            </a:r>
            <a:r>
              <a:rPr lang="en-US" sz="4300" dirty="0" err="1" smtClean="0">
                <a:solidFill>
                  <a:srgbClr val="64AFDE"/>
                </a:solidFill>
              </a:rPr>
              <a:t>FTCLawyer</a:t>
            </a:r>
            <a:endParaRPr lang="en-US" sz="4300" dirty="0" smtClean="0">
              <a:solidFill>
                <a:srgbClr val="64AFDE"/>
              </a:solidFill>
            </a:endParaRPr>
          </a:p>
          <a:p>
            <a:pPr algn="l"/>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What Are Dietary Supplements?</a:t>
            </a:r>
            <a:endParaRPr lang="en-US" sz="2400" dirty="0"/>
          </a:p>
        </p:txBody>
      </p:sp>
      <p:sp>
        <p:nvSpPr>
          <p:cNvPr id="4" name="Footer Placeholder 3"/>
          <p:cNvSpPr>
            <a:spLocks noGrp="1"/>
          </p:cNvSpPr>
          <p:nvPr>
            <p:ph type="ftr" sz="quarter" idx="11"/>
          </p:nvPr>
        </p:nvSpPr>
        <p:spPr/>
        <p:txBody>
          <a:bodyPr/>
          <a:lstStyle/>
          <a:p>
            <a:r>
              <a:rPr lang="en-US" smtClean="0"/>
              <a:t>© Ifrah PLLC. Proprietary and Confidential.  /   (202) 912-4823   /   ifrahlaw.com</a:t>
            </a:r>
            <a:endParaRPr lang="en-US" dirty="0"/>
          </a:p>
        </p:txBody>
      </p:sp>
      <p:sp>
        <p:nvSpPr>
          <p:cNvPr id="6" name="TextBox 5"/>
          <p:cNvSpPr txBox="1"/>
          <p:nvPr/>
        </p:nvSpPr>
        <p:spPr>
          <a:xfrm>
            <a:off x="387350" y="1270000"/>
            <a:ext cx="6597650" cy="584775"/>
          </a:xfrm>
          <a:prstGeom prst="rect">
            <a:avLst/>
          </a:prstGeom>
          <a:noFill/>
        </p:spPr>
        <p:txBody>
          <a:bodyPr wrap="square" rtlCol="0">
            <a:spAutoFit/>
          </a:bodyPr>
          <a:lstStyle/>
          <a:p>
            <a:pPr marL="285750" indent="-285750">
              <a:buFont typeface="Wingdings" panose="05000000000000000000" pitchFamily="2" charset="2"/>
              <a:buChar char="Ø"/>
            </a:pPr>
            <a:r>
              <a:rPr lang="en-US" sz="1600" dirty="0" smtClean="0">
                <a:solidFill>
                  <a:schemeClr val="tx1">
                    <a:lumMod val="50000"/>
                    <a:lumOff val="50000"/>
                  </a:schemeClr>
                </a:solidFill>
              </a:rPr>
              <a:t>The Term is Defined In The Dietary Supplement Health and Education Act (DSHEA) of 1994.</a:t>
            </a:r>
          </a:p>
        </p:txBody>
      </p:sp>
      <p:sp>
        <p:nvSpPr>
          <p:cNvPr id="7" name="TextBox 6"/>
          <p:cNvSpPr txBox="1"/>
          <p:nvPr/>
        </p:nvSpPr>
        <p:spPr>
          <a:xfrm>
            <a:off x="387350" y="2127250"/>
            <a:ext cx="6483350" cy="861774"/>
          </a:xfrm>
          <a:prstGeom prst="rect">
            <a:avLst/>
          </a:prstGeom>
          <a:noFill/>
        </p:spPr>
        <p:txBody>
          <a:bodyPr wrap="square" rtlCol="0">
            <a:spAutoFit/>
          </a:bodyPr>
          <a:lstStyle/>
          <a:p>
            <a:pPr marL="285750" indent="-285750">
              <a:buFont typeface="Wingdings" panose="05000000000000000000" pitchFamily="2" charset="2"/>
              <a:buChar char="Ø"/>
            </a:pPr>
            <a:r>
              <a:rPr lang="en-US" sz="1600" dirty="0">
                <a:solidFill>
                  <a:schemeClr val="tx1">
                    <a:lumMod val="50000"/>
                    <a:lumOff val="50000"/>
                  </a:schemeClr>
                </a:solidFill>
              </a:rPr>
              <a:t>It Is A Product Taken By Mouth That Contains a “Dietary Ingredient To </a:t>
            </a:r>
            <a:r>
              <a:rPr lang="en-US" sz="1600" dirty="0" smtClean="0">
                <a:solidFill>
                  <a:schemeClr val="tx1">
                    <a:lumMod val="50000"/>
                    <a:lumOff val="50000"/>
                  </a:schemeClr>
                </a:solidFill>
              </a:rPr>
              <a:t>Supplement The Diet.”</a:t>
            </a:r>
          </a:p>
          <a:p>
            <a:endParaRPr lang="en-US" dirty="0">
              <a:solidFill>
                <a:schemeClr val="tx1">
                  <a:lumMod val="50000"/>
                  <a:lumOff val="50000"/>
                </a:schemeClr>
              </a:solidFill>
            </a:endParaRPr>
          </a:p>
        </p:txBody>
      </p:sp>
      <p:sp>
        <p:nvSpPr>
          <p:cNvPr id="8" name="TextBox 7"/>
          <p:cNvSpPr txBox="1"/>
          <p:nvPr/>
        </p:nvSpPr>
        <p:spPr>
          <a:xfrm>
            <a:off x="387350" y="2999898"/>
            <a:ext cx="4876800" cy="338554"/>
          </a:xfrm>
          <a:prstGeom prst="rect">
            <a:avLst/>
          </a:prstGeom>
          <a:noFill/>
        </p:spPr>
        <p:txBody>
          <a:bodyPr wrap="square" rtlCol="0">
            <a:spAutoFit/>
          </a:bodyPr>
          <a:lstStyle/>
          <a:p>
            <a:pPr marL="285750" indent="-285750">
              <a:buFont typeface="Wingdings" panose="05000000000000000000" pitchFamily="2" charset="2"/>
              <a:buChar char="Ø"/>
            </a:pPr>
            <a:r>
              <a:rPr lang="en-US" sz="1600" dirty="0" smtClean="0">
                <a:solidFill>
                  <a:schemeClr val="tx1">
                    <a:lumMod val="50000"/>
                    <a:lumOff val="50000"/>
                  </a:schemeClr>
                </a:solidFill>
              </a:rPr>
              <a:t>It May Include:</a:t>
            </a:r>
            <a:endParaRPr lang="en-US" sz="1600" dirty="0">
              <a:solidFill>
                <a:schemeClr val="tx1">
                  <a:lumMod val="50000"/>
                  <a:lumOff val="50000"/>
                </a:schemeClr>
              </a:solidFill>
            </a:endParaRPr>
          </a:p>
        </p:txBody>
      </p:sp>
      <p:sp>
        <p:nvSpPr>
          <p:cNvPr id="9" name="TextBox 8"/>
          <p:cNvSpPr txBox="1"/>
          <p:nvPr/>
        </p:nvSpPr>
        <p:spPr>
          <a:xfrm>
            <a:off x="914400" y="3416300"/>
            <a:ext cx="2139950"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solidFill>
                  <a:srgbClr val="64AFDE"/>
                </a:solidFill>
              </a:rPr>
              <a:t>Vitamins</a:t>
            </a:r>
          </a:p>
          <a:p>
            <a:pPr marL="285750" indent="-285750">
              <a:buFont typeface="Arial" panose="020B0604020202020204" pitchFamily="34" charset="0"/>
              <a:buChar char="•"/>
            </a:pPr>
            <a:r>
              <a:rPr lang="en-US" sz="1400" dirty="0" smtClean="0">
                <a:solidFill>
                  <a:srgbClr val="64AFDE"/>
                </a:solidFill>
              </a:rPr>
              <a:t>Minerals</a:t>
            </a:r>
          </a:p>
          <a:p>
            <a:pPr marL="285750" indent="-285750">
              <a:buFont typeface="Arial" panose="020B0604020202020204" pitchFamily="34" charset="0"/>
              <a:buChar char="•"/>
            </a:pPr>
            <a:r>
              <a:rPr lang="en-US" sz="1400" dirty="0" smtClean="0">
                <a:solidFill>
                  <a:srgbClr val="64AFDE"/>
                </a:solidFill>
              </a:rPr>
              <a:t>Herbs/Botanicals</a:t>
            </a:r>
          </a:p>
          <a:p>
            <a:pPr marL="285750" indent="-285750">
              <a:buFont typeface="Arial" panose="020B0604020202020204" pitchFamily="34" charset="0"/>
              <a:buChar char="•"/>
            </a:pPr>
            <a:r>
              <a:rPr lang="en-US" sz="1400" dirty="0" smtClean="0">
                <a:solidFill>
                  <a:srgbClr val="64AFDE"/>
                </a:solidFill>
              </a:rPr>
              <a:t>Amino Acids</a:t>
            </a:r>
            <a:endParaRPr lang="en-US" sz="1400" dirty="0">
              <a:solidFill>
                <a:srgbClr val="64AFDE"/>
              </a:solidFill>
            </a:endParaRPr>
          </a:p>
        </p:txBody>
      </p:sp>
      <p:sp>
        <p:nvSpPr>
          <p:cNvPr id="10" name="TextBox 9"/>
          <p:cNvSpPr txBox="1"/>
          <p:nvPr/>
        </p:nvSpPr>
        <p:spPr>
          <a:xfrm>
            <a:off x="3130550" y="3403956"/>
            <a:ext cx="2209800"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solidFill>
                  <a:srgbClr val="64AFDE"/>
                </a:solidFill>
              </a:rPr>
              <a:t>Enzymes</a:t>
            </a:r>
            <a:endParaRPr lang="en-US" sz="1400" dirty="0">
              <a:solidFill>
                <a:srgbClr val="64AFDE"/>
              </a:solidFill>
            </a:endParaRPr>
          </a:p>
          <a:p>
            <a:pPr marL="285750" indent="-285750">
              <a:buFont typeface="Arial" panose="020B0604020202020204" pitchFamily="34" charset="0"/>
              <a:buChar char="•"/>
            </a:pPr>
            <a:r>
              <a:rPr lang="en-US" sz="1400" dirty="0" smtClean="0">
                <a:solidFill>
                  <a:srgbClr val="64AFDE"/>
                </a:solidFill>
              </a:rPr>
              <a:t>Organ Tissue</a:t>
            </a:r>
            <a:endParaRPr lang="en-US" sz="1400" dirty="0">
              <a:solidFill>
                <a:srgbClr val="64AFDE"/>
              </a:solidFill>
            </a:endParaRPr>
          </a:p>
          <a:p>
            <a:pPr marL="285750" indent="-285750">
              <a:buFont typeface="Arial" panose="020B0604020202020204" pitchFamily="34" charset="0"/>
              <a:buChar char="•"/>
            </a:pPr>
            <a:r>
              <a:rPr lang="en-US" sz="1400" dirty="0" err="1" smtClean="0">
                <a:solidFill>
                  <a:srgbClr val="64AFDE"/>
                </a:solidFill>
              </a:rPr>
              <a:t>Glandulars</a:t>
            </a:r>
            <a:endParaRPr lang="en-US" sz="1400" dirty="0">
              <a:solidFill>
                <a:srgbClr val="64AFDE"/>
              </a:solidFill>
            </a:endParaRPr>
          </a:p>
          <a:p>
            <a:pPr marL="285750" indent="-285750">
              <a:buFont typeface="Arial" panose="020B0604020202020204" pitchFamily="34" charset="0"/>
              <a:buChar char="•"/>
            </a:pPr>
            <a:r>
              <a:rPr lang="en-US" sz="1400" dirty="0" smtClean="0">
                <a:solidFill>
                  <a:srgbClr val="64AFDE"/>
                </a:solidFill>
              </a:rPr>
              <a:t>Metabolites</a:t>
            </a:r>
            <a:endParaRPr lang="en-US" sz="1400" dirty="0">
              <a:solidFill>
                <a:srgbClr val="64AFDE"/>
              </a:solidFill>
            </a:endParaRPr>
          </a:p>
        </p:txBody>
      </p:sp>
      <p:sp>
        <p:nvSpPr>
          <p:cNvPr id="12" name="TextBox 11"/>
          <p:cNvSpPr txBox="1"/>
          <p:nvPr/>
        </p:nvSpPr>
        <p:spPr>
          <a:xfrm>
            <a:off x="434975" y="4730750"/>
            <a:ext cx="6388100" cy="830997"/>
          </a:xfrm>
          <a:prstGeom prst="rect">
            <a:avLst/>
          </a:prstGeom>
          <a:noFill/>
        </p:spPr>
        <p:txBody>
          <a:bodyPr wrap="square" rtlCol="0">
            <a:spAutoFit/>
          </a:bodyPr>
          <a:lstStyle/>
          <a:p>
            <a:pPr marL="285750" indent="-285750">
              <a:buFont typeface="Wingdings" panose="05000000000000000000" pitchFamily="2" charset="2"/>
              <a:buChar char="Ø"/>
            </a:pPr>
            <a:r>
              <a:rPr lang="en-US" sz="1600" dirty="0" smtClean="0">
                <a:solidFill>
                  <a:schemeClr val="tx1">
                    <a:lumMod val="50000"/>
                    <a:lumOff val="50000"/>
                  </a:schemeClr>
                </a:solidFill>
              </a:rPr>
              <a:t>It Can Also Be Extracts Or Concentrates And Can Be Found In Many Forms Such As: </a:t>
            </a:r>
            <a:r>
              <a:rPr lang="en-US" sz="1600" dirty="0" smtClean="0">
                <a:solidFill>
                  <a:srgbClr val="64AFDE"/>
                </a:solidFill>
              </a:rPr>
              <a:t>Tablets, Capsules, </a:t>
            </a:r>
            <a:r>
              <a:rPr lang="en-US" sz="1600" dirty="0" err="1" smtClean="0">
                <a:solidFill>
                  <a:srgbClr val="64AFDE"/>
                </a:solidFill>
              </a:rPr>
              <a:t>Softgels</a:t>
            </a:r>
            <a:r>
              <a:rPr lang="en-US" sz="1600" dirty="0" smtClean="0">
                <a:solidFill>
                  <a:srgbClr val="64AFDE"/>
                </a:solidFill>
              </a:rPr>
              <a:t>, </a:t>
            </a:r>
            <a:r>
              <a:rPr lang="en-US" sz="1600" dirty="0" err="1" smtClean="0">
                <a:solidFill>
                  <a:srgbClr val="64AFDE"/>
                </a:solidFill>
              </a:rPr>
              <a:t>Gelcaps</a:t>
            </a:r>
            <a:r>
              <a:rPr lang="en-US" sz="1600" dirty="0" smtClean="0">
                <a:solidFill>
                  <a:srgbClr val="64AFDE"/>
                </a:solidFill>
              </a:rPr>
              <a:t>, Liquids, Or Powders</a:t>
            </a:r>
            <a:r>
              <a:rPr lang="en-US" sz="1600" dirty="0" smtClean="0">
                <a:solidFill>
                  <a:schemeClr val="tx1">
                    <a:lumMod val="50000"/>
                    <a:lumOff val="50000"/>
                  </a:schemeClr>
                </a:solidFill>
              </a:rPr>
              <a:t>.</a:t>
            </a:r>
            <a:endParaRPr lang="en-US" sz="1600" dirty="0">
              <a:solidFill>
                <a:schemeClr val="tx1">
                  <a:lumMod val="50000"/>
                  <a:lumOff val="50000"/>
                </a:schemeClr>
              </a:solidFill>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9380" y="2821363"/>
            <a:ext cx="2458720" cy="153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10392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000" dirty="0" smtClean="0"/>
              <a:t>How Are Dietary Supplements Different Than Drugs?</a:t>
            </a:r>
            <a:endParaRPr lang="en-US" sz="2000" dirty="0"/>
          </a:p>
        </p:txBody>
      </p:sp>
      <p:sp>
        <p:nvSpPr>
          <p:cNvPr id="4" name="Footer Placeholder 3"/>
          <p:cNvSpPr>
            <a:spLocks noGrp="1"/>
          </p:cNvSpPr>
          <p:nvPr>
            <p:ph type="ftr" sz="quarter" idx="11"/>
          </p:nvPr>
        </p:nvSpPr>
        <p:spPr/>
        <p:txBody>
          <a:bodyPr/>
          <a:lstStyle/>
          <a:p>
            <a:r>
              <a:rPr lang="en-US" smtClean="0"/>
              <a:t>© Ifrah PLLC. Proprietary and Confidential.  /   (202) 912-4823   /   ifrahlaw.com</a:t>
            </a:r>
            <a:endParaRPr lang="en-US" dirty="0"/>
          </a:p>
        </p:txBody>
      </p:sp>
      <p:sp>
        <p:nvSpPr>
          <p:cNvPr id="5" name="TextBox 4"/>
          <p:cNvSpPr txBox="1"/>
          <p:nvPr/>
        </p:nvSpPr>
        <p:spPr>
          <a:xfrm>
            <a:off x="387350" y="1441450"/>
            <a:ext cx="6470650" cy="1600438"/>
          </a:xfrm>
          <a:prstGeom prst="rect">
            <a:avLst/>
          </a:prstGeom>
          <a:noFill/>
        </p:spPr>
        <p:txBody>
          <a:bodyPr wrap="square" rtlCol="0">
            <a:spAutoFit/>
          </a:bodyPr>
          <a:lstStyle/>
          <a:p>
            <a:pPr marL="285750" indent="-285750">
              <a:buFont typeface="Wingdings" panose="05000000000000000000" pitchFamily="2" charset="2"/>
              <a:buChar char="Ø"/>
            </a:pPr>
            <a:r>
              <a:rPr lang="en-US" sz="1600" dirty="0" smtClean="0">
                <a:solidFill>
                  <a:schemeClr val="tx1">
                    <a:lumMod val="50000"/>
                    <a:lumOff val="50000"/>
                  </a:schemeClr>
                </a:solidFill>
              </a:rPr>
              <a:t>Generally, Dietary Supplements Do Not Have To Be Approved By The FDA Before Marketing.</a:t>
            </a:r>
          </a:p>
          <a:p>
            <a:endParaRPr lang="en-US" sz="1600" dirty="0" smtClean="0">
              <a:solidFill>
                <a:schemeClr val="tx1">
                  <a:lumMod val="50000"/>
                  <a:lumOff val="50000"/>
                </a:schemeClr>
              </a:solidFill>
            </a:endParaRPr>
          </a:p>
          <a:p>
            <a:pPr marL="742950" lvl="1" indent="-285750">
              <a:buFont typeface="Wingdings" panose="05000000000000000000" pitchFamily="2" charset="2"/>
              <a:buChar char="§"/>
            </a:pPr>
            <a:r>
              <a:rPr lang="en-US" sz="1600" dirty="0" smtClean="0">
                <a:solidFill>
                  <a:srgbClr val="64AFDE"/>
                </a:solidFill>
              </a:rPr>
              <a:t>BUT: Companies Must Register Their Manufacturing Facilities With the FDA. </a:t>
            </a:r>
          </a:p>
          <a:p>
            <a:endParaRPr lang="en-US" dirty="0"/>
          </a:p>
        </p:txBody>
      </p:sp>
      <p:sp>
        <p:nvSpPr>
          <p:cNvPr id="6" name="TextBox 5"/>
          <p:cNvSpPr txBox="1"/>
          <p:nvPr/>
        </p:nvSpPr>
        <p:spPr>
          <a:xfrm>
            <a:off x="387350" y="2844800"/>
            <a:ext cx="6470650" cy="1354217"/>
          </a:xfrm>
          <a:prstGeom prst="rect">
            <a:avLst/>
          </a:prstGeom>
          <a:noFill/>
        </p:spPr>
        <p:txBody>
          <a:bodyPr wrap="square" rtlCol="0">
            <a:spAutoFit/>
          </a:bodyPr>
          <a:lstStyle/>
          <a:p>
            <a:pPr marL="285750" indent="-285750">
              <a:buFont typeface="Wingdings" panose="05000000000000000000" pitchFamily="2" charset="2"/>
              <a:buChar char="Ø"/>
            </a:pPr>
            <a:r>
              <a:rPr lang="en-US" sz="1600" dirty="0" smtClean="0">
                <a:solidFill>
                  <a:schemeClr val="tx1">
                    <a:lumMod val="50000"/>
                    <a:lumOff val="50000"/>
                  </a:schemeClr>
                </a:solidFill>
              </a:rPr>
              <a:t>With A Few Well-Defined Exceptions, Dietary Supplements May Only Be Marketed To Support The Structure Or Function of the Body And May Not Claim To Treat A Disease Or Condition.</a:t>
            </a:r>
          </a:p>
          <a:p>
            <a:endParaRPr lang="en-US" sz="1600" dirty="0" smtClean="0">
              <a:solidFill>
                <a:schemeClr val="tx1">
                  <a:lumMod val="50000"/>
                  <a:lumOff val="50000"/>
                </a:schemeClr>
              </a:solidFill>
            </a:endParaRPr>
          </a:p>
          <a:p>
            <a:endParaRPr lang="en-US" dirty="0"/>
          </a:p>
        </p:txBody>
      </p:sp>
      <p:sp>
        <p:nvSpPr>
          <p:cNvPr id="8" name="TextBox 7"/>
          <p:cNvSpPr txBox="1"/>
          <p:nvPr/>
        </p:nvSpPr>
        <p:spPr>
          <a:xfrm>
            <a:off x="387350" y="3895306"/>
            <a:ext cx="6165850" cy="1077218"/>
          </a:xfrm>
          <a:prstGeom prst="rect">
            <a:avLst/>
          </a:prstGeom>
          <a:noFill/>
        </p:spPr>
        <p:txBody>
          <a:bodyPr wrap="square" rtlCol="0">
            <a:spAutoFit/>
          </a:bodyPr>
          <a:lstStyle/>
          <a:p>
            <a:pPr marL="285750" indent="-285750">
              <a:buFont typeface="Wingdings" panose="05000000000000000000" pitchFamily="2" charset="2"/>
              <a:buChar char="Ø"/>
            </a:pPr>
            <a:r>
              <a:rPr lang="en-US" sz="1600" dirty="0" smtClean="0">
                <a:solidFill>
                  <a:schemeClr val="tx1">
                    <a:lumMod val="50000"/>
                    <a:lumOff val="50000"/>
                  </a:schemeClr>
                </a:solidFill>
              </a:rPr>
              <a:t>It Must Be Labeled As a Dietary Supplement And Include FDA Disclosure: </a:t>
            </a:r>
            <a:r>
              <a:rPr lang="en-US" sz="1600" dirty="0" smtClean="0">
                <a:solidFill>
                  <a:srgbClr val="64AFDE"/>
                </a:solidFill>
              </a:rPr>
              <a:t>“These statements have not been evaluated by the Food and Drug Administration.  This product is not intended to diagnose, treat, cure, or prevent any disease.”</a:t>
            </a:r>
            <a:endParaRPr lang="en-US" sz="1600" dirty="0">
              <a:solidFill>
                <a:srgbClr val="64AFDE"/>
              </a:solidFill>
            </a:endParaRPr>
          </a:p>
        </p:txBody>
      </p:sp>
    </p:spTree>
    <p:extLst>
      <p:ext uri="{BB962C8B-B14F-4D97-AF65-F5344CB8AC3E}">
        <p14:creationId xmlns:p14="http://schemas.microsoft.com/office/powerpoint/2010/main" val="29777700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000" dirty="0" smtClean="0"/>
              <a:t>When Does The FDA Need To Be Notified Of A Dietary Supplement?</a:t>
            </a:r>
            <a:endParaRPr lang="en-US" sz="2000" dirty="0"/>
          </a:p>
        </p:txBody>
      </p:sp>
      <p:sp>
        <p:nvSpPr>
          <p:cNvPr id="4" name="Footer Placeholder 3"/>
          <p:cNvSpPr>
            <a:spLocks noGrp="1"/>
          </p:cNvSpPr>
          <p:nvPr>
            <p:ph type="ftr" sz="quarter" idx="11"/>
          </p:nvPr>
        </p:nvSpPr>
        <p:spPr/>
        <p:txBody>
          <a:bodyPr/>
          <a:lstStyle/>
          <a:p>
            <a:r>
              <a:rPr lang="en-US" smtClean="0"/>
              <a:t>© Ifrah PLLC. Proprietary and Confidential.  /   (202) 912-4823   /   ifrahlaw.com</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251" y="1365250"/>
            <a:ext cx="963373" cy="836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244600" y="1473200"/>
            <a:ext cx="5626100" cy="584775"/>
          </a:xfrm>
          <a:prstGeom prst="rect">
            <a:avLst/>
          </a:prstGeom>
          <a:noFill/>
        </p:spPr>
        <p:txBody>
          <a:bodyPr wrap="square" rtlCol="0">
            <a:spAutoFit/>
          </a:bodyPr>
          <a:lstStyle/>
          <a:p>
            <a:r>
              <a:rPr lang="en-US" sz="1600" dirty="0" smtClean="0">
                <a:solidFill>
                  <a:schemeClr val="tx1">
                    <a:lumMod val="50000"/>
                    <a:lumOff val="50000"/>
                  </a:schemeClr>
                </a:solidFill>
              </a:rPr>
              <a:t>The DSHEA Requires That A Manufacturer Or Distributor Notify FDA If It Intends To Market A </a:t>
            </a:r>
            <a:r>
              <a:rPr lang="en-US" sz="1600" dirty="0" smtClean="0">
                <a:solidFill>
                  <a:srgbClr val="64AFDE"/>
                </a:solidFill>
              </a:rPr>
              <a:t>“New Dietary Ingredient” (“NDI”)</a:t>
            </a:r>
            <a:r>
              <a:rPr lang="en-US" sz="1600" dirty="0" smtClean="0">
                <a:solidFill>
                  <a:schemeClr val="tx1">
                    <a:lumMod val="50000"/>
                    <a:lumOff val="50000"/>
                  </a:schemeClr>
                </a:solidFill>
              </a:rPr>
              <a:t>.</a:t>
            </a:r>
            <a:endParaRPr lang="en-US" sz="1600" dirty="0">
              <a:solidFill>
                <a:schemeClr val="tx1">
                  <a:lumMod val="50000"/>
                  <a:lumOff val="50000"/>
                </a:schemeClr>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84" y="2345532"/>
            <a:ext cx="963373" cy="836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244600" y="2425700"/>
            <a:ext cx="6184900" cy="830997"/>
          </a:xfrm>
          <a:prstGeom prst="rect">
            <a:avLst/>
          </a:prstGeom>
          <a:noFill/>
        </p:spPr>
        <p:txBody>
          <a:bodyPr wrap="square" rtlCol="0">
            <a:spAutoFit/>
          </a:bodyPr>
          <a:lstStyle/>
          <a:p>
            <a:r>
              <a:rPr lang="en-US" sz="1600" dirty="0" smtClean="0">
                <a:solidFill>
                  <a:schemeClr val="tx1">
                    <a:lumMod val="50000"/>
                    <a:lumOff val="50000"/>
                  </a:schemeClr>
                </a:solidFill>
              </a:rPr>
              <a:t>An NDI Is Defined By Statute As: </a:t>
            </a:r>
          </a:p>
          <a:p>
            <a:r>
              <a:rPr lang="en-US" sz="1600" dirty="0" smtClean="0">
                <a:solidFill>
                  <a:srgbClr val="64AFDE"/>
                </a:solidFill>
              </a:rPr>
              <a:t>“a dietary ingredient that was not marketed in the United States before October 15, 1994.”</a:t>
            </a:r>
            <a:endParaRPr lang="en-US" sz="1600" dirty="0">
              <a:solidFill>
                <a:srgbClr val="64AFDE"/>
              </a:soli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84" y="3478213"/>
            <a:ext cx="963373" cy="836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292225" y="3573353"/>
            <a:ext cx="5530850" cy="584775"/>
          </a:xfrm>
          <a:prstGeom prst="rect">
            <a:avLst/>
          </a:prstGeom>
          <a:noFill/>
        </p:spPr>
        <p:txBody>
          <a:bodyPr wrap="square" rtlCol="0">
            <a:spAutoFit/>
          </a:bodyPr>
          <a:lstStyle/>
          <a:p>
            <a:r>
              <a:rPr lang="en-US" sz="1600" dirty="0" smtClean="0">
                <a:solidFill>
                  <a:schemeClr val="tx1">
                    <a:lumMod val="50000"/>
                    <a:lumOff val="50000"/>
                  </a:schemeClr>
                </a:solidFill>
              </a:rPr>
              <a:t>There Is No Authoritative List Of Dietary Ingredients That Were Marketed Before October 15, 1994. </a:t>
            </a:r>
            <a:endParaRPr lang="en-US" sz="1600" dirty="0">
              <a:solidFill>
                <a:schemeClr val="tx1">
                  <a:lumMod val="50000"/>
                  <a:lumOff val="50000"/>
                </a:schemeClr>
              </a:solidFill>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84" y="4496880"/>
            <a:ext cx="963373" cy="836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1271910" y="4622798"/>
            <a:ext cx="5551165" cy="584775"/>
          </a:xfrm>
          <a:prstGeom prst="rect">
            <a:avLst/>
          </a:prstGeom>
          <a:noFill/>
        </p:spPr>
        <p:txBody>
          <a:bodyPr wrap="square" rtlCol="0">
            <a:spAutoFit/>
          </a:bodyPr>
          <a:lstStyle/>
          <a:p>
            <a:r>
              <a:rPr lang="en-US" sz="1600" dirty="0" smtClean="0">
                <a:solidFill>
                  <a:schemeClr val="tx1">
                    <a:lumMod val="50000"/>
                    <a:lumOff val="50000"/>
                  </a:schemeClr>
                </a:solidFill>
              </a:rPr>
              <a:t>Changes In The Manufacturing Process For A Pre-DSHEA Dietary Ingredient May Create An NDI – </a:t>
            </a:r>
            <a:r>
              <a:rPr lang="en-US" sz="1600" i="1" dirty="0" smtClean="0">
                <a:solidFill>
                  <a:srgbClr val="64AFDE"/>
                </a:solidFill>
              </a:rPr>
              <a:t>e.g.,</a:t>
            </a:r>
            <a:r>
              <a:rPr lang="en-US" sz="1600" dirty="0" smtClean="0">
                <a:solidFill>
                  <a:srgbClr val="64AFDE"/>
                </a:solidFill>
              </a:rPr>
              <a:t> extract of plant </a:t>
            </a:r>
            <a:r>
              <a:rPr lang="en-US" sz="1600" dirty="0">
                <a:solidFill>
                  <a:srgbClr val="64AFDE"/>
                </a:solidFill>
              </a:rPr>
              <a:t>l</a:t>
            </a:r>
            <a:r>
              <a:rPr lang="en-US" sz="1600" dirty="0" smtClean="0">
                <a:solidFill>
                  <a:srgbClr val="64AFDE"/>
                </a:solidFill>
              </a:rPr>
              <a:t>eaves</a:t>
            </a:r>
            <a:r>
              <a:rPr lang="en-US" sz="1600" dirty="0" smtClean="0">
                <a:solidFill>
                  <a:schemeClr val="tx1">
                    <a:lumMod val="50000"/>
                    <a:lumOff val="50000"/>
                  </a:schemeClr>
                </a:solidFill>
              </a:rPr>
              <a:t>.</a:t>
            </a:r>
            <a:endParaRPr lang="en-US" sz="1600" dirty="0">
              <a:solidFill>
                <a:schemeClr val="tx1">
                  <a:lumMod val="50000"/>
                  <a:lumOff val="50000"/>
                </a:schemeClr>
              </a:solidFill>
            </a:endParaRPr>
          </a:p>
        </p:txBody>
      </p:sp>
    </p:spTree>
    <p:extLst>
      <p:ext uri="{BB962C8B-B14F-4D97-AF65-F5344CB8AC3E}">
        <p14:creationId xmlns:p14="http://schemas.microsoft.com/office/powerpoint/2010/main" val="8762453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000" dirty="0" smtClean="0"/>
              <a:t>Which Agency Oversees The Marketing Of Dietary Supplements?</a:t>
            </a:r>
            <a:endParaRPr lang="en-US" sz="2000" dirty="0"/>
          </a:p>
        </p:txBody>
      </p:sp>
      <p:sp>
        <p:nvSpPr>
          <p:cNvPr id="4" name="Footer Placeholder 3"/>
          <p:cNvSpPr>
            <a:spLocks noGrp="1"/>
          </p:cNvSpPr>
          <p:nvPr>
            <p:ph type="ftr" sz="quarter" idx="11"/>
          </p:nvPr>
        </p:nvSpPr>
        <p:spPr/>
        <p:txBody>
          <a:bodyPr/>
          <a:lstStyle/>
          <a:p>
            <a:r>
              <a:rPr lang="en-US" smtClean="0"/>
              <a:t>© Ifrah PLLC. Proprietary and Confidential.  /   (202) 912-4823   /   ifrahlaw.com</a:t>
            </a:r>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00" y="1460500"/>
            <a:ext cx="654050" cy="63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633859" y="1512669"/>
            <a:ext cx="5740400" cy="338554"/>
          </a:xfrm>
          <a:prstGeom prst="rect">
            <a:avLst/>
          </a:prstGeom>
          <a:noFill/>
        </p:spPr>
        <p:txBody>
          <a:bodyPr wrap="square" rtlCol="0">
            <a:spAutoFit/>
          </a:bodyPr>
          <a:lstStyle/>
          <a:p>
            <a:r>
              <a:rPr lang="en-US" sz="1600" dirty="0" smtClean="0">
                <a:solidFill>
                  <a:srgbClr val="64AFDE"/>
                </a:solidFill>
              </a:rPr>
              <a:t>The FDA and FTC Share Jurisdiction Through A Liaison Agreement.</a:t>
            </a:r>
            <a:endParaRPr lang="en-US" sz="1600" dirty="0">
              <a:solidFill>
                <a:srgbClr val="64AFDE"/>
              </a:solidFill>
            </a:endParaRP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168" y="4352270"/>
            <a:ext cx="469900" cy="46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182076" y="4298950"/>
            <a:ext cx="5327650" cy="523220"/>
          </a:xfrm>
          <a:prstGeom prst="rect">
            <a:avLst/>
          </a:prstGeom>
          <a:noFill/>
        </p:spPr>
        <p:txBody>
          <a:bodyPr wrap="square" rtlCol="0">
            <a:spAutoFit/>
          </a:bodyPr>
          <a:lstStyle/>
          <a:p>
            <a:r>
              <a:rPr lang="en-US" sz="1400" dirty="0" smtClean="0">
                <a:solidFill>
                  <a:schemeClr val="tx1">
                    <a:lumMod val="50000"/>
                    <a:lumOff val="50000"/>
                  </a:schemeClr>
                </a:solidFill>
              </a:rPr>
              <a:t>FTC Has Primary Enforcement Responsibility For Claims Made In Advertising Generally Under Section 5 Of The FTC Act.</a:t>
            </a:r>
            <a:endParaRPr lang="en-US" sz="1400" dirty="0">
              <a:solidFill>
                <a:schemeClr val="tx1">
                  <a:lumMod val="50000"/>
                  <a:lumOff val="50000"/>
                </a:schemeClr>
              </a:solidFill>
            </a:endParaRPr>
          </a:p>
        </p:txBody>
      </p:sp>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9849" y="2320440"/>
            <a:ext cx="574675" cy="399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151488" y="2212647"/>
            <a:ext cx="5388827" cy="738664"/>
          </a:xfrm>
          <a:prstGeom prst="rect">
            <a:avLst/>
          </a:prstGeom>
          <a:noFill/>
        </p:spPr>
        <p:txBody>
          <a:bodyPr wrap="square" rtlCol="0">
            <a:spAutoFit/>
          </a:bodyPr>
          <a:lstStyle/>
          <a:p>
            <a:r>
              <a:rPr lang="en-US" sz="1400" dirty="0" smtClean="0">
                <a:solidFill>
                  <a:schemeClr val="tx1">
                    <a:lumMod val="50000"/>
                    <a:lumOff val="50000"/>
                  </a:schemeClr>
                </a:solidFill>
              </a:rPr>
              <a:t>FDA Has Primary Enforcement Responsibility for Claims Made In Labeling And Packaging Under The Food, Drug and Cosmetic Act, As Amended By The DSHEA.</a:t>
            </a:r>
            <a:endParaRPr lang="en-US" sz="1400" dirty="0">
              <a:solidFill>
                <a:schemeClr val="tx1">
                  <a:lumMod val="50000"/>
                  <a:lumOff val="50000"/>
                </a:schemeClr>
              </a:solidFill>
            </a:endParaRPr>
          </a:p>
        </p:txBody>
      </p:sp>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9877" y="2937172"/>
            <a:ext cx="1494345" cy="1049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368549" y="3084403"/>
            <a:ext cx="3064727" cy="646331"/>
          </a:xfrm>
          <a:prstGeom prst="rect">
            <a:avLst/>
          </a:prstGeom>
          <a:noFill/>
        </p:spPr>
        <p:txBody>
          <a:bodyPr wrap="square" rtlCol="0">
            <a:spAutoFit/>
          </a:bodyPr>
          <a:lstStyle/>
          <a:p>
            <a:pPr marL="171450" indent="-171450">
              <a:buFont typeface="Wingdings" panose="05000000000000000000" pitchFamily="2" charset="2"/>
              <a:buChar char="Ø"/>
            </a:pPr>
            <a:r>
              <a:rPr lang="en-US" sz="1200" dirty="0" smtClean="0">
                <a:solidFill>
                  <a:schemeClr val="tx1">
                    <a:lumMod val="50000"/>
                    <a:lumOff val="50000"/>
                  </a:schemeClr>
                </a:solidFill>
              </a:rPr>
              <a:t>Tends To Focus On Product Composition And Safety And Structure/Function Claims Vs. Drug Claims.</a:t>
            </a:r>
            <a:endParaRPr lang="en-US" sz="1200" dirty="0">
              <a:solidFill>
                <a:schemeClr val="tx1">
                  <a:lumMod val="50000"/>
                  <a:lumOff val="50000"/>
                </a:schemeClr>
              </a:solidFill>
            </a:endParaRPr>
          </a:p>
        </p:txBody>
      </p:sp>
      <p:sp>
        <p:nvSpPr>
          <p:cNvPr id="9" name="TextBox 8"/>
          <p:cNvSpPr txBox="1"/>
          <p:nvPr/>
        </p:nvSpPr>
        <p:spPr>
          <a:xfrm>
            <a:off x="2501899" y="5002569"/>
            <a:ext cx="3064728" cy="646331"/>
          </a:xfrm>
          <a:prstGeom prst="rect">
            <a:avLst/>
          </a:prstGeom>
          <a:noFill/>
        </p:spPr>
        <p:txBody>
          <a:bodyPr wrap="square" rtlCol="0">
            <a:spAutoFit/>
          </a:bodyPr>
          <a:lstStyle/>
          <a:p>
            <a:pPr marL="285750" indent="-285750">
              <a:buFont typeface="Wingdings" panose="05000000000000000000" pitchFamily="2" charset="2"/>
              <a:buChar char="Ø"/>
            </a:pPr>
            <a:r>
              <a:rPr lang="en-US" sz="1200" dirty="0" smtClean="0">
                <a:solidFill>
                  <a:schemeClr val="tx1">
                    <a:lumMod val="50000"/>
                    <a:lumOff val="50000"/>
                  </a:schemeClr>
                </a:solidFill>
              </a:rPr>
              <a:t>Focused Solely On Advertising – Is it Truthful? Is It Misleading? Is It Adequately Substantiated?</a:t>
            </a:r>
            <a:endParaRPr lang="en-US" sz="1200" dirty="0">
              <a:solidFill>
                <a:schemeClr val="tx1">
                  <a:lumMod val="50000"/>
                  <a:lumOff val="50000"/>
                </a:schemeClr>
              </a:solidFill>
            </a:endParaRPr>
          </a:p>
        </p:txBody>
      </p:sp>
      <p:pic>
        <p:nvPicPr>
          <p:cNvPr id="512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4822170"/>
            <a:ext cx="1415822" cy="1210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41506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000" dirty="0" smtClean="0"/>
              <a:t>How Do The FTC And FDA Work Together?</a:t>
            </a:r>
            <a:endParaRPr lang="en-US" sz="2000" dirty="0"/>
          </a:p>
        </p:txBody>
      </p:sp>
      <p:sp>
        <p:nvSpPr>
          <p:cNvPr id="4" name="Footer Placeholder 3"/>
          <p:cNvSpPr>
            <a:spLocks noGrp="1"/>
          </p:cNvSpPr>
          <p:nvPr>
            <p:ph type="ftr" sz="quarter" idx="11"/>
          </p:nvPr>
        </p:nvSpPr>
        <p:spPr/>
        <p:txBody>
          <a:bodyPr/>
          <a:lstStyle/>
          <a:p>
            <a:r>
              <a:rPr lang="en-US" smtClean="0"/>
              <a:t>© Ifrah PLLC. Proprietary and Confidential.  /   (202) 912-4823   /   ifrahlaw.com</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7173" y="2362200"/>
            <a:ext cx="3047465" cy="1490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838200" y="2730500"/>
            <a:ext cx="2781300" cy="830997"/>
          </a:xfrm>
          <a:prstGeom prst="rect">
            <a:avLst/>
          </a:prstGeom>
          <a:noFill/>
        </p:spPr>
        <p:txBody>
          <a:bodyPr wrap="square" rtlCol="0">
            <a:spAutoFit/>
          </a:bodyPr>
          <a:lstStyle/>
          <a:p>
            <a:pPr marL="285750" indent="-285750">
              <a:buFont typeface="Wingdings" panose="05000000000000000000" pitchFamily="2" charset="2"/>
              <a:buChar char="Ø"/>
            </a:pPr>
            <a:r>
              <a:rPr lang="en-US" sz="1200" dirty="0" smtClean="0">
                <a:solidFill>
                  <a:schemeClr val="tx1">
                    <a:lumMod val="50000"/>
                    <a:lumOff val="50000"/>
                  </a:schemeClr>
                </a:solidFill>
              </a:rPr>
              <a:t>FTC Orders Requiring Marketers To Gain FDA Approval Prior To Using Certain Claims In Advertising Regulated By The FTC.</a:t>
            </a:r>
            <a:endParaRPr lang="en-US" sz="1200" dirty="0">
              <a:solidFill>
                <a:schemeClr val="tx1">
                  <a:lumMod val="50000"/>
                  <a:lumOff val="50000"/>
                </a:schemeClr>
              </a:solidFill>
            </a:endParaRPr>
          </a:p>
        </p:txBody>
      </p:sp>
      <p:sp>
        <p:nvSpPr>
          <p:cNvPr id="7" name="TextBox 6"/>
          <p:cNvSpPr txBox="1"/>
          <p:nvPr/>
        </p:nvSpPr>
        <p:spPr>
          <a:xfrm>
            <a:off x="793750" y="3852861"/>
            <a:ext cx="2641600" cy="1015663"/>
          </a:xfrm>
          <a:prstGeom prst="rect">
            <a:avLst/>
          </a:prstGeom>
          <a:noFill/>
        </p:spPr>
        <p:txBody>
          <a:bodyPr wrap="square" rtlCol="0">
            <a:spAutoFit/>
          </a:bodyPr>
          <a:lstStyle/>
          <a:p>
            <a:pPr marL="285750" indent="-285750">
              <a:buFont typeface="Wingdings" panose="05000000000000000000" pitchFamily="2" charset="2"/>
              <a:buChar char="Ø"/>
            </a:pPr>
            <a:r>
              <a:rPr lang="en-US" sz="1200" dirty="0" smtClean="0">
                <a:solidFill>
                  <a:schemeClr val="tx1">
                    <a:lumMod val="50000"/>
                    <a:lumOff val="50000"/>
                  </a:schemeClr>
                </a:solidFill>
              </a:rPr>
              <a:t>Press Releases Announcing The FTC And FDA’s Simultaneous Investigation Of Specific Companies To Assess Violations Of The FDCA And The FTC Act.</a:t>
            </a:r>
            <a:endParaRPr lang="en-US" sz="1200" dirty="0">
              <a:solidFill>
                <a:schemeClr val="tx1">
                  <a:lumMod val="50000"/>
                  <a:lumOff val="50000"/>
                </a:schemeClr>
              </a:solidFill>
            </a:endParaRPr>
          </a:p>
        </p:txBody>
      </p:sp>
      <p:sp>
        <p:nvSpPr>
          <p:cNvPr id="8" name="TextBox 7"/>
          <p:cNvSpPr txBox="1"/>
          <p:nvPr/>
        </p:nvSpPr>
        <p:spPr>
          <a:xfrm>
            <a:off x="873125" y="1243010"/>
            <a:ext cx="2711450" cy="1477328"/>
          </a:xfrm>
          <a:prstGeom prst="rect">
            <a:avLst/>
          </a:prstGeom>
          <a:noFill/>
        </p:spPr>
        <p:txBody>
          <a:bodyPr wrap="square" rtlCol="0">
            <a:spAutoFit/>
          </a:bodyPr>
          <a:lstStyle/>
          <a:p>
            <a:pPr marL="285750" indent="-285750">
              <a:buFont typeface="Wingdings" panose="05000000000000000000" pitchFamily="2" charset="2"/>
              <a:buChar char="Ø"/>
            </a:pPr>
            <a:r>
              <a:rPr lang="en-US" sz="1200" dirty="0">
                <a:solidFill>
                  <a:schemeClr val="tx1">
                    <a:lumMod val="50000"/>
                    <a:lumOff val="50000"/>
                  </a:schemeClr>
                </a:solidFill>
              </a:rPr>
              <a:t>FDA Warning Letters Referencing Potential Violations Of The FTC Act, Which </a:t>
            </a:r>
            <a:r>
              <a:rPr lang="en-US" sz="1200" dirty="0" smtClean="0">
                <a:solidFill>
                  <a:schemeClr val="tx1">
                    <a:lumMod val="50000"/>
                    <a:lumOff val="50000"/>
                  </a:schemeClr>
                </a:solidFill>
              </a:rPr>
              <a:t>Document </a:t>
            </a:r>
            <a:r>
              <a:rPr lang="en-US" sz="1200" dirty="0">
                <a:solidFill>
                  <a:schemeClr val="tx1">
                    <a:lumMod val="50000"/>
                    <a:lumOff val="50000"/>
                  </a:schemeClr>
                </a:solidFill>
              </a:rPr>
              <a:t>FDA’s Position That Certain Claims In Advertising Materials Would Not Be Approved By FDA For Use In Labeling.</a:t>
            </a:r>
          </a:p>
          <a:p>
            <a:pPr marL="285750" indent="-285750">
              <a:buFont typeface="Wingdings" panose="05000000000000000000" pitchFamily="2" charset="2"/>
              <a:buChar char="Ø"/>
            </a:pPr>
            <a:endParaRPr lang="en-US" dirty="0"/>
          </a:p>
        </p:txBody>
      </p:sp>
    </p:spTree>
    <p:extLst>
      <p:ext uri="{BB962C8B-B14F-4D97-AF65-F5344CB8AC3E}">
        <p14:creationId xmlns:p14="http://schemas.microsoft.com/office/powerpoint/2010/main" val="39046543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000" dirty="0" smtClean="0"/>
              <a:t>CASE STUDY #1</a:t>
            </a:r>
            <a:endParaRPr lang="en-US" sz="2000" dirty="0"/>
          </a:p>
        </p:txBody>
      </p:sp>
      <p:sp>
        <p:nvSpPr>
          <p:cNvPr id="4" name="Footer Placeholder 3"/>
          <p:cNvSpPr>
            <a:spLocks noGrp="1"/>
          </p:cNvSpPr>
          <p:nvPr>
            <p:ph type="ftr" sz="quarter" idx="11"/>
          </p:nvPr>
        </p:nvSpPr>
        <p:spPr/>
        <p:txBody>
          <a:bodyPr/>
          <a:lstStyle/>
          <a:p>
            <a:r>
              <a:rPr lang="en-US" smtClean="0"/>
              <a:t>© Ifrah PLLC. Proprietary and Confidential.  /   (202) 912-4823   /   ifrahlaw.com</a:t>
            </a:r>
            <a:endParaRPr lang="en-US" dirty="0"/>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 y="1371599"/>
            <a:ext cx="7736653"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49448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000" dirty="0" smtClean="0"/>
              <a:t>CASE STUDY #2</a:t>
            </a:r>
            <a:endParaRPr lang="en-US" sz="2000" dirty="0"/>
          </a:p>
        </p:txBody>
      </p:sp>
      <p:sp>
        <p:nvSpPr>
          <p:cNvPr id="4" name="Footer Placeholder 3"/>
          <p:cNvSpPr>
            <a:spLocks noGrp="1"/>
          </p:cNvSpPr>
          <p:nvPr>
            <p:ph type="ftr" sz="quarter" idx="11"/>
          </p:nvPr>
        </p:nvSpPr>
        <p:spPr/>
        <p:txBody>
          <a:bodyPr/>
          <a:lstStyle/>
          <a:p>
            <a:r>
              <a:rPr lang="en-US" smtClean="0"/>
              <a:t>© Ifrah PLLC. Proprietary and Confidential.  /   (202) 912-4823   /   ifrahlaw.com</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 y="1371600"/>
            <a:ext cx="7772400" cy="4316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2290991"/>
      </p:ext>
    </p:extLst>
  </p:cSld>
  <p:clrMapOvr>
    <a:masterClrMapping/>
  </p:clrMapOvr>
  <p:timing>
    <p:tnLst>
      <p:par>
        <p:cTn id="1" dur="indefinite" restart="never" nodeType="tmRoot"/>
      </p:par>
    </p:tnLst>
  </p:timing>
</p:sld>
</file>

<file path=ppt/theme/theme1.xml><?xml version="1.0" encoding="utf-8"?>
<a:theme xmlns:a="http://schemas.openxmlformats.org/drawingml/2006/main" name="Ifrah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3325</TotalTime>
  <Words>1871</Words>
  <Application>Microsoft Office PowerPoint</Application>
  <PresentationFormat>On-screen Show (4:3)</PresentationFormat>
  <Paragraphs>183</Paragraphs>
  <Slides>21</Slides>
  <Notes>3</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Ifrah Theme</vt:lpstr>
      <vt:lpstr>Why Compliance Is A Tough Pill To Swallow - Nutraceuticals </vt:lpstr>
      <vt:lpstr>What Are Nutraceuticals?</vt:lpstr>
      <vt:lpstr>What Are Dietary Supplements?</vt:lpstr>
      <vt:lpstr>How Are Dietary Supplements Different Than Drugs?</vt:lpstr>
      <vt:lpstr>When Does The FDA Need To Be Notified Of A Dietary Supplement?</vt:lpstr>
      <vt:lpstr>Which Agency Oversees The Marketing Of Dietary Supplements?</vt:lpstr>
      <vt:lpstr>How Do The FTC And FDA Work Together?</vt:lpstr>
      <vt:lpstr>CASE STUDY #1</vt:lpstr>
      <vt:lpstr>CASE STUDY #2</vt:lpstr>
      <vt:lpstr>What Does the FTC Consider Obvious Advertising “Red Flags?”</vt:lpstr>
      <vt:lpstr>Which Claims Should Advertisers Beware Of In Marketing  Dietary Supplements?</vt:lpstr>
      <vt:lpstr>What Constitutes Health Claims Substantiation Under The FTC Guidelines?</vt:lpstr>
      <vt:lpstr>How Does the FTC Health Claims Substantiation Guidance Compare To FDA Guidance?</vt:lpstr>
      <vt:lpstr>To Whom Does This Guidance Apply?</vt:lpstr>
      <vt:lpstr>What Can Dietary Supplement Marketers Do To Protect Themselves?</vt:lpstr>
      <vt:lpstr>WHAT ARE THE CONSEQUENCES OF NON-COMPLIANCE?</vt:lpstr>
      <vt:lpstr>SAMPLE FDA WARNING LETTER #1 </vt:lpstr>
      <vt:lpstr>SAMPLE FDA WARNING LETTER #2</vt:lpstr>
      <vt:lpstr>HOW DO MARKETERS LAND ON THE GOVERNMENT’S RADAR?</vt:lpstr>
      <vt:lpstr>FINAL THOUGHT</vt:lpstr>
      <vt:lpstr>Thank You</vt:lpstr>
    </vt:vector>
  </TitlesOfParts>
  <Company>Caliente Creative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Nikki Lo Bue</dc:creator>
  <cp:lastModifiedBy>Rachel</cp:lastModifiedBy>
  <cp:revision>94</cp:revision>
  <dcterms:created xsi:type="dcterms:W3CDTF">2013-12-19T18:09:27Z</dcterms:created>
  <dcterms:modified xsi:type="dcterms:W3CDTF">2013-12-27T19:17:11Z</dcterms:modified>
</cp:coreProperties>
</file>