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9" r:id="rId3"/>
    <p:sldId id="290" r:id="rId4"/>
    <p:sldId id="268" r:id="rId5"/>
    <p:sldId id="269" r:id="rId6"/>
    <p:sldId id="293" r:id="rId7"/>
    <p:sldId id="279" r:id="rId8"/>
    <p:sldId id="266" r:id="rId9"/>
    <p:sldId id="294" r:id="rId10"/>
    <p:sldId id="295" r:id="rId11"/>
    <p:sldId id="288" r:id="rId12"/>
    <p:sldId id="296" r:id="rId13"/>
    <p:sldId id="280" r:id="rId14"/>
    <p:sldId id="283" r:id="rId15"/>
    <p:sldId id="282" r:id="rId16"/>
    <p:sldId id="291" r:id="rId17"/>
    <p:sldId id="292" r:id="rId18"/>
    <p:sldId id="262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AFDE"/>
    <a:srgbClr val="FFA630"/>
    <a:srgbClr val="7BC0FF"/>
    <a:srgbClr val="76B5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4598" autoAdjust="0"/>
  </p:normalViewPr>
  <p:slideViewPr>
    <p:cSldViewPr snapToGrid="0" snapToObjects="1">
      <p:cViewPr>
        <p:scale>
          <a:sx n="100" d="100"/>
          <a:sy n="100" d="100"/>
        </p:scale>
        <p:origin x="354" y="816"/>
      </p:cViewPr>
      <p:guideLst>
        <p:guide orient="horz" pos="42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-402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3DFF4E-D3FC-4520-B908-88DC910ABD00}" type="datetime1">
              <a:rPr lang="en-US"/>
              <a:pPr>
                <a:defRPr/>
              </a:pPr>
              <a:t>6/26/2014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796F57-02C0-46C2-8984-8C6A14B9B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1263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D8F5AA-B8FD-4D6C-9A7E-16C3336CC07E}" type="datetime1">
              <a:rPr lang="en-US"/>
              <a:pPr>
                <a:defRPr/>
              </a:pPr>
              <a:t>6/26/2014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CDAEEE-5495-463D-B441-BF27A23CA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3129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ＭＳ Ｐゴシック" pitchFamily="12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0000_intr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092325" y="6450013"/>
            <a:ext cx="495935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sz="800" dirty="0" smtClean="0"/>
              <a:t>© Ifrah PLLC. Proprietary and Confidential.  /   (202) 524-4140   /   ifrahlaw.com</a:t>
            </a:r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>
            <a:normAutofit/>
          </a:bodyPr>
          <a:lstStyle>
            <a:lvl1pPr algn="ctr">
              <a:tabLst/>
              <a:defRPr sz="3600">
                <a:solidFill>
                  <a:srgbClr val="64AFD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008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AFD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A630"/>
              </a:buClr>
              <a:defRPr/>
            </a:lvl1pPr>
            <a:lvl2pPr>
              <a:buClr>
                <a:srgbClr val="FFA630"/>
              </a:buClr>
              <a:defRPr/>
            </a:lvl2pPr>
            <a:lvl3pPr>
              <a:buClr>
                <a:srgbClr val="FFA630"/>
              </a:buClr>
              <a:defRPr/>
            </a:lvl3pPr>
            <a:lvl4pPr>
              <a:buClr>
                <a:srgbClr val="FFA630"/>
              </a:buClr>
              <a:defRPr/>
            </a:lvl4pPr>
            <a:lvl5pPr>
              <a:buClr>
                <a:srgbClr val="FFA63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2A35-BAD1-4881-9376-4D03C14A3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0002_e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36459"/>
            <a:ext cx="7772400" cy="1362075"/>
          </a:xfrm>
        </p:spPr>
        <p:txBody>
          <a:bodyPr anchor="t">
            <a:normAutofit/>
          </a:bodyPr>
          <a:lstStyle>
            <a:lvl1pPr algn="ctr">
              <a:defRPr sz="3600" b="0" i="0" cap="none">
                <a:solidFill>
                  <a:srgbClr val="64AFD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49150"/>
            <a:ext cx="7772400" cy="871115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87E0-4341-49C2-8BF8-E27226B59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2313" y="6440488"/>
            <a:ext cx="4529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AFD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246802" cy="4525963"/>
          </a:xfrm>
        </p:spPr>
        <p:txBody>
          <a:bodyPr/>
          <a:lstStyle>
            <a:lvl1pPr>
              <a:buSzPct val="80000"/>
              <a:buFont typeface="Lucida Grande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672" y="1600200"/>
            <a:ext cx="3215681" cy="4525963"/>
          </a:xfrm>
        </p:spPr>
        <p:txBody>
          <a:bodyPr/>
          <a:lstStyle>
            <a:lvl1pPr>
              <a:buSzPct val="80000"/>
              <a:buFont typeface="Lucida Grande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8BC8-A27A-4B07-8D91-829773C08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AFD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1322"/>
            <a:ext cx="3489699" cy="88284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9" y="2092306"/>
            <a:ext cx="3489699" cy="3951288"/>
          </a:xfrm>
        </p:spPr>
        <p:txBody>
          <a:bodyPr/>
          <a:lstStyle>
            <a:lvl1pPr>
              <a:buSzPct val="80000"/>
              <a:buFont typeface="Lucida Grande"/>
              <a:buChar char="→"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809" y="1201322"/>
            <a:ext cx="3381668" cy="8747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808" y="2092306"/>
            <a:ext cx="3381669" cy="3951288"/>
          </a:xfrm>
        </p:spPr>
        <p:txBody>
          <a:bodyPr/>
          <a:lstStyle>
            <a:lvl1pPr>
              <a:buSzPct val="80000"/>
              <a:buFont typeface="Lucida Grande"/>
              <a:buChar char="→"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A9BDE-E159-441D-95DF-275F728AC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64AFD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68576" y="1727200"/>
            <a:ext cx="4035424" cy="28003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0031-920B-4210-A0AC-6E694DEF2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130D-BDCA-4B8D-B0C4-89C8A8C44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4A92-1159-4690-BE60-5B512C60D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blan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0001_main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34989" y="144463"/>
            <a:ext cx="7916344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4989" y="1473200"/>
            <a:ext cx="79163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64269" y="6440488"/>
            <a:ext cx="4529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757053" y="6440488"/>
            <a:ext cx="79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fld id="{A58CA0D0-0E7C-45D1-B180-66E58488EC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  <p:sldLayoutId id="2147483655" r:id="rId4"/>
    <p:sldLayoutId id="2147483654" r:id="rId5"/>
    <p:sldLayoutId id="2147483653" r:id="rId6"/>
    <p:sldLayoutId id="2147483652" r:id="rId7"/>
    <p:sldLayoutId id="2147483651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64AFDE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64AFDE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64AFDE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64AFDE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64AFDE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64AFDE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64AFDE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64AFDE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64AFDE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A630"/>
        </a:buClr>
        <a:buFont typeface="Arial" pitchFamily="127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Calibri"/>
          <a:ea typeface="ＭＳ Ｐゴシック" pitchFamily="127" charset="-128"/>
          <a:cs typeface="ＭＳ Ｐゴシック" pitchFamily="12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A630"/>
        </a:buClr>
        <a:buFont typeface="Arial" pitchFamily="127" charset="0"/>
        <a:buChar char="–"/>
        <a:defRPr sz="2400" kern="1200">
          <a:solidFill>
            <a:srgbClr val="7F7F7F"/>
          </a:solidFill>
          <a:latin typeface="Calibri"/>
          <a:ea typeface="ＭＳ Ｐゴシック" pitchFamily="127" charset="-128"/>
          <a:cs typeface="ＭＳ Ｐゴシック" pitchFamily="127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A630"/>
        </a:buClr>
        <a:buFont typeface="Arial" pitchFamily="127" charset="0"/>
        <a:buChar char="•"/>
        <a:defRPr sz="2000" kern="1200">
          <a:solidFill>
            <a:srgbClr val="7F7F7F"/>
          </a:solidFill>
          <a:latin typeface="Calibri"/>
          <a:ea typeface="ＭＳ Ｐゴシック" pitchFamily="127" charset="-128"/>
          <a:cs typeface="ＭＳ Ｐゴシック" pitchFamily="127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A630"/>
        </a:buClr>
        <a:buFont typeface="Arial" pitchFamily="127" charset="0"/>
        <a:buChar char="–"/>
        <a:defRPr kern="1200">
          <a:solidFill>
            <a:srgbClr val="7F7F7F"/>
          </a:solidFill>
          <a:latin typeface="Calibri"/>
          <a:ea typeface="ＭＳ Ｐゴシック" pitchFamily="127" charset="-128"/>
          <a:cs typeface="ＭＳ Ｐゴシック" pitchFamily="127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A630"/>
        </a:buClr>
        <a:buFont typeface="Arial" pitchFamily="127" charset="0"/>
        <a:buChar char="»"/>
        <a:defRPr sz="1600" kern="1200">
          <a:solidFill>
            <a:srgbClr val="7F7F7F"/>
          </a:solidFill>
          <a:latin typeface="Calibri"/>
          <a:ea typeface="ＭＳ Ｐゴシック" pitchFamily="127" charset="-128"/>
          <a:cs typeface="ＭＳ Ｐゴシック" pitchFamily="127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oriah\Desktop\WMAACA%20Presentation\Photocopier%20Video%20Edited%201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ouglas.cox@gd-ais.com" TargetMode="External"/><Relationship Id="rId2" Type="http://schemas.openxmlformats.org/officeDocument/2006/relationships/hyperlink" Target="mailto:michelle@ifrahlaw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jc.miller@xo.com" TargetMode="External"/><Relationship Id="rId4" Type="http://schemas.openxmlformats.org/officeDocument/2006/relationships/hyperlink" Target="mailto:jeff@ifrahlaw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esleyanleadership.files.wordpress.com/2014/01/wit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675" y="4625976"/>
            <a:ext cx="1863270" cy="1739053"/>
          </a:xfrm>
          <a:prstGeom prst="rect">
            <a:avLst/>
          </a:prstGeom>
          <a:noFill/>
        </p:spPr>
      </p:pic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688445" y="4184552"/>
            <a:ext cx="7772400" cy="7016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bri" pitchFamily="127" charset="0"/>
                <a:ea typeface="Calibri" pitchFamily="127" charset="0"/>
                <a:cs typeface="Calibri" pitchFamily="127" charset="0"/>
              </a:rPr>
              <a:t>WMACCA </a:t>
            </a:r>
            <a:r>
              <a:rPr lang="en-US" sz="3200" dirty="0" smtClean="0">
                <a:latin typeface="Calibri" pitchFamily="127" charset="0"/>
                <a:ea typeface="Calibri" pitchFamily="127" charset="0"/>
                <a:cs typeface="Calibri" pitchFamily="127" charset="0"/>
              </a:rPr>
              <a:t>Litigation Forum</a:t>
            </a:r>
            <a:r>
              <a:rPr lang="en-US" sz="3200" dirty="0">
                <a:latin typeface="Calibri" pitchFamily="127" charset="0"/>
                <a:ea typeface="Calibri" pitchFamily="127" charset="0"/>
                <a:cs typeface="Calibri" pitchFamily="127" charset="0"/>
              </a:rPr>
              <a:t>:</a:t>
            </a:r>
          </a:p>
        </p:txBody>
      </p:sp>
      <p:sp>
        <p:nvSpPr>
          <p:cNvPr id="12290" name="Subtitle 2"/>
          <p:cNvSpPr>
            <a:spLocks noGrp="1"/>
          </p:cNvSpPr>
          <p:nvPr>
            <p:ph type="body" idx="1"/>
          </p:nvPr>
        </p:nvSpPr>
        <p:spPr>
          <a:xfrm>
            <a:off x="722313" y="4835424"/>
            <a:ext cx="7772400" cy="871115"/>
          </a:xfrm>
        </p:spPr>
        <p:txBody>
          <a:bodyPr/>
          <a:lstStyle/>
          <a:p>
            <a:pPr eaLnBrk="1" hangingPunct="1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127" charset="0"/>
              </a:rPr>
              <a:t>The Wild World of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127" charset="0"/>
              </a:rPr>
              <a:t>Witnesses: When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127" charset="0"/>
              </a:rPr>
              <a:t>Good Witnesses Go Bad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092325" y="6450013"/>
            <a:ext cx="495935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sz="800" dirty="0" smtClean="0"/>
              <a:t>© Ifrah PLLC   /   (202) 524-4140   /   ifrahlaw.com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87E0-4341-49C2-8BF8-E27226B59A2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4925" y="2284577"/>
            <a:ext cx="4029075" cy="1930400"/>
          </a:xfrm>
          <a:prstGeom prst="rect">
            <a:avLst/>
          </a:prstGeom>
        </p:spPr>
      </p:pic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Jurisdictional Differences</a:t>
            </a:r>
            <a:endParaRPr lang="en-US" sz="2000" dirty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520688" y="1228725"/>
            <a:ext cx="5441961" cy="474450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A630"/>
                </a:solidFill>
                <a:latin typeface="Calibri" pitchFamily="127" charset="0"/>
              </a:rPr>
              <a:t>District Of Columbia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Calibri" pitchFamily="127" charset="0"/>
              </a:rPr>
              <a:t>DC Bar Ethics Opinion No. 79 – if you don’t prepare your witness, failing in ethical </a:t>
            </a:r>
            <a:r>
              <a:rPr lang="en-US" sz="1600" dirty="0" smtClean="0">
                <a:latin typeface="Calibri" pitchFamily="127" charset="0"/>
              </a:rPr>
              <a:t>duty	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127" charset="0"/>
              </a:rPr>
              <a:t>Prohibiting contact between the deponent &amp; attorney during deposition breaks is appropriate and customary during a single day of questioning  (12 F.R.D. 418 (D. D.C. 2002)) </a:t>
            </a:r>
            <a:r>
              <a:rPr lang="en-US" sz="1600" u="sng" dirty="0" smtClean="0">
                <a:latin typeface="Calibri" pitchFamily="127" charset="0"/>
              </a:rPr>
              <a:t>United States v. Phillip Morris, Inc</a:t>
            </a:r>
            <a:r>
              <a:rPr lang="en-US" sz="1600" dirty="0" smtClean="0">
                <a:latin typeface="Calibri" pitchFamily="127" charset="0"/>
              </a:rPr>
              <a:t>.</a:t>
            </a:r>
            <a:endParaRPr lang="en-US" sz="1600" dirty="0">
              <a:latin typeface="Calibri" pitchFamily="127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600" b="1" dirty="0" smtClean="0">
              <a:solidFill>
                <a:srgbClr val="FFA630"/>
              </a:solidFill>
              <a:latin typeface="Calibri" pitchFamily="127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FFA630"/>
                </a:solidFill>
                <a:latin typeface="Calibri" pitchFamily="127" charset="0"/>
              </a:rPr>
              <a:t>Maryland</a:t>
            </a:r>
            <a:endParaRPr lang="en-US" sz="1600" b="1" dirty="0">
              <a:solidFill>
                <a:srgbClr val="FFA630"/>
              </a:solidFill>
              <a:latin typeface="Calibri" pitchFamily="127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Rule 2-415(g) – A party can ask deponent to leave the room if an objection is possible coaching</a:t>
            </a:r>
            <a:endParaRPr lang="en-US" sz="1600" dirty="0">
              <a:latin typeface="Calibri" pitchFamily="127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600" b="1" dirty="0" smtClean="0">
              <a:solidFill>
                <a:srgbClr val="FFA630"/>
              </a:solidFill>
              <a:latin typeface="Calibri" pitchFamily="127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FFA630"/>
                </a:solidFill>
                <a:latin typeface="Calibri" pitchFamily="127" charset="0"/>
              </a:rPr>
              <a:t>Virginia</a:t>
            </a:r>
            <a:endParaRPr lang="en-US" sz="1600" b="1" dirty="0">
              <a:solidFill>
                <a:srgbClr val="FFA630"/>
              </a:solidFill>
              <a:latin typeface="Calibri" pitchFamily="127" charset="0"/>
            </a:endParaRPr>
          </a:p>
          <a:p>
            <a:pPr lvl="0" eaLnBrk="1" hangingPunct="1">
              <a:lnSpc>
                <a:spcPct val="90000"/>
              </a:lnSpc>
            </a:pPr>
            <a:r>
              <a:rPr lang="en-US" sz="1600" dirty="0" smtClean="0"/>
              <a:t>Once a deposition begins attorney for witness should not interpret questions or help witness to formulate answers. </a:t>
            </a:r>
            <a:r>
              <a:rPr lang="en-US" sz="1600" u="sng" dirty="0" smtClean="0"/>
              <a:t>Francisco v. Verizon South, Inc</a:t>
            </a:r>
            <a:r>
              <a:rPr lang="en-US" sz="1600" dirty="0" smtClean="0"/>
              <a:t>., 756 F. Supp. 2d 705, 712 (E.D. Va. 2010).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Calibri" pitchFamily="127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Calibri" pitchFamily="127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Calibri" pitchFamily="127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Calibri" pitchFamily="127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Calibri" pitchFamily="127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05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Verbatim: What Is A Photocopier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2010, the Cuyahoga County Recorder’s Office in Ohio was sued when it decided to charge $2 per page for public documents.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case never went to trial. After two years, many depositions and 600 pages of paperwork, the Ohio Supreme Court decided that the Recorder’s Office should make a CD with the documents available to the public. The price? One dollar.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http://marinasleeps.files.wordpress.com/2011/01/copi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657" y="3808413"/>
            <a:ext cx="3619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hotocopier Video Edited 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51363" y="-1406525"/>
            <a:ext cx="18288001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2.gstatic.com/images?q=tbn:ANd9GcTpAcHkYiQHlkvXYlANeHncl4dGBcfYzS2PZZY1CzFJIHJMeCW0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89" y="1238250"/>
            <a:ext cx="3639755" cy="3623580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Ways Witnesses Go Bad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686299" y="1238250"/>
            <a:ext cx="3865033" cy="4760913"/>
          </a:xfrm>
        </p:spPr>
        <p:txBody>
          <a:bodyPr/>
          <a:lstStyle/>
          <a:p>
            <a:r>
              <a:rPr lang="en-US" dirty="0"/>
              <a:t>Dealing with the Intimidated </a:t>
            </a:r>
            <a:r>
              <a:rPr lang="en-US" dirty="0" smtClean="0"/>
              <a:t>Witness</a:t>
            </a:r>
            <a:endParaRPr lang="en-US" dirty="0"/>
          </a:p>
          <a:p>
            <a:r>
              <a:rPr lang="en-US" dirty="0"/>
              <a:t>Dealing with the Corporate Speak </a:t>
            </a:r>
            <a:r>
              <a:rPr lang="en-US" dirty="0" smtClean="0"/>
              <a:t>Witness</a:t>
            </a:r>
            <a:endParaRPr lang="en-US" dirty="0"/>
          </a:p>
          <a:p>
            <a:r>
              <a:rPr lang="en-US" dirty="0"/>
              <a:t>Dealing with the Disgruntled </a:t>
            </a:r>
            <a:r>
              <a:rPr lang="en-US" dirty="0" smtClean="0"/>
              <a:t>Witness</a:t>
            </a:r>
            <a:endParaRPr lang="en-US" dirty="0"/>
          </a:p>
          <a:p>
            <a:r>
              <a:rPr lang="en-US" dirty="0"/>
              <a:t>Dealing with the Waffling Witness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Friends And Influence People: In-House Counsel </a:t>
            </a:r>
            <a:r>
              <a:rPr lang="en-US" dirty="0" smtClean="0"/>
              <a:t>Edition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4989" y="5672851"/>
            <a:ext cx="7916344" cy="368299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/>
              <a:t>DILBERT </a:t>
            </a:r>
            <a:r>
              <a:rPr lang="en-US" sz="1200" dirty="0"/>
              <a:t>© 2007 Scott Adams. Used By permission of UNIVERSAL UCLICK. All rights reserved.</a:t>
            </a:r>
          </a:p>
          <a:p>
            <a:endParaRPr lang="en-US" sz="1200" dirty="0"/>
          </a:p>
        </p:txBody>
      </p:sp>
      <p:pic>
        <p:nvPicPr>
          <p:cNvPr id="7" name="Picture 6" descr="dt070624comb_h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89" y="1761251"/>
            <a:ext cx="8012256" cy="362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Friends And Influence People: In</a:t>
            </a:r>
            <a:r>
              <a:rPr lang="en-US" dirty="0"/>
              <a:t>-House Counsel </a:t>
            </a:r>
            <a:r>
              <a:rPr lang="en-US" dirty="0" smtClean="0"/>
              <a:t>Edition (continued)</a:t>
            </a:r>
            <a:endParaRPr lang="en-US" dirty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634989" y="1473200"/>
            <a:ext cx="5689611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A630"/>
                </a:solidFill>
              </a:rPr>
              <a:t>Managing non-legal management expectations</a:t>
            </a:r>
          </a:p>
          <a:p>
            <a:r>
              <a:rPr lang="en-US" dirty="0"/>
              <a:t>Pulling key company team members into deposition and trial</a:t>
            </a:r>
          </a:p>
          <a:p>
            <a:r>
              <a:rPr lang="en-US" dirty="0"/>
              <a:t>Managing up the chain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A630"/>
                </a:solidFill>
              </a:rPr>
              <a:t>Setting the stage before it happens</a:t>
            </a:r>
          </a:p>
          <a:p>
            <a:r>
              <a:rPr lang="en-US" dirty="0"/>
              <a:t>Litigation as a hero rather </a:t>
            </a:r>
            <a:r>
              <a:rPr lang="en-US" dirty="0" smtClean="0"/>
              <a:t>than a time-waster </a:t>
            </a:r>
            <a:r>
              <a:rPr lang="en-US" dirty="0"/>
              <a:t>or irritation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2" descr="http://verken.com.br/wp/wp-content/uploads/2013/04/dale_carneg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551111"/>
            <a:ext cx="2339975" cy="233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In-House Insights and Take-Aways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 descr="StoriesAt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6800" y="1536700"/>
            <a:ext cx="44577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ndpbluenotedotcom.files.wordpress.com/2012/09/blue-ribb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3729" y="1266825"/>
            <a:ext cx="1594153" cy="2428874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Witness Best Practices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700" b="1" dirty="0">
                <a:solidFill>
                  <a:srgbClr val="FFA630"/>
                </a:solidFill>
              </a:rPr>
              <a:t>Appearance </a:t>
            </a:r>
          </a:p>
          <a:p>
            <a:r>
              <a:rPr lang="en-US" sz="1700" dirty="0"/>
              <a:t> Don’t look to sides or down (video deposition</a:t>
            </a:r>
            <a:r>
              <a:rPr lang="en-US" sz="1700" dirty="0" smtClean="0"/>
              <a:t>)</a:t>
            </a:r>
            <a:endParaRPr lang="en-US" sz="1700" dirty="0"/>
          </a:p>
          <a:p>
            <a:r>
              <a:rPr lang="en-US" sz="1700" dirty="0"/>
              <a:t> Don’t look at attorney for answer</a:t>
            </a:r>
          </a:p>
          <a:p>
            <a:endParaRPr lang="en-US" sz="1700" dirty="0"/>
          </a:p>
          <a:p>
            <a:pPr marL="0" indent="0">
              <a:buNone/>
            </a:pPr>
            <a:r>
              <a:rPr lang="en-US" sz="1700" b="1" dirty="0">
                <a:solidFill>
                  <a:srgbClr val="FFA630"/>
                </a:solidFill>
              </a:rPr>
              <a:t>Answering Questions</a:t>
            </a:r>
          </a:p>
          <a:p>
            <a:r>
              <a:rPr lang="en-US" sz="1700" dirty="0"/>
              <a:t> Pause before answering (allows for attorney objections)</a:t>
            </a:r>
          </a:p>
          <a:p>
            <a:r>
              <a:rPr lang="en-US" sz="1700" dirty="0"/>
              <a:t> Only answer the question asked, and don’t volunteer additional information</a:t>
            </a:r>
          </a:p>
          <a:p>
            <a:r>
              <a:rPr lang="en-US" sz="1700" dirty="0"/>
              <a:t> Don’t fill the silence</a:t>
            </a:r>
          </a:p>
          <a:p>
            <a:r>
              <a:rPr lang="en-US" sz="1700" dirty="0"/>
              <a:t> Say “yes” and “no” instead of nodding or shaking head, don’t use “uh-huh” </a:t>
            </a:r>
          </a:p>
          <a:p>
            <a:endParaRPr lang="en-US" sz="1700" dirty="0"/>
          </a:p>
          <a:p>
            <a:pPr marL="0" indent="0">
              <a:buNone/>
            </a:pPr>
            <a:r>
              <a:rPr lang="en-US" sz="1700" b="1" dirty="0">
                <a:solidFill>
                  <a:srgbClr val="FFA630"/>
                </a:solidFill>
              </a:rPr>
              <a:t>Other</a:t>
            </a:r>
          </a:p>
          <a:p>
            <a:r>
              <a:rPr lang="en-US" sz="1700" dirty="0"/>
              <a:t> If you don’t understand the question, say so</a:t>
            </a:r>
          </a:p>
          <a:p>
            <a:r>
              <a:rPr lang="en-US" sz="1700" dirty="0"/>
              <a:t> Ask for breaks if you need one</a:t>
            </a:r>
          </a:p>
          <a:p>
            <a:r>
              <a:rPr lang="en-US" sz="1700" dirty="0"/>
              <a:t> TELL THE TRUTH!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722313" y="3836988"/>
            <a:ext cx="7772400" cy="13620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latin typeface="Calibri" pitchFamily="127" charset="0"/>
                <a:ea typeface="Calibri" pitchFamily="127" charset="0"/>
                <a:cs typeface="Calibri" pitchFamily="127" charset="0"/>
              </a:rPr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49788"/>
            <a:ext cx="7772400" cy="646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Calibri"/>
              </a:rPr>
              <a:t>Questions?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79122" y="6440488"/>
            <a:ext cx="4982052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87E0-4341-49C2-8BF8-E27226B59A2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22313" y="5579269"/>
            <a:ext cx="77724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76B5F2"/>
                </a:solidFill>
                <a:ea typeface="+mn-ea"/>
                <a:cs typeface="Calibri"/>
              </a:rPr>
              <a:t>Michelle Cohen</a:t>
            </a:r>
            <a:r>
              <a:rPr lang="en-US" sz="1600" dirty="0">
                <a:solidFill>
                  <a:srgbClr val="76B5F2"/>
                </a:solidFill>
                <a:ea typeface="+mn-ea"/>
                <a:cs typeface="Calibri"/>
              </a:rPr>
              <a:t>, </a:t>
            </a:r>
            <a:r>
              <a:rPr lang="en-US" sz="1600" dirty="0">
                <a:ea typeface="+mn-ea"/>
                <a:cs typeface="Calibri"/>
                <a:hlinkClick r:id="rId2"/>
              </a:rPr>
              <a:t>michelle@</a:t>
            </a:r>
            <a:r>
              <a:rPr lang="en-US" sz="1600" dirty="0" smtClean="0">
                <a:ea typeface="+mn-ea"/>
                <a:cs typeface="Calibri"/>
                <a:hlinkClick r:id="rId2"/>
              </a:rPr>
              <a:t>ifrahlaw.com</a:t>
            </a:r>
            <a:r>
              <a:rPr lang="en-US" sz="1600" dirty="0" smtClean="0">
                <a:ea typeface="+mn-ea"/>
                <a:cs typeface="Calibri"/>
              </a:rPr>
              <a:t>  | </a:t>
            </a:r>
            <a:r>
              <a:rPr lang="en-US" sz="1600" b="1" dirty="0" smtClean="0">
                <a:solidFill>
                  <a:srgbClr val="76B5F2"/>
                </a:solidFill>
                <a:cs typeface="Calibri"/>
              </a:rPr>
              <a:t>Doug Cox</a:t>
            </a:r>
            <a:r>
              <a:rPr lang="en-US" sz="1600" dirty="0" smtClean="0">
                <a:solidFill>
                  <a:srgbClr val="76B5F2"/>
                </a:solidFill>
                <a:cs typeface="Calibri"/>
              </a:rPr>
              <a:t>, </a:t>
            </a:r>
            <a:r>
              <a:rPr lang="en-US" sz="1600" dirty="0" smtClean="0">
                <a:solidFill>
                  <a:srgbClr val="76B5F2"/>
                </a:solidFill>
                <a:cs typeface="Calibri"/>
                <a:hlinkClick r:id="rId3"/>
              </a:rPr>
              <a:t>douglas.cox@gd-ais.com</a:t>
            </a:r>
            <a:endParaRPr lang="en-US" sz="1600" dirty="0" smtClean="0">
              <a:solidFill>
                <a:srgbClr val="76B5F2"/>
              </a:solidFill>
              <a:cs typeface="Calibri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76B5F2"/>
                </a:solidFill>
                <a:ea typeface="+mn-ea"/>
                <a:cs typeface="Calibri"/>
              </a:rPr>
              <a:t>Jeff </a:t>
            </a:r>
            <a:r>
              <a:rPr lang="en-US" sz="1600" b="1" dirty="0">
                <a:solidFill>
                  <a:srgbClr val="76B5F2"/>
                </a:solidFill>
                <a:ea typeface="+mn-ea"/>
                <a:cs typeface="Calibri"/>
              </a:rPr>
              <a:t>Ifrah</a:t>
            </a:r>
            <a:r>
              <a:rPr lang="en-US" sz="1600" dirty="0">
                <a:ea typeface="+mn-ea"/>
                <a:cs typeface="Calibri"/>
              </a:rPr>
              <a:t>, </a:t>
            </a:r>
            <a:r>
              <a:rPr lang="en-US" sz="1600" dirty="0" smtClean="0">
                <a:ea typeface="+mn-ea"/>
                <a:cs typeface="Calibri"/>
                <a:hlinkClick r:id="rId4"/>
              </a:rPr>
              <a:t>jeff@ifrahlaw.com</a:t>
            </a:r>
            <a:r>
              <a:rPr lang="en-US" sz="1600" dirty="0">
                <a:ea typeface="+mn-ea"/>
                <a:cs typeface="Calibri"/>
              </a:rPr>
              <a:t> </a:t>
            </a:r>
            <a:r>
              <a:rPr lang="en-US" sz="1600" dirty="0" smtClean="0">
                <a:cs typeface="Calibri"/>
              </a:rPr>
              <a:t>|</a:t>
            </a:r>
            <a:r>
              <a:rPr lang="en-US" sz="1600" dirty="0" smtClean="0">
                <a:ea typeface="+mn-ea"/>
                <a:cs typeface="Calibri"/>
              </a:rPr>
              <a:t> </a:t>
            </a:r>
            <a:r>
              <a:rPr lang="en-US" sz="1600" b="1" dirty="0" smtClean="0">
                <a:solidFill>
                  <a:srgbClr val="76B5F2"/>
                </a:solidFill>
                <a:ea typeface="+mn-ea"/>
                <a:cs typeface="Calibri"/>
              </a:rPr>
              <a:t>JC </a:t>
            </a:r>
            <a:r>
              <a:rPr lang="en-US" sz="1600" b="1" dirty="0">
                <a:solidFill>
                  <a:srgbClr val="76B5F2"/>
                </a:solidFill>
                <a:ea typeface="+mn-ea"/>
                <a:cs typeface="Calibri"/>
              </a:rPr>
              <a:t>Miller</a:t>
            </a:r>
            <a:r>
              <a:rPr lang="en-US" sz="1600" dirty="0">
                <a:ea typeface="+mn-ea"/>
                <a:cs typeface="Calibri"/>
              </a:rPr>
              <a:t>, </a:t>
            </a:r>
            <a:r>
              <a:rPr lang="en-US" sz="1600" dirty="0">
                <a:ea typeface="+mn-ea"/>
                <a:cs typeface="Calibri"/>
                <a:hlinkClick r:id="rId5"/>
              </a:rPr>
              <a:t>jc.miller@</a:t>
            </a:r>
            <a:r>
              <a:rPr lang="en-US" sz="1600" dirty="0" smtClean="0">
                <a:ea typeface="+mn-ea"/>
                <a:cs typeface="Calibri"/>
                <a:hlinkClick r:id="rId5"/>
              </a:rPr>
              <a:t>xo.com</a:t>
            </a:r>
            <a:endParaRPr lang="en-US" sz="1600" dirty="0" smtClean="0">
              <a:ea typeface="+mn-ea"/>
              <a:cs typeface="Calibri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ea typeface="+mn-ea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ff_185x1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789" y="1539839"/>
            <a:ext cx="1557244" cy="1557244"/>
          </a:xfrm>
          <a:prstGeom prst="rect">
            <a:avLst/>
          </a:prstGeom>
        </p:spPr>
      </p:pic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1964269" y="1824030"/>
            <a:ext cx="3395663" cy="566738"/>
          </a:xfrm>
        </p:spPr>
        <p:txBody>
          <a:bodyPr/>
          <a:lstStyle/>
          <a:p>
            <a:pPr eaLnBrk="1" hangingPunct="1"/>
            <a:r>
              <a:rPr lang="en-US" dirty="0" smtClean="0"/>
              <a:t>Jeff Ifrah</a:t>
            </a:r>
          </a:p>
        </p:txBody>
      </p:sp>
      <p:pic>
        <p:nvPicPr>
          <p:cNvPr id="13315" name="Picture Placeholder 7" descr="headhsot_Michell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09789" y="3794084"/>
            <a:ext cx="1554480" cy="1554480"/>
          </a:xfrm>
        </p:spPr>
      </p:pic>
      <p:sp>
        <p:nvSpPr>
          <p:cNvPr id="13316" name="Text Placeholder 6"/>
          <p:cNvSpPr>
            <a:spLocks noGrp="1"/>
          </p:cNvSpPr>
          <p:nvPr>
            <p:ph type="body" sz="half" idx="2"/>
          </p:nvPr>
        </p:nvSpPr>
        <p:spPr>
          <a:xfrm>
            <a:off x="1964269" y="2390768"/>
            <a:ext cx="3395663" cy="8048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127" charset="0"/>
              </a:rPr>
              <a:t>Founding Member, Ifrah PLLC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4625" y="287338"/>
            <a:ext cx="5486400" cy="56673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64AFDE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0" dirty="0" smtClean="0">
                <a:latin typeface="+mj-lt"/>
                <a:ea typeface="+mj-ea"/>
                <a:cs typeface="+mj-cs"/>
              </a:rPr>
              <a:t>Speakers</a:t>
            </a:r>
            <a:endParaRPr lang="en-US" sz="3200" b="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964269" y="4031406"/>
            <a:ext cx="3395663" cy="5667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64AFDE"/>
                </a:solidFill>
                <a:latin typeface="+mj-lt"/>
                <a:ea typeface="+mj-ea"/>
                <a:cs typeface="+mj-cs"/>
              </a:rPr>
              <a:t>Michelle Cohen</a:t>
            </a:r>
            <a:endParaRPr lang="en-US" sz="2000" b="1" dirty="0">
              <a:solidFill>
                <a:srgbClr val="64AFD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1964269" y="4571324"/>
            <a:ext cx="3395663" cy="8048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A630"/>
              </a:buClr>
              <a:buFont typeface="Arial"/>
              <a:buNone/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rPr>
              <a:t>Member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rPr>
              <a:t>, Ifrah PLLC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4B0031-920B-4210-A0AC-6E694DEF283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" name="Picture 2" descr="JC_headsh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692" y="3821707"/>
            <a:ext cx="1554480" cy="1554480"/>
          </a:xfrm>
          <a:prstGeom prst="rect">
            <a:avLst/>
          </a:prstGeom>
        </p:spPr>
      </p:pic>
      <p:sp>
        <p:nvSpPr>
          <p:cNvPr id="15" name="Title 4"/>
          <p:cNvSpPr txBox="1">
            <a:spLocks/>
          </p:cNvSpPr>
          <p:nvPr/>
        </p:nvSpPr>
        <p:spPr bwMode="auto">
          <a:xfrm>
            <a:off x="6137172" y="4004586"/>
            <a:ext cx="33956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64AFDE"/>
                </a:solidFill>
                <a:latin typeface="+mj-lt"/>
                <a:ea typeface="ＭＳ Ｐゴシック" pitchFamily="127" charset="-128"/>
                <a:cs typeface="ＭＳ Ｐゴシック" pitchFamily="127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4AFDE"/>
                </a:solidFill>
                <a:latin typeface="Calibri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4AFDE"/>
                </a:solidFill>
                <a:latin typeface="Calibri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4AFDE"/>
                </a:solidFill>
                <a:latin typeface="Calibri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4AFDE"/>
                </a:solidFill>
                <a:latin typeface="Calibri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4AFDE"/>
                </a:solidFill>
                <a:latin typeface="Calibri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4AFDE"/>
                </a:solidFill>
                <a:latin typeface="Calibri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4AFDE"/>
                </a:solidFill>
                <a:latin typeface="Calibri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4AFDE"/>
                </a:solidFill>
                <a:latin typeface="Calibri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pPr eaLnBrk="1" hangingPunct="1"/>
            <a:r>
              <a:rPr lang="en-US" dirty="0" smtClean="0"/>
              <a:t>JC Miller</a:t>
            </a:r>
          </a:p>
        </p:txBody>
      </p:sp>
      <p:sp>
        <p:nvSpPr>
          <p:cNvPr id="16" name="Text Placeholder 6"/>
          <p:cNvSpPr txBox="1">
            <a:spLocks/>
          </p:cNvSpPr>
          <p:nvPr/>
        </p:nvSpPr>
        <p:spPr bwMode="auto">
          <a:xfrm>
            <a:off x="6137173" y="4571324"/>
            <a:ext cx="300682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None/>
              <a:defRPr sz="1200" kern="1200">
                <a:solidFill>
                  <a:srgbClr val="7F7F7F"/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None/>
              <a:defRPr sz="1000" kern="1200">
                <a:solidFill>
                  <a:srgbClr val="7F7F7F"/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None/>
              <a:defRPr sz="900" kern="1200">
                <a:solidFill>
                  <a:srgbClr val="7F7F7F"/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None/>
              <a:defRPr sz="900" kern="1200">
                <a:solidFill>
                  <a:srgbClr val="7F7F7F"/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latin typeface="Calibri" pitchFamily="127" charset="0"/>
              </a:rPr>
              <a:t>Sr</a:t>
            </a:r>
            <a:r>
              <a:rPr lang="en-US" dirty="0">
                <a:latin typeface="Calibri" pitchFamily="127" charset="0"/>
              </a:rPr>
              <a:t>. Corporate Counsel, </a:t>
            </a:r>
            <a:r>
              <a:rPr lang="en-US" dirty="0" smtClean="0">
                <a:latin typeface="Calibri" pitchFamily="127" charset="0"/>
              </a:rPr>
              <a:t>Executive </a:t>
            </a:r>
            <a:r>
              <a:rPr lang="en-US" dirty="0">
                <a:latin typeface="Calibri" pitchFamily="127" charset="0"/>
              </a:rPr>
              <a:t>Director Litigation and Employment, </a:t>
            </a:r>
            <a:r>
              <a:rPr lang="en-US" dirty="0" smtClean="0">
                <a:latin typeface="Calibri" pitchFamily="127" charset="0"/>
              </a:rPr>
              <a:t>XO Communications</a:t>
            </a:r>
            <a:endParaRPr lang="en-US" dirty="0">
              <a:latin typeface="Calibri" pitchFamily="127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7172" y="2358419"/>
            <a:ext cx="3064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Assistant General Counsel, General Dynamics Advanced Information Systems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7173" y="2038350"/>
            <a:ext cx="2273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4AFDE"/>
                </a:solidFill>
                <a:latin typeface="+mj-lt"/>
              </a:rPr>
              <a:t>Doug Cox</a:t>
            </a:r>
            <a:endParaRPr lang="en-US" sz="2000" b="1" dirty="0">
              <a:solidFill>
                <a:srgbClr val="64AFDE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2693" y="1615500"/>
            <a:ext cx="155448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4624" y="287338"/>
            <a:ext cx="8299975" cy="56673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64AFDE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0" dirty="0" smtClean="0">
                <a:latin typeface="+mj-lt"/>
                <a:ea typeface="+mj-ea"/>
                <a:cs typeface="+mj-cs"/>
              </a:rPr>
              <a:t>Deposition Reality: Preparation is Key</a:t>
            </a:r>
            <a:endParaRPr lang="en-US" sz="3200" b="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4B0031-920B-4210-A0AC-6E694DEF283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64623" y="1704975"/>
            <a:ext cx="77697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/>
            <a:r>
              <a:rPr lang="en-US" b="1" dirty="0" smtClean="0">
                <a:solidFill>
                  <a:srgbClr val="FFA630"/>
                </a:solidFill>
                <a:latin typeface="+mn-lt"/>
                <a:ea typeface="Calibri" pitchFamily="34" charset="0"/>
                <a:cs typeface="Times New Roman" pitchFamily="18" charset="0"/>
              </a:rPr>
              <a:t>ROLE PLAY: </a:t>
            </a:r>
            <a:r>
              <a:rPr lang="en-US" b="1" dirty="0" smtClean="0">
                <a:solidFill>
                  <a:srgbClr val="64AFDE"/>
                </a:solidFill>
                <a:latin typeface="+mn-lt"/>
                <a:ea typeface="Calibri" pitchFamily="34" charset="0"/>
                <a:cs typeface="Times New Roman" pitchFamily="18" charset="0"/>
              </a:rPr>
              <a:t>TCPA facsimile advertising allegations and a wacky witness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64AFDE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6386" name="Picture 2" descr="http://blog.concentra.co.uk/wp-content/uploads/2012/10/man-scratching_head_255x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3701" y="2876550"/>
            <a:ext cx="3270136" cy="269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11319429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4533" y="3052806"/>
            <a:ext cx="4064000" cy="3083739"/>
          </a:xfrm>
          <a:prstGeom prst="rect">
            <a:avLst/>
          </a:prstGeom>
        </p:spPr>
      </p:pic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Research your own</a:t>
            </a:r>
            <a:endParaRPr lang="en-US" dirty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pitchFamily="127" charset="0"/>
              </a:rPr>
              <a:t>Consider </a:t>
            </a:r>
            <a:r>
              <a:rPr lang="en-US" dirty="0" smtClean="0">
                <a:latin typeface="Calibri" pitchFamily="127" charset="0"/>
              </a:rPr>
              <a:t>researching </a:t>
            </a:r>
            <a:r>
              <a:rPr lang="en-US" dirty="0">
                <a:latin typeface="Calibri" pitchFamily="127" charset="0"/>
              </a:rPr>
              <a:t>your own- because the other side will!</a:t>
            </a:r>
          </a:p>
          <a:p>
            <a:pPr eaLnBrk="1" hangingPunct="1"/>
            <a:r>
              <a:rPr lang="en-US" dirty="0" smtClean="0">
                <a:latin typeface="Calibri" pitchFamily="127" charset="0"/>
              </a:rPr>
              <a:t>How </a:t>
            </a:r>
            <a:r>
              <a:rPr lang="en-US" dirty="0">
                <a:latin typeface="Calibri" pitchFamily="127" charset="0"/>
              </a:rPr>
              <a:t>much depends on the size of organization and importance of the matter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areeroptionscoach.com/wp-content/uploads/2012/03/iStock_000013997777XSmall-focus-magnifying-glass.jpg?iact=hc&amp;vpx=555&amp;vpy=539&amp;dur=2906&amp;hovh=222&amp;hovw=227&amp;tx=128&amp;ty=130&amp;sig=112763871346958184432&amp;ei=dMmzT_exBuqC6AH_huWPCQ&amp;page=6&amp;tbnh=165&amp;tbnw=170&amp;start=189&amp;ndsp=40&amp;ved=1t:429,r:26,s:189,i: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384" y="2607731"/>
            <a:ext cx="3844548" cy="3745971"/>
          </a:xfrm>
          <a:prstGeom prst="rect">
            <a:avLst/>
          </a:prstGeom>
          <a:noFill/>
        </p:spPr>
      </p:pic>
      <p:sp>
        <p:nvSpPr>
          <p:cNvPr id="17409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Research Tools</a:t>
            </a:r>
            <a:endParaRPr lang="en-US" dirty="0"/>
          </a:p>
        </p:txBody>
      </p:sp>
      <p:sp>
        <p:nvSpPr>
          <p:cNvPr id="17410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pitchFamily="127" charset="0"/>
              </a:rPr>
              <a:t>Leverage In-house Counsel’s </a:t>
            </a:r>
            <a:r>
              <a:rPr lang="en-US" dirty="0" smtClean="0">
                <a:latin typeface="Calibri" pitchFamily="127" charset="0"/>
              </a:rPr>
              <a:t>Knowledge</a:t>
            </a:r>
          </a:p>
          <a:p>
            <a:pPr lvl="1" eaLnBrk="1" hangingPunct="1"/>
            <a:r>
              <a:rPr lang="en-US" dirty="0" smtClean="0">
                <a:latin typeface="Calibri" pitchFamily="127" charset="0"/>
              </a:rPr>
              <a:t>Strengths</a:t>
            </a:r>
          </a:p>
          <a:p>
            <a:pPr lvl="1" eaLnBrk="1" hangingPunct="1"/>
            <a:r>
              <a:rPr lang="en-US" dirty="0" smtClean="0">
                <a:latin typeface="Calibri" pitchFamily="127" charset="0"/>
              </a:rPr>
              <a:t>Weaknesses</a:t>
            </a:r>
          </a:p>
          <a:p>
            <a:pPr lvl="1" eaLnBrk="1" hangingPunct="1"/>
            <a:r>
              <a:rPr lang="en-US" dirty="0" smtClean="0">
                <a:latin typeface="Calibri" pitchFamily="127" charset="0"/>
              </a:rPr>
              <a:t>Sensitivity</a:t>
            </a:r>
          </a:p>
          <a:p>
            <a:pPr eaLnBrk="1" hangingPunct="1"/>
            <a:r>
              <a:rPr lang="en-US" dirty="0">
                <a:latin typeface="Calibri" pitchFamily="127" charset="0"/>
              </a:rPr>
              <a:t>Assessment </a:t>
            </a:r>
            <a:r>
              <a:rPr lang="en-US" dirty="0" smtClean="0">
                <a:latin typeface="Calibri" pitchFamily="127" charset="0"/>
              </a:rPr>
              <a:t>Interview</a:t>
            </a:r>
            <a:endParaRPr lang="en-US" dirty="0">
              <a:latin typeface="Calibri" pitchFamily="127" charset="0"/>
            </a:endParaRPr>
          </a:p>
          <a:p>
            <a:pPr eaLnBrk="1" hangingPunct="1"/>
            <a:r>
              <a:rPr lang="en-US" dirty="0">
                <a:latin typeface="Calibri" pitchFamily="127" charset="0"/>
              </a:rPr>
              <a:t>Employee </a:t>
            </a:r>
            <a:r>
              <a:rPr lang="en-US" dirty="0" smtClean="0">
                <a:latin typeface="Calibri" pitchFamily="127" charset="0"/>
              </a:rPr>
              <a:t>File</a:t>
            </a:r>
            <a:endParaRPr lang="en-US" dirty="0">
              <a:latin typeface="Calibri" pitchFamily="127" charset="0"/>
            </a:endParaRPr>
          </a:p>
          <a:p>
            <a:pPr eaLnBrk="1" hangingPunct="1"/>
            <a:r>
              <a:rPr lang="en-US" dirty="0">
                <a:latin typeface="Calibri" pitchFamily="127" charset="0"/>
              </a:rPr>
              <a:t>Social Media</a:t>
            </a:r>
          </a:p>
          <a:p>
            <a:pPr marL="0" indent="0" eaLnBrk="1" hangingPunct="1">
              <a:buNone/>
            </a:pPr>
            <a:endParaRPr lang="en-US" dirty="0">
              <a:latin typeface="Calibri" pitchFamily="127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nked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695" y="3513531"/>
            <a:ext cx="1049586" cy="10495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4624" y="287338"/>
            <a:ext cx="8299975" cy="56673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64AFDE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0" dirty="0" smtClean="0">
                <a:latin typeface="+mj-lt"/>
                <a:ea typeface="+mj-ea"/>
                <a:cs typeface="+mj-cs"/>
              </a:rPr>
              <a:t>Social Media</a:t>
            </a:r>
            <a:endParaRPr lang="en-US" sz="3200" b="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4B0031-920B-4210-A0AC-6E694DEF283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97060" y="1507067"/>
            <a:ext cx="3459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127" charset="0"/>
              </a:rPr>
              <a:t>Social media profile issues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 descr="F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060" y="2273402"/>
            <a:ext cx="1049586" cy="1049586"/>
          </a:xfrm>
          <a:prstGeom prst="rect">
            <a:avLst/>
          </a:prstGeom>
        </p:spPr>
      </p:pic>
      <p:pic>
        <p:nvPicPr>
          <p:cNvPr id="5" name="Picture 4" descr="FourSqu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2548" y="3513531"/>
            <a:ext cx="1049586" cy="1049586"/>
          </a:xfrm>
          <a:prstGeom prst="rect">
            <a:avLst/>
          </a:prstGeom>
        </p:spPr>
      </p:pic>
      <p:pic>
        <p:nvPicPr>
          <p:cNvPr id="7" name="Picture 6" descr="GooglePlu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060" y="3513531"/>
            <a:ext cx="1049586" cy="1049586"/>
          </a:xfrm>
          <a:prstGeom prst="rect">
            <a:avLst/>
          </a:prstGeom>
        </p:spPr>
      </p:pic>
      <p:pic>
        <p:nvPicPr>
          <p:cNvPr id="8" name="Picture 7" descr="Instagr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060" y="4758128"/>
            <a:ext cx="1049586" cy="1049586"/>
          </a:xfrm>
          <a:prstGeom prst="rect">
            <a:avLst/>
          </a:prstGeom>
        </p:spPr>
      </p:pic>
      <p:pic>
        <p:nvPicPr>
          <p:cNvPr id="10" name="Picture 9" descr="pinteres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695" y="4758128"/>
            <a:ext cx="1049586" cy="1049586"/>
          </a:xfrm>
          <a:prstGeom prst="rect">
            <a:avLst/>
          </a:prstGeom>
        </p:spPr>
      </p:pic>
      <p:pic>
        <p:nvPicPr>
          <p:cNvPr id="13" name="Picture 12" descr="tumbl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2548" y="4758128"/>
            <a:ext cx="1049586" cy="1049586"/>
          </a:xfrm>
          <a:prstGeom prst="rect">
            <a:avLst/>
          </a:prstGeom>
        </p:spPr>
      </p:pic>
      <p:pic>
        <p:nvPicPr>
          <p:cNvPr id="14" name="Picture 13" descr="twitt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695" y="2273402"/>
            <a:ext cx="1049586" cy="1049586"/>
          </a:xfrm>
          <a:prstGeom prst="rect">
            <a:avLst/>
          </a:prstGeom>
        </p:spPr>
      </p:pic>
      <p:pic>
        <p:nvPicPr>
          <p:cNvPr id="15" name="Picture 14" descr="YouTub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2548" y="2273402"/>
            <a:ext cx="1049586" cy="10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9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Ethically Preparing Witnesses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634989" y="1411287"/>
            <a:ext cx="7916344" cy="258497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FFA630"/>
                </a:solidFill>
                <a:latin typeface="Calibri" pitchFamily="127" charset="0"/>
              </a:rPr>
              <a:t>ABA Model Rules of Professional Conduct </a:t>
            </a:r>
            <a:r>
              <a:rPr lang="en-US" sz="2200" b="1" dirty="0" smtClean="0">
                <a:solidFill>
                  <a:srgbClr val="FFA630"/>
                </a:solidFill>
                <a:latin typeface="Calibri" pitchFamily="127" charset="0"/>
              </a:rPr>
              <a:t>:</a:t>
            </a:r>
            <a:endParaRPr lang="en-US" sz="2200" b="1" dirty="0">
              <a:solidFill>
                <a:srgbClr val="FFA630"/>
              </a:solidFill>
              <a:latin typeface="Calibri" pitchFamily="127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latin typeface="Calibri" pitchFamily="127" charset="0"/>
              </a:rPr>
              <a:t>Rule 1.2(d): can not counsel client to engage in criminal or fraudulent conduct</a:t>
            </a:r>
            <a:r>
              <a:rPr lang="en-US" sz="2200" dirty="0" smtClean="0">
                <a:latin typeface="Calibri" pitchFamily="127" charset="0"/>
              </a:rPr>
              <a:t>.</a:t>
            </a:r>
            <a:endParaRPr lang="en-US" sz="2200" dirty="0">
              <a:latin typeface="Calibri" pitchFamily="127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latin typeface="Calibri" pitchFamily="127" charset="0"/>
              </a:rPr>
              <a:t>Rule 3.4(b): can not counsel or assist a witness to testify falsely.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Calibri" pitchFamily="127" charset="0"/>
              </a:rPr>
              <a:t>Section 116 of the Restatement (Third) of the Law Governing Lawyers confirms there is "relatively sparse authority" on witness preparation, but offers some guidelines.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anatomy of mu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89" y="4154622"/>
            <a:ext cx="3579539" cy="1971012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4378325" y="4780491"/>
            <a:ext cx="442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7F7F7F"/>
                </a:solidFill>
                <a:latin typeface="+mn-lt"/>
              </a:rPr>
              <a:t>Anatomy of a Murder</a:t>
            </a:r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;  Columbia Pictures, 1959</a:t>
            </a:r>
          </a:p>
          <a:p>
            <a:endParaRPr lang="en-US" sz="1200" dirty="0" smtClean="0">
              <a:solidFill>
                <a:srgbClr val="7F7F7F"/>
              </a:solidFill>
              <a:latin typeface="+mn-lt"/>
            </a:endParaRPr>
          </a:p>
          <a:p>
            <a:r>
              <a:rPr lang="en-US" sz="1200" dirty="0" smtClean="0">
                <a:solidFill>
                  <a:srgbClr val="7F7F7F"/>
                </a:solidFill>
                <a:latin typeface="+mn-lt"/>
              </a:rPr>
              <a:t>Scene where the attorney (played by Jimmy Stewart) is in the midst of giving “The Lecture,” to his client who has committed murder</a:t>
            </a:r>
            <a:endParaRPr lang="en-US" sz="12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Best Practices – Witness Preparation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634989" y="1473200"/>
            <a:ext cx="8187278" cy="395393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alibri" pitchFamily="127" charset="0"/>
              </a:rPr>
              <a:t>Provide </a:t>
            </a:r>
            <a:r>
              <a:rPr lang="en-US" sz="2000" dirty="0">
                <a:latin typeface="Calibri" pitchFamily="127" charset="0"/>
              </a:rPr>
              <a:t>general description of case: parties' claims and defenses; key issues in dispute.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alibri" pitchFamily="127" charset="0"/>
              </a:rPr>
              <a:t>Explain </a:t>
            </a:r>
            <a:r>
              <a:rPr lang="en-US" sz="2000" dirty="0">
                <a:latin typeface="Calibri" pitchFamily="127" charset="0"/>
              </a:rPr>
              <a:t>objections and instructions to limit or </a:t>
            </a:r>
            <a:r>
              <a:rPr lang="en-US" sz="2000" dirty="0" smtClean="0">
                <a:latin typeface="Calibri" pitchFamily="127" charset="0"/>
              </a:rPr>
              <a:t>not </a:t>
            </a:r>
            <a:r>
              <a:rPr lang="en-US" sz="2000" dirty="0">
                <a:latin typeface="Calibri" pitchFamily="127" charset="0"/>
              </a:rPr>
              <a:t>to answer.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alibri" pitchFamily="127" charset="0"/>
              </a:rPr>
              <a:t>Review </a:t>
            </a:r>
            <a:r>
              <a:rPr lang="en-US" sz="2000" dirty="0">
                <a:latin typeface="Calibri" pitchFamily="127" charset="0"/>
              </a:rPr>
              <a:t>of documents.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alibri" pitchFamily="127" charset="0"/>
              </a:rPr>
              <a:t>Review </a:t>
            </a:r>
            <a:r>
              <a:rPr lang="en-US" sz="2000" dirty="0">
                <a:latin typeface="Calibri" pitchFamily="127" charset="0"/>
              </a:rPr>
              <a:t>witness’ knowledge or lack of knowledge in detail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pitchFamily="127" charset="0"/>
              </a:rPr>
              <a:t>Conduct a practice examination.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266" name="Picture 2" descr="http://jakemcmillan.files.wordpress.com/2011/07/top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1450" y="3246437"/>
            <a:ext cx="2857500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businessinsurance.com/apps/pbcsi.dll/storyimage/CB/20130210/NEWS08/302109976/AR/0/AR-302109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1057" y="2880782"/>
            <a:ext cx="3470276" cy="3470276"/>
          </a:xfrm>
          <a:prstGeom prst="rect">
            <a:avLst/>
          </a:prstGeom>
          <a:noFill/>
        </p:spPr>
      </p:pic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Best Practices – Witness </a:t>
            </a:r>
            <a:r>
              <a:rPr lang="en-US" dirty="0" smtClean="0"/>
              <a:t>Preparation </a:t>
            </a:r>
            <a:r>
              <a:rPr lang="en-US" sz="2000" dirty="0" smtClean="0"/>
              <a:t>(continued)</a:t>
            </a:r>
            <a:endParaRPr lang="en-US" sz="2000" dirty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634989" y="1473200"/>
            <a:ext cx="4165611" cy="461433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A630"/>
                </a:solidFill>
                <a:latin typeface="Calibri" pitchFamily="127" charset="0"/>
              </a:rPr>
              <a:t>Attorney-Client Privilege </a:t>
            </a:r>
            <a:r>
              <a:rPr lang="en-US" sz="2400" b="1" dirty="0" smtClean="0">
                <a:solidFill>
                  <a:srgbClr val="FFA630"/>
                </a:solidFill>
                <a:latin typeface="Calibri" pitchFamily="127" charset="0"/>
              </a:rPr>
              <a:t>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>
                <a:latin typeface="Calibri" pitchFamily="127" charset="0"/>
              </a:rPr>
              <a:t>Reminder for witness to include lawyers on correspondence relating to case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700" dirty="0" smtClean="0">
              <a:latin typeface="Calibri" pitchFamily="127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700" dirty="0" smtClean="0">
                <a:latin typeface="Calibri" pitchFamily="127" charset="0"/>
              </a:rPr>
              <a:t>Consideration </a:t>
            </a:r>
            <a:r>
              <a:rPr lang="en-US" sz="1700" dirty="0">
                <a:latin typeface="Calibri" pitchFamily="127" charset="0"/>
              </a:rPr>
              <a:t>of participants in preparation  to guard attorney-client </a:t>
            </a:r>
            <a:r>
              <a:rPr lang="en-US" sz="1700" dirty="0" smtClean="0">
                <a:latin typeface="Calibri" pitchFamily="127" charset="0"/>
              </a:rPr>
              <a:t>privilege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700" dirty="0">
              <a:latin typeface="Calibri" pitchFamily="127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700" dirty="0" smtClean="0">
                <a:latin typeface="Calibri" pitchFamily="127" charset="0"/>
              </a:rPr>
              <a:t>During </a:t>
            </a:r>
            <a:r>
              <a:rPr lang="en-US" sz="1700" dirty="0">
                <a:latin typeface="Calibri" pitchFamily="127" charset="0"/>
              </a:rPr>
              <a:t>recess in deposition or trial testimony – law more mixed on communications between deponent and deponent’s lawyer – some case law not protected by attorney-client privilege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Ifrah PLLC   /   (202) 524-4140   /   ifrahlaw.com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042A35-BAD1-4881-9376-4D03C14A336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5223934" y="1938866"/>
            <a:ext cx="3149600" cy="94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Char char="–"/>
              <a:defRPr sz="2400" kern="1200">
                <a:solidFill>
                  <a:srgbClr val="7F7F7F"/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Char char="•"/>
              <a:defRPr sz="2000" kern="1200">
                <a:solidFill>
                  <a:srgbClr val="7F7F7F"/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Char char="–"/>
              <a:defRPr kern="1200">
                <a:solidFill>
                  <a:srgbClr val="7F7F7F"/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630"/>
              </a:buClr>
              <a:buFont typeface="Arial" pitchFamily="127" charset="0"/>
              <a:buChar char="»"/>
              <a:defRPr sz="1600" kern="1200">
                <a:solidFill>
                  <a:srgbClr val="7F7F7F"/>
                </a:solidFill>
                <a:latin typeface="Calibri"/>
                <a:ea typeface="ＭＳ Ｐゴシック" pitchFamily="127" charset="-128"/>
                <a:cs typeface="ＭＳ Ｐゴシック" pitchFamily="127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700" dirty="0">
                <a:solidFill>
                  <a:srgbClr val="FFA630"/>
                </a:solidFill>
                <a:latin typeface="Calibri" pitchFamily="127" charset="0"/>
              </a:rPr>
              <a:t>*In many jurisdictions, it is  </a:t>
            </a:r>
            <a:r>
              <a:rPr lang="en-US" sz="1700" dirty="0" smtClean="0">
                <a:solidFill>
                  <a:srgbClr val="FFA630"/>
                </a:solidFill>
                <a:latin typeface="Calibri" pitchFamily="127" charset="0"/>
              </a:rPr>
              <a:t/>
            </a:r>
            <a:br>
              <a:rPr lang="en-US" sz="1700" dirty="0" smtClean="0">
                <a:solidFill>
                  <a:srgbClr val="FFA630"/>
                </a:solidFill>
                <a:latin typeface="Calibri" pitchFamily="127" charset="0"/>
              </a:rPr>
            </a:br>
            <a:r>
              <a:rPr lang="en-US" sz="1700" dirty="0" smtClean="0">
                <a:solidFill>
                  <a:srgbClr val="FFA630"/>
                </a:solidFill>
                <a:latin typeface="Calibri" pitchFamily="127" charset="0"/>
              </a:rPr>
              <a:t>  unethical </a:t>
            </a:r>
            <a:r>
              <a:rPr lang="en-US" sz="1700" dirty="0">
                <a:solidFill>
                  <a:srgbClr val="FFA630"/>
                </a:solidFill>
                <a:latin typeface="Calibri" pitchFamily="127" charset="0"/>
              </a:rPr>
              <a:t>to coach </a:t>
            </a:r>
            <a:r>
              <a:rPr lang="en-US" sz="1700" dirty="0" smtClean="0">
                <a:solidFill>
                  <a:srgbClr val="FFA630"/>
                </a:solidFill>
                <a:latin typeface="Calibri" pitchFamily="127" charset="0"/>
              </a:rPr>
              <a:t>a </a:t>
            </a:r>
            <a:r>
              <a:rPr lang="en-US" sz="1700" dirty="0">
                <a:solidFill>
                  <a:srgbClr val="FFA630"/>
                </a:solidFill>
                <a:latin typeface="Calibri" pitchFamily="127" charset="0"/>
              </a:rPr>
              <a:t>witness </a:t>
            </a:r>
            <a:r>
              <a:rPr lang="en-US" sz="1700" dirty="0" smtClean="0">
                <a:solidFill>
                  <a:srgbClr val="FFA630"/>
                </a:solidFill>
                <a:latin typeface="Calibri" pitchFamily="127" charset="0"/>
              </a:rPr>
              <a:t/>
            </a:r>
            <a:br>
              <a:rPr lang="en-US" sz="1700" dirty="0" smtClean="0">
                <a:solidFill>
                  <a:srgbClr val="FFA630"/>
                </a:solidFill>
                <a:latin typeface="Calibri" pitchFamily="127" charset="0"/>
              </a:rPr>
            </a:br>
            <a:r>
              <a:rPr lang="en-US" sz="1700" dirty="0" smtClean="0">
                <a:solidFill>
                  <a:srgbClr val="FFA630"/>
                </a:solidFill>
                <a:latin typeface="Calibri" pitchFamily="127" charset="0"/>
              </a:rPr>
              <a:t>  while </a:t>
            </a:r>
            <a:r>
              <a:rPr lang="en-US" sz="1700" dirty="0">
                <a:solidFill>
                  <a:srgbClr val="FFA630"/>
                </a:solidFill>
                <a:latin typeface="Calibri" pitchFamily="127" charset="0"/>
              </a:rPr>
              <a:t>a question is pending.</a:t>
            </a:r>
          </a:p>
        </p:txBody>
      </p:sp>
    </p:spTree>
    <p:extLst>
      <p:ext uri="{BB962C8B-B14F-4D97-AF65-F5344CB8AC3E}">
        <p14:creationId xmlns:p14="http://schemas.microsoft.com/office/powerpoint/2010/main" xmlns="" val="27918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rah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865</Words>
  <Application>Microsoft Office PowerPoint</Application>
  <PresentationFormat>On-screen Show (4:3)</PresentationFormat>
  <Paragraphs>135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Ifrah Theme</vt:lpstr>
      <vt:lpstr>WMACCA Litigation Forum:</vt:lpstr>
      <vt:lpstr>Jeff Ifrah</vt:lpstr>
      <vt:lpstr>Slide 3</vt:lpstr>
      <vt:lpstr>Research your own</vt:lpstr>
      <vt:lpstr>Research Tools</vt:lpstr>
      <vt:lpstr>Slide 6</vt:lpstr>
      <vt:lpstr>Ethically Preparing Witnesses</vt:lpstr>
      <vt:lpstr>Best Practices – Witness Preparation</vt:lpstr>
      <vt:lpstr>Best Practices – Witness Preparation (continued)</vt:lpstr>
      <vt:lpstr>Jurisdictional Differences</vt:lpstr>
      <vt:lpstr>Verbatim: What Is A Photocopier</vt:lpstr>
      <vt:lpstr>Slide 12</vt:lpstr>
      <vt:lpstr>The Ways Witnesses Go Bad</vt:lpstr>
      <vt:lpstr>How To Make Friends And Influence People: In-House Counsel Edition</vt:lpstr>
      <vt:lpstr>How To Make Friends And Influence People: In-House Counsel Edition (continued)</vt:lpstr>
      <vt:lpstr>In-House Insights and Take-Aways</vt:lpstr>
      <vt:lpstr>Summary of Witness Best Practices</vt:lpstr>
      <vt:lpstr>Thank You</vt:lpstr>
    </vt:vector>
  </TitlesOfParts>
  <Company>Caliente Creative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Nikki Lo Bue</dc:creator>
  <cp:lastModifiedBy>moriah</cp:lastModifiedBy>
  <cp:revision>172</cp:revision>
  <cp:lastPrinted>2013-02-13T15:58:47Z</cp:lastPrinted>
  <dcterms:created xsi:type="dcterms:W3CDTF">2013-02-14T23:14:24Z</dcterms:created>
  <dcterms:modified xsi:type="dcterms:W3CDTF">2014-06-26T16:16:56Z</dcterms:modified>
</cp:coreProperties>
</file>