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C0FF"/>
    <a:srgbClr val="64AFDE"/>
    <a:srgbClr val="76B5F2"/>
    <a:srgbClr val="FF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1" autoAdjust="0"/>
    <p:restoredTop sz="94598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288" y="120"/>
      </p:cViewPr>
      <p:guideLst>
        <p:guide orient="horz" pos="42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0E9CBE-6C64-4104-A130-753EE427B3BE}" type="doc">
      <dgm:prSet loTypeId="urn:microsoft.com/office/officeart/2009/3/layout/OpposingIdeas" loCatId="relationship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C2FE14F-D440-4623-A3FD-792D66FE7D09}">
      <dgm:prSet phldrT="[Text]"/>
      <dgm:spPr>
        <a:solidFill>
          <a:srgbClr val="7BC0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Self Regulation</a:t>
          </a:r>
          <a:endParaRPr lang="en-US" dirty="0">
            <a:solidFill>
              <a:schemeClr val="tx1"/>
            </a:solidFill>
          </a:endParaRPr>
        </a:p>
      </dgm:t>
    </dgm:pt>
    <dgm:pt modelId="{BDECC32D-569D-4C63-AF24-C5E879B1B87E}" type="parTrans" cxnId="{FDC1B6BA-2EF3-4AB2-BE56-E59119BACD0D}">
      <dgm:prSet/>
      <dgm:spPr/>
      <dgm:t>
        <a:bodyPr/>
        <a:lstStyle/>
        <a:p>
          <a:endParaRPr lang="en-US"/>
        </a:p>
      </dgm:t>
    </dgm:pt>
    <dgm:pt modelId="{BF0ACA8C-A4F4-4BBF-B512-9852B4B6F4BB}" type="sibTrans" cxnId="{FDC1B6BA-2EF3-4AB2-BE56-E59119BACD0D}">
      <dgm:prSet/>
      <dgm:spPr/>
      <dgm:t>
        <a:bodyPr/>
        <a:lstStyle/>
        <a:p>
          <a:endParaRPr lang="en-US"/>
        </a:p>
      </dgm:t>
    </dgm:pt>
    <dgm:pt modelId="{56550C30-041C-4CFB-B340-BB2888E57BBA}">
      <dgm:prSet phldrT="[Text]" custT="1"/>
      <dgm:spPr/>
      <dgm:t>
        <a:bodyPr/>
        <a:lstStyle/>
        <a:p>
          <a:r>
            <a:rPr lang="en-US" sz="1600" dirty="0" smtClean="0"/>
            <a:t>Auditing Tests </a:t>
          </a:r>
        </a:p>
        <a:p>
          <a:r>
            <a:rPr lang="en-US" sz="1600" dirty="0" smtClean="0"/>
            <a:t>Compliance Management</a:t>
          </a:r>
          <a:endParaRPr lang="en-US" sz="1600" dirty="0"/>
        </a:p>
      </dgm:t>
    </dgm:pt>
    <dgm:pt modelId="{4A7811BC-6C77-473F-8D45-C8118669CEE5}" type="parTrans" cxnId="{49B27B39-EBA2-448B-B1C6-EBEA2C04D903}">
      <dgm:prSet/>
      <dgm:spPr/>
      <dgm:t>
        <a:bodyPr/>
        <a:lstStyle/>
        <a:p>
          <a:endParaRPr lang="en-US"/>
        </a:p>
      </dgm:t>
    </dgm:pt>
    <dgm:pt modelId="{F673D7DA-7517-490A-8E50-D2ABD2926468}" type="sibTrans" cxnId="{49B27B39-EBA2-448B-B1C6-EBEA2C04D903}">
      <dgm:prSet/>
      <dgm:spPr/>
      <dgm:t>
        <a:bodyPr/>
        <a:lstStyle/>
        <a:p>
          <a:endParaRPr lang="en-US"/>
        </a:p>
      </dgm:t>
    </dgm:pt>
    <dgm:pt modelId="{8C7B72D5-69D1-4667-8026-03EBFA0C8B22}">
      <dgm:prSet phldrT="[Text]"/>
      <dgm:spPr>
        <a:solidFill>
          <a:srgbClr val="7BC0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Regulatory Oversight</a:t>
          </a:r>
          <a:endParaRPr lang="en-US" dirty="0">
            <a:solidFill>
              <a:schemeClr val="tx1"/>
            </a:solidFill>
          </a:endParaRPr>
        </a:p>
      </dgm:t>
    </dgm:pt>
    <dgm:pt modelId="{698A7E96-F770-422B-9BBB-7D760F6A6BCA}" type="parTrans" cxnId="{2CE551BA-4BF4-4945-B018-28DB944092C1}">
      <dgm:prSet/>
      <dgm:spPr/>
      <dgm:t>
        <a:bodyPr/>
        <a:lstStyle/>
        <a:p>
          <a:endParaRPr lang="en-US"/>
        </a:p>
      </dgm:t>
    </dgm:pt>
    <dgm:pt modelId="{8FE5E5E6-9D59-4957-8F1C-7356E6EF59D2}" type="sibTrans" cxnId="{2CE551BA-4BF4-4945-B018-28DB944092C1}">
      <dgm:prSet/>
      <dgm:spPr/>
      <dgm:t>
        <a:bodyPr/>
        <a:lstStyle/>
        <a:p>
          <a:endParaRPr lang="en-US"/>
        </a:p>
      </dgm:t>
    </dgm:pt>
    <dgm:pt modelId="{53A943C1-EFF8-4322-A6C6-F7214C743B2F}">
      <dgm:prSet phldrT="[Text]" custT="1"/>
      <dgm:spPr/>
      <dgm:t>
        <a:bodyPr anchor="b"/>
        <a:lstStyle/>
        <a:p>
          <a:r>
            <a:rPr lang="en-US" sz="1600" dirty="0" smtClean="0"/>
            <a:t>Enforcement of Criminal Behavior</a:t>
          </a:r>
        </a:p>
        <a:p>
          <a:r>
            <a:rPr lang="en-US" sz="1600" dirty="0" smtClean="0"/>
            <a:t>Operator Certification</a:t>
          </a:r>
        </a:p>
        <a:p>
          <a:r>
            <a:rPr lang="en-US" sz="1600" dirty="0" smtClean="0"/>
            <a:t>Taxation Policy</a:t>
          </a:r>
        </a:p>
        <a:p>
          <a:r>
            <a:rPr lang="en-US" sz="1600" dirty="0" smtClean="0"/>
            <a:t>Consumer Education</a:t>
          </a:r>
        </a:p>
        <a:p>
          <a:r>
            <a:rPr lang="en-US" sz="1600" dirty="0" smtClean="0"/>
            <a:t>Redress for Customer Grievances</a:t>
          </a:r>
        </a:p>
        <a:p>
          <a:r>
            <a:rPr lang="en-US" sz="1600" dirty="0" smtClean="0"/>
            <a:t>Data Privacy</a:t>
          </a:r>
        </a:p>
        <a:p>
          <a:r>
            <a:rPr lang="en-US" sz="1600" dirty="0" smtClean="0"/>
            <a:t>Industry Education</a:t>
          </a:r>
        </a:p>
        <a:p>
          <a:r>
            <a:rPr lang="en-US" sz="1600" dirty="0" smtClean="0"/>
            <a:t>Affiliate Management</a:t>
          </a:r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/>
        </a:p>
      </dgm:t>
    </dgm:pt>
    <dgm:pt modelId="{20611510-4BAA-4B39-AAB6-EE6ACB23E916}" type="parTrans" cxnId="{59972628-5275-4AFC-A22E-A2BA947ED21F}">
      <dgm:prSet/>
      <dgm:spPr/>
      <dgm:t>
        <a:bodyPr/>
        <a:lstStyle/>
        <a:p>
          <a:endParaRPr lang="en-US"/>
        </a:p>
      </dgm:t>
    </dgm:pt>
    <dgm:pt modelId="{C26B4DCB-D04D-4CCE-92C9-F48F0A22B416}" type="sibTrans" cxnId="{59972628-5275-4AFC-A22E-A2BA947ED21F}">
      <dgm:prSet/>
      <dgm:spPr/>
      <dgm:t>
        <a:bodyPr/>
        <a:lstStyle/>
        <a:p>
          <a:endParaRPr lang="en-US"/>
        </a:p>
      </dgm:t>
    </dgm:pt>
    <dgm:pt modelId="{BA2B0A7D-554E-4F09-9D71-5FEA70C0E474}">
      <dgm:prSet phldrT="[Text]" custT="1"/>
      <dgm:spPr/>
      <dgm:t>
        <a:bodyPr/>
        <a:lstStyle/>
        <a:p>
          <a:r>
            <a:rPr lang="en-US" sz="1600" dirty="0" smtClean="0"/>
            <a:t>Responsible Gaming Education</a:t>
          </a:r>
        </a:p>
        <a:p>
          <a:r>
            <a:rPr lang="en-US" sz="1600" dirty="0" smtClean="0"/>
            <a:t>Block Underage Gambling</a:t>
          </a:r>
        </a:p>
        <a:p>
          <a:r>
            <a:rPr lang="en-US" sz="1600" dirty="0" smtClean="0"/>
            <a:t>Fair Gaming Practices</a:t>
          </a:r>
        </a:p>
        <a:p>
          <a:r>
            <a:rPr lang="en-US" sz="1600" dirty="0" smtClean="0"/>
            <a:t>Customer Satisfaction</a:t>
          </a:r>
        </a:p>
        <a:p>
          <a:r>
            <a:rPr lang="en-US" sz="1600" dirty="0" smtClean="0"/>
            <a:t>Consumer Education</a:t>
          </a:r>
        </a:p>
        <a:p>
          <a:r>
            <a:rPr lang="en-US" sz="1600" dirty="0" smtClean="0"/>
            <a:t>Information Security</a:t>
          </a:r>
        </a:p>
        <a:p>
          <a:r>
            <a:rPr lang="en-US" sz="1600" dirty="0" smtClean="0"/>
            <a:t>Prompt Payments</a:t>
          </a:r>
        </a:p>
        <a:p>
          <a:r>
            <a:rPr lang="en-US" sz="1600" dirty="0" smtClean="0"/>
            <a:t>Combat Fraudulent Behavior</a:t>
          </a:r>
        </a:p>
        <a:p>
          <a:r>
            <a:rPr lang="en-US" sz="1600" dirty="0" smtClean="0"/>
            <a:t>Affiliate Management</a:t>
          </a:r>
        </a:p>
        <a:p>
          <a:r>
            <a:rPr lang="en-US" sz="1600" dirty="0" smtClean="0"/>
            <a:t>Data Privacy</a:t>
          </a:r>
        </a:p>
        <a:p>
          <a:r>
            <a:rPr lang="en-US" sz="1600" dirty="0" smtClean="0"/>
            <a:t>Industry Education</a:t>
          </a:r>
        </a:p>
        <a:p>
          <a:r>
            <a:rPr lang="en-US" sz="1600" dirty="0" smtClean="0"/>
            <a:t>Certification Standards</a:t>
          </a:r>
        </a:p>
      </dgm:t>
    </dgm:pt>
    <dgm:pt modelId="{23E15C9D-E8CA-4CC5-9E1F-B094FD86A312}" type="parTrans" cxnId="{C5DF84A6-CAE1-44C1-8166-D03294D3A22B}">
      <dgm:prSet/>
      <dgm:spPr/>
      <dgm:t>
        <a:bodyPr/>
        <a:lstStyle/>
        <a:p>
          <a:endParaRPr lang="en-US"/>
        </a:p>
      </dgm:t>
    </dgm:pt>
    <dgm:pt modelId="{C1E9274C-F23B-46DD-8BA4-A30E1BF7716B}" type="sibTrans" cxnId="{C5DF84A6-CAE1-44C1-8166-D03294D3A22B}">
      <dgm:prSet/>
      <dgm:spPr/>
      <dgm:t>
        <a:bodyPr/>
        <a:lstStyle/>
        <a:p>
          <a:endParaRPr lang="en-US"/>
        </a:p>
      </dgm:t>
    </dgm:pt>
    <dgm:pt modelId="{76BF76C2-FFA7-4E32-A448-0E2F5F7C7847}" type="pres">
      <dgm:prSet presAssocID="{100E9CBE-6C64-4104-A130-753EE427B3BE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9B6D04-5196-4712-9B09-CF5059C08201}" type="pres">
      <dgm:prSet presAssocID="{100E9CBE-6C64-4104-A130-753EE427B3BE}" presName="Background" presStyleLbl="node1" presStyleIdx="0" presStyleCnt="1" custScaleX="104916" custScaleY="167276"/>
      <dgm:spPr/>
    </dgm:pt>
    <dgm:pt modelId="{C4627C3B-3D89-4971-8CCA-137FEFC5421D}" type="pres">
      <dgm:prSet presAssocID="{100E9CBE-6C64-4104-A130-753EE427B3BE}" presName="Divider" presStyleLbl="callout" presStyleIdx="0" presStyleCnt="1"/>
      <dgm:spPr/>
    </dgm:pt>
    <dgm:pt modelId="{57B32008-35BA-4A57-9F95-6F8B6E753184}" type="pres">
      <dgm:prSet presAssocID="{100E9CBE-6C64-4104-A130-753EE427B3BE}" presName="ChildText1" presStyleLbl="revTx" presStyleIdx="0" presStyleCnt="0" custScaleX="109456" custScaleY="175037" custLinFactNeighborX="2621" custLinFactNeighborY="1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0F1A7-D0E4-49DB-8ABD-41221A3C3A6B}" type="pres">
      <dgm:prSet presAssocID="{100E9CBE-6C64-4104-A130-753EE427B3BE}" presName="ChildText2" presStyleLbl="revTx" presStyleIdx="0" presStyleCnt="0" custScaleX="115680" custScaleY="163331" custLinFactNeighborX="4480" custLinFactNeighborY="12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0E1F4-7D70-47B3-96A9-2BE69723E9A3}" type="pres">
      <dgm:prSet presAssocID="{100E9CBE-6C64-4104-A130-753EE427B3BE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6A71A41-7746-46A5-A93C-B881B58815F5}" type="pres">
      <dgm:prSet presAssocID="{100E9CBE-6C64-4104-A130-753EE427B3BE}" presName="ParentShape1" presStyleLbl="alignImgPlace1" presStyleIdx="0" presStyleCnt="2">
        <dgm:presLayoutVars/>
      </dgm:prSet>
      <dgm:spPr/>
      <dgm:t>
        <a:bodyPr/>
        <a:lstStyle/>
        <a:p>
          <a:endParaRPr lang="en-US"/>
        </a:p>
      </dgm:t>
    </dgm:pt>
    <dgm:pt modelId="{6D79F2E0-C6CF-40AC-8537-3942C15B5EF5}" type="pres">
      <dgm:prSet presAssocID="{100E9CBE-6C64-4104-A130-753EE427B3BE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FE9AA33-7676-4553-B983-72460FF43B26}" type="pres">
      <dgm:prSet presAssocID="{100E9CBE-6C64-4104-A130-753EE427B3BE}" presName="ParentShape2" presStyleLbl="alignImgPlace1" presStyleIdx="1" presStyleCnt="2" custLinFactNeighborX="0">
        <dgm:presLayoutVars/>
      </dgm:prSet>
      <dgm:spPr/>
      <dgm:t>
        <a:bodyPr/>
        <a:lstStyle/>
        <a:p>
          <a:endParaRPr lang="en-US"/>
        </a:p>
      </dgm:t>
    </dgm:pt>
  </dgm:ptLst>
  <dgm:cxnLst>
    <dgm:cxn modelId="{277F05C9-2011-40F4-855E-685AE12F2949}" type="presOf" srcId="{BC2FE14F-D440-4623-A3FD-792D66FE7D09}" destId="{8790E1F4-7D70-47B3-96A9-2BE69723E9A3}" srcOrd="0" destOrd="0" presId="urn:microsoft.com/office/officeart/2009/3/layout/OpposingIdeas"/>
    <dgm:cxn modelId="{C6BD7A57-2416-49A2-AFCD-1FCE8248E9AC}" type="presOf" srcId="{8C7B72D5-69D1-4667-8026-03EBFA0C8B22}" destId="{1FE9AA33-7676-4553-B983-72460FF43B26}" srcOrd="1" destOrd="0" presId="urn:microsoft.com/office/officeart/2009/3/layout/OpposingIdeas"/>
    <dgm:cxn modelId="{84FA7425-50B0-4CB4-BA8E-2755FFA98006}" type="presOf" srcId="{53A943C1-EFF8-4322-A6C6-F7214C743B2F}" destId="{8AC0F1A7-D0E4-49DB-8ABD-41221A3C3A6B}" srcOrd="0" destOrd="0" presId="urn:microsoft.com/office/officeart/2009/3/layout/OpposingIdeas"/>
    <dgm:cxn modelId="{1F2DE5C5-B60E-49C2-A10C-D260EEF4DAC3}" type="presOf" srcId="{8C7B72D5-69D1-4667-8026-03EBFA0C8B22}" destId="{6D79F2E0-C6CF-40AC-8537-3942C15B5EF5}" srcOrd="0" destOrd="0" presId="urn:microsoft.com/office/officeart/2009/3/layout/OpposingIdeas"/>
    <dgm:cxn modelId="{49B27B39-EBA2-448B-B1C6-EBEA2C04D903}" srcId="{BC2FE14F-D440-4623-A3FD-792D66FE7D09}" destId="{56550C30-041C-4CFB-B340-BB2888E57BBA}" srcOrd="0" destOrd="0" parTransId="{4A7811BC-6C77-473F-8D45-C8118669CEE5}" sibTransId="{F673D7DA-7517-490A-8E50-D2ABD2926468}"/>
    <dgm:cxn modelId="{3BC89073-5678-4E61-971A-4CE8727E1A61}" type="presOf" srcId="{56550C30-041C-4CFB-B340-BB2888E57BBA}" destId="{57B32008-35BA-4A57-9F95-6F8B6E753184}" srcOrd="0" destOrd="0" presId="urn:microsoft.com/office/officeart/2009/3/layout/OpposingIdeas"/>
    <dgm:cxn modelId="{59972628-5275-4AFC-A22E-A2BA947ED21F}" srcId="{8C7B72D5-69D1-4667-8026-03EBFA0C8B22}" destId="{53A943C1-EFF8-4322-A6C6-F7214C743B2F}" srcOrd="0" destOrd="0" parTransId="{20611510-4BAA-4B39-AAB6-EE6ACB23E916}" sibTransId="{C26B4DCB-D04D-4CCE-92C9-F48F0A22B416}"/>
    <dgm:cxn modelId="{2CE551BA-4BF4-4945-B018-28DB944092C1}" srcId="{100E9CBE-6C64-4104-A130-753EE427B3BE}" destId="{8C7B72D5-69D1-4667-8026-03EBFA0C8B22}" srcOrd="1" destOrd="0" parTransId="{698A7E96-F770-422B-9BBB-7D760F6A6BCA}" sibTransId="{8FE5E5E6-9D59-4957-8F1C-7356E6EF59D2}"/>
    <dgm:cxn modelId="{FDC1B6BA-2EF3-4AB2-BE56-E59119BACD0D}" srcId="{100E9CBE-6C64-4104-A130-753EE427B3BE}" destId="{BC2FE14F-D440-4623-A3FD-792D66FE7D09}" srcOrd="0" destOrd="0" parTransId="{BDECC32D-569D-4C63-AF24-C5E879B1B87E}" sibTransId="{BF0ACA8C-A4F4-4BBF-B512-9852B4B6F4BB}"/>
    <dgm:cxn modelId="{0210FC11-55C7-41AF-B67B-825DF27A2422}" type="presOf" srcId="{100E9CBE-6C64-4104-A130-753EE427B3BE}" destId="{76BF76C2-FFA7-4E32-A448-0E2F5F7C7847}" srcOrd="0" destOrd="0" presId="urn:microsoft.com/office/officeart/2009/3/layout/OpposingIdeas"/>
    <dgm:cxn modelId="{C5DF84A6-CAE1-44C1-8166-D03294D3A22B}" srcId="{BC2FE14F-D440-4623-A3FD-792D66FE7D09}" destId="{BA2B0A7D-554E-4F09-9D71-5FEA70C0E474}" srcOrd="1" destOrd="0" parTransId="{23E15C9D-E8CA-4CC5-9E1F-B094FD86A312}" sibTransId="{C1E9274C-F23B-46DD-8BA4-A30E1BF7716B}"/>
    <dgm:cxn modelId="{C44E1D3D-9429-4FDC-9DB8-0DD235DD2B82}" type="presOf" srcId="{BA2B0A7D-554E-4F09-9D71-5FEA70C0E474}" destId="{57B32008-35BA-4A57-9F95-6F8B6E753184}" srcOrd="0" destOrd="1" presId="urn:microsoft.com/office/officeart/2009/3/layout/OpposingIdeas"/>
    <dgm:cxn modelId="{F00B7353-2BC7-4F8A-B4BF-62FA12F97517}" type="presOf" srcId="{BC2FE14F-D440-4623-A3FD-792D66FE7D09}" destId="{B6A71A41-7746-46A5-A93C-B881B58815F5}" srcOrd="1" destOrd="0" presId="urn:microsoft.com/office/officeart/2009/3/layout/OpposingIdeas"/>
    <dgm:cxn modelId="{49E0BB33-A884-4EF9-845E-38E2F0D77597}" type="presParOf" srcId="{76BF76C2-FFA7-4E32-A448-0E2F5F7C7847}" destId="{D59B6D04-5196-4712-9B09-CF5059C08201}" srcOrd="0" destOrd="0" presId="urn:microsoft.com/office/officeart/2009/3/layout/OpposingIdeas"/>
    <dgm:cxn modelId="{137C34BB-EA5C-453E-BBF0-EDB9514C571D}" type="presParOf" srcId="{76BF76C2-FFA7-4E32-A448-0E2F5F7C7847}" destId="{C4627C3B-3D89-4971-8CCA-137FEFC5421D}" srcOrd="1" destOrd="0" presId="urn:microsoft.com/office/officeart/2009/3/layout/OpposingIdeas"/>
    <dgm:cxn modelId="{3532BD48-54B3-4AA1-9937-EA4007D667AA}" type="presParOf" srcId="{76BF76C2-FFA7-4E32-A448-0E2F5F7C7847}" destId="{57B32008-35BA-4A57-9F95-6F8B6E753184}" srcOrd="2" destOrd="0" presId="urn:microsoft.com/office/officeart/2009/3/layout/OpposingIdeas"/>
    <dgm:cxn modelId="{121A4C83-5BAE-4443-AFA6-28CFB1301232}" type="presParOf" srcId="{76BF76C2-FFA7-4E32-A448-0E2F5F7C7847}" destId="{8AC0F1A7-D0E4-49DB-8ABD-41221A3C3A6B}" srcOrd="3" destOrd="0" presId="urn:microsoft.com/office/officeart/2009/3/layout/OpposingIdeas"/>
    <dgm:cxn modelId="{DE7B5A6D-EA52-4C5E-A8D5-A762B1FFA342}" type="presParOf" srcId="{76BF76C2-FFA7-4E32-A448-0E2F5F7C7847}" destId="{8790E1F4-7D70-47B3-96A9-2BE69723E9A3}" srcOrd="4" destOrd="0" presId="urn:microsoft.com/office/officeart/2009/3/layout/OpposingIdeas"/>
    <dgm:cxn modelId="{2521E31B-86E5-4604-AAC7-A1E5194917F1}" type="presParOf" srcId="{76BF76C2-FFA7-4E32-A448-0E2F5F7C7847}" destId="{B6A71A41-7746-46A5-A93C-B881B58815F5}" srcOrd="5" destOrd="0" presId="urn:microsoft.com/office/officeart/2009/3/layout/OpposingIdeas"/>
    <dgm:cxn modelId="{51F06136-F702-4402-A415-2F1553108B4C}" type="presParOf" srcId="{76BF76C2-FFA7-4E32-A448-0E2F5F7C7847}" destId="{6D79F2E0-C6CF-40AC-8537-3942C15B5EF5}" srcOrd="6" destOrd="0" presId="urn:microsoft.com/office/officeart/2009/3/layout/OpposingIdeas"/>
    <dgm:cxn modelId="{4C7FE722-7474-4342-AC79-619325540D17}" type="presParOf" srcId="{76BF76C2-FFA7-4E32-A448-0E2F5F7C7847}" destId="{1FE9AA33-7676-4553-B983-72460FF43B26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B6D04-5196-4712-9B09-CF5059C08201}">
      <dsp:nvSpPr>
        <dsp:cNvPr id="0" name=""/>
        <dsp:cNvSpPr/>
      </dsp:nvSpPr>
      <dsp:spPr>
        <a:xfrm>
          <a:off x="825632" y="170596"/>
          <a:ext cx="6096422" cy="5227092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627C3B-3D89-4971-8CCA-137FEFC5421D}">
      <dsp:nvSpPr>
        <dsp:cNvPr id="0" name=""/>
        <dsp:cNvSpPr/>
      </dsp:nvSpPr>
      <dsp:spPr>
        <a:xfrm>
          <a:off x="3873843" y="1553148"/>
          <a:ext cx="774" cy="2461988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32008-35BA-4A57-9F95-6F8B6E753184}">
      <dsp:nvSpPr>
        <dsp:cNvPr id="0" name=""/>
        <dsp:cNvSpPr/>
      </dsp:nvSpPr>
      <dsp:spPr>
        <a:xfrm>
          <a:off x="1109098" y="506919"/>
          <a:ext cx="2756100" cy="46408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Auditing Tests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Compliance Management</a:t>
          </a:r>
          <a:endParaRPr lang="en-US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Responsible Gaming 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Block Underage Gambling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Fair Gaming Practices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Customer Satisfaction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Consumer 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Information Security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Prompt Payments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Combat Fraudulent Behavior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Affiliate Management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Privacy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Industry 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Certification Standards</a:t>
          </a:r>
        </a:p>
      </dsp:txBody>
      <dsp:txXfrm>
        <a:off x="1109098" y="506919"/>
        <a:ext cx="2756100" cy="4640881"/>
      </dsp:txXfrm>
    </dsp:sp>
    <dsp:sp modelId="{8AC0F1A7-D0E4-49DB-8ABD-41221A3C3A6B}">
      <dsp:nvSpPr>
        <dsp:cNvPr id="0" name=""/>
        <dsp:cNvSpPr/>
      </dsp:nvSpPr>
      <dsp:spPr>
        <a:xfrm>
          <a:off x="3982930" y="951342"/>
          <a:ext cx="2912820" cy="43305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Enforcement of Criminal Behavior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Operator Certification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Taxation Policy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Consumer 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Redress for Customer Grievances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Privacy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Industry Education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Affiliate Management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982930" y="951342"/>
        <a:ext cx="2912820" cy="4330511"/>
      </dsp:txXfrm>
    </dsp:sp>
    <dsp:sp modelId="{B6A71A41-7746-46A5-A93C-B881B58815F5}">
      <dsp:nvSpPr>
        <dsp:cNvPr id="0" name=""/>
        <dsp:cNvSpPr/>
      </dsp:nvSpPr>
      <dsp:spPr>
        <a:xfrm rot="16200000">
          <a:off x="-1220222" y="1637069"/>
          <a:ext cx="3408906" cy="968460"/>
        </a:xfrm>
        <a:prstGeom prst="rightArrow">
          <a:avLst>
            <a:gd name="adj1" fmla="val 49830"/>
            <a:gd name="adj2" fmla="val 60660"/>
          </a:avLst>
        </a:prstGeom>
        <a:solidFill>
          <a:srgbClr val="7BC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Self Regulation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-1073855" y="2026375"/>
        <a:ext cx="3116171" cy="482584"/>
      </dsp:txXfrm>
    </dsp:sp>
    <dsp:sp modelId="{1FE9AA33-7676-4553-B983-72460FF43B26}">
      <dsp:nvSpPr>
        <dsp:cNvPr id="0" name=""/>
        <dsp:cNvSpPr/>
      </dsp:nvSpPr>
      <dsp:spPr>
        <a:xfrm rot="5400000">
          <a:off x="5559003" y="2962754"/>
          <a:ext cx="3408906" cy="968460"/>
        </a:xfrm>
        <a:prstGeom prst="rightArrow">
          <a:avLst>
            <a:gd name="adj1" fmla="val 49830"/>
            <a:gd name="adj2" fmla="val 60660"/>
          </a:avLst>
        </a:prstGeom>
        <a:solidFill>
          <a:srgbClr val="7BC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Regulatory Oversight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705371" y="3059325"/>
        <a:ext cx="3116171" cy="48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EC1BD-4658-CA4F-8D99-A207613ACB32}" type="datetime1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7447B-FF59-CE4B-A9B0-6BA05FFC24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19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265E3-0ADF-5040-9F8D-ED7A643C51D0}" type="datetime1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991CA-0FA0-7948-8D01-4D14F34D19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8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_0000_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rmAutofit/>
          </a:bodyPr>
          <a:lstStyle>
            <a:lvl1pPr algn="ctr">
              <a:tabLst/>
              <a:defRPr sz="3600">
                <a:solidFill>
                  <a:srgbClr val="64AFDE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008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092260" y="6449891"/>
            <a:ext cx="4959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Ifrah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PLLC. Proprietary and Confidential.  /   (202) 912-4823   /   </a:t>
            </a:r>
            <a:r>
              <a:rPr kumimoji="0" 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ifrahlaw.com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4AFD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A630"/>
              </a:buClr>
              <a:defRPr/>
            </a:lvl1pPr>
            <a:lvl2pPr>
              <a:buClr>
                <a:srgbClr val="FFA630"/>
              </a:buClr>
              <a:defRPr/>
            </a:lvl2pPr>
            <a:lvl3pPr>
              <a:buClr>
                <a:srgbClr val="FFA630"/>
              </a:buClr>
              <a:defRPr/>
            </a:lvl3pPr>
            <a:lvl4pPr>
              <a:buClr>
                <a:srgbClr val="FFA630"/>
              </a:buClr>
              <a:defRPr/>
            </a:lvl4pPr>
            <a:lvl5pPr>
              <a:buClr>
                <a:srgbClr val="FFA63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_0002_divid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836459"/>
            <a:ext cx="7772400" cy="1362075"/>
          </a:xfrm>
        </p:spPr>
        <p:txBody>
          <a:bodyPr anchor="t">
            <a:normAutofit/>
          </a:bodyPr>
          <a:lstStyle>
            <a:lvl1pPr algn="ctr">
              <a:defRPr sz="3600" b="0" i="0" cap="none">
                <a:solidFill>
                  <a:srgbClr val="64AFDE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49150"/>
            <a:ext cx="7772400" cy="8711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4AFD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246802" cy="4525963"/>
          </a:xfrm>
        </p:spPr>
        <p:txBody>
          <a:bodyPr/>
          <a:lstStyle>
            <a:lvl1pPr>
              <a:buSzPct val="80000"/>
              <a:buFont typeface="Lucida Grande"/>
              <a:buChar char="→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672" y="1600200"/>
            <a:ext cx="3215681" cy="4525963"/>
          </a:xfrm>
        </p:spPr>
        <p:txBody>
          <a:bodyPr/>
          <a:lstStyle>
            <a:lvl1pPr>
              <a:buSzPct val="80000"/>
              <a:buFont typeface="Lucida Grande"/>
              <a:buChar char="→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4AFD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01322"/>
            <a:ext cx="3489699" cy="8828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9" y="2092306"/>
            <a:ext cx="3489699" cy="3951288"/>
          </a:xfrm>
        </p:spPr>
        <p:txBody>
          <a:bodyPr/>
          <a:lstStyle>
            <a:lvl1pPr>
              <a:buSzPct val="80000"/>
              <a:buFont typeface="Lucida Grande"/>
              <a:buChar char="→"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1809" y="1201322"/>
            <a:ext cx="3381668" cy="8747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1808" y="2092306"/>
            <a:ext cx="3381669" cy="3951288"/>
          </a:xfrm>
        </p:spPr>
        <p:txBody>
          <a:bodyPr/>
          <a:lstStyle>
            <a:lvl1pPr>
              <a:buSzPct val="80000"/>
              <a:buFont typeface="Lucida Grande"/>
              <a:buChar char="→"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_0002_main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44382"/>
            <a:ext cx="7389077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7356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422397" y="6441020"/>
            <a:ext cx="4529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Ifrah</a:t>
            </a:r>
            <a:r>
              <a:rPr lang="en-US" dirty="0" smtClean="0"/>
              <a:t> PLLC. Proprietary and Confidential.  /   (202) 912-4823   /   </a:t>
            </a:r>
            <a:r>
              <a:rPr lang="en-US" dirty="0" err="1" smtClean="0"/>
              <a:t>ifrahlaw.com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6169877" y="64410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A8A4A89-D777-594D-BCE3-AD6F6D79B1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8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spcAft>
          <a:spcPts val="0"/>
        </a:spcAft>
        <a:buNone/>
        <a:defRPr sz="3200" kern="1200">
          <a:solidFill>
            <a:srgbClr val="64AFD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A630"/>
        </a:buClr>
        <a:buFont typeface="Arial"/>
        <a:buChar char="•"/>
        <a:defRPr sz="2800" b="0" i="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A630"/>
        </a:buClr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A630"/>
        </a:buClr>
        <a:buFont typeface="Arial"/>
        <a:buChar char="•"/>
        <a:defRPr sz="2000" b="0" i="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A630"/>
        </a:buClr>
        <a:buFont typeface="Arial"/>
        <a:buChar char="–"/>
        <a:defRPr sz="1800" b="0" i="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A630"/>
        </a:buClr>
        <a:buFont typeface="Arial"/>
        <a:buChar char="»"/>
        <a:defRPr sz="1600" b="0" i="0" kern="1200">
          <a:solidFill>
            <a:schemeClr val="tx1">
              <a:lumMod val="50000"/>
              <a:lumOff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461" y="0"/>
            <a:ext cx="7389077" cy="70286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Self Regulation v. Regulatory Oversight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29091" y="6441020"/>
            <a:ext cx="4529667" cy="365125"/>
          </a:xfrm>
        </p:spPr>
        <p:txBody>
          <a:bodyPr/>
          <a:lstStyle/>
          <a:p>
            <a:r>
              <a:rPr lang="en-US" dirty="0" smtClean="0"/>
              <a:t>© 2010 Ifrah PLLC. Proprietary and Confidential.  </a:t>
            </a:r>
            <a:r>
              <a:rPr lang="en-US" sz="900" dirty="0" smtClean="0"/>
              <a:t>/   (202) 524-4140  /   </a:t>
            </a:r>
            <a:r>
              <a:rPr lang="en-US" sz="900" dirty="0" smtClean="0"/>
              <a:t>IfrahOniGaming.com</a:t>
            </a:r>
            <a:endParaRPr lang="en-US" sz="9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63388974"/>
              </p:ext>
            </p:extLst>
          </p:nvPr>
        </p:nvGraphicFramePr>
        <p:xfrm>
          <a:off x="682386" y="668740"/>
          <a:ext cx="7747687" cy="5568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47" y="6162248"/>
            <a:ext cx="3666930" cy="28990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091" y="6103944"/>
            <a:ext cx="3128245" cy="696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ah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78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Ifrah Theme</vt:lpstr>
      <vt:lpstr>Self Regulation v. Regulatory Oversight</vt:lpstr>
    </vt:vector>
  </TitlesOfParts>
  <Company>Caliente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 Lo Bue</dc:creator>
  <cp:lastModifiedBy>Moriah Kairouz</cp:lastModifiedBy>
  <cp:revision>58</cp:revision>
  <dcterms:created xsi:type="dcterms:W3CDTF">2013-01-24T22:36:45Z</dcterms:created>
  <dcterms:modified xsi:type="dcterms:W3CDTF">2015-06-10T16:16:06Z</dcterms:modified>
</cp:coreProperties>
</file>