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260" r:id="rId2"/>
    <p:sldId id="264" r:id="rId3"/>
    <p:sldId id="261" r:id="rId4"/>
    <p:sldId id="262" r:id="rId5"/>
    <p:sldId id="259" r:id="rId6"/>
    <p:sldId id="263" r:id="rId7"/>
    <p:sldId id="267" r:id="rId8"/>
    <p:sldId id="265" r:id="rId9"/>
    <p:sldId id="266" r:id="rId10"/>
    <p:sldId id="268" r:id="rId11"/>
    <p:sldId id="272" r:id="rId12"/>
    <p:sldId id="271" r:id="rId13"/>
    <p:sldId id="270" r:id="rId14"/>
    <p:sldId id="258" r:id="rId15"/>
  </p:sldIdLst>
  <p:sldSz cx="9144000" cy="6858000" type="screen4x3"/>
  <p:notesSz cx="7000875" cy="92297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3">
          <p15:clr>
            <a:srgbClr val="A4A3A4"/>
          </p15:clr>
        </p15:guide>
        <p15:guide id="2" pos="2880">
          <p15:clr>
            <a:srgbClr val="A4A3A4"/>
          </p15:clr>
        </p15:guide>
      </p15:sldGuideLst>
    </p:ext>
    <p:ext uri="{2D200454-40CA-4A62-9FC3-DE9A4176ACB9}">
      <p15:notesGuideLst xmlns:p15="http://schemas.microsoft.com/office/powerpoint/2012/main">
        <p15:guide id="1" orient="horz" pos="2907" userDrawn="1">
          <p15:clr>
            <a:srgbClr val="A4A3A4"/>
          </p15:clr>
        </p15:guide>
        <p15:guide id="2" pos="22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630"/>
    <a:srgbClr val="64AFDE"/>
    <a:srgbClr val="7BC0FF"/>
    <a:srgbClr val="76B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1" autoAdjust="0"/>
    <p:restoredTop sz="94598" autoAdjust="0"/>
  </p:normalViewPr>
  <p:slideViewPr>
    <p:cSldViewPr snapToGrid="0" snapToObjects="1" showGuides="1">
      <p:cViewPr varScale="1">
        <p:scale>
          <a:sx n="103" d="100"/>
          <a:sy n="103" d="100"/>
        </p:scale>
        <p:origin x="288" y="102"/>
      </p:cViewPr>
      <p:guideLst>
        <p:guide orient="horz" pos="4203"/>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117" d="100"/>
          <a:sy n="117" d="100"/>
        </p:scale>
        <p:origin x="-4024" y="-112"/>
      </p:cViewPr>
      <p:guideLst>
        <p:guide orient="horz" pos="2907"/>
        <p:guide pos="22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3713" cy="461486"/>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sz="quarter" idx="1"/>
          </p:nvPr>
        </p:nvSpPr>
        <p:spPr>
          <a:xfrm>
            <a:off x="3965542" y="0"/>
            <a:ext cx="3033713" cy="461486"/>
          </a:xfrm>
          <a:prstGeom prst="rect">
            <a:avLst/>
          </a:prstGeom>
        </p:spPr>
        <p:txBody>
          <a:bodyPr vert="horz" lIns="92738" tIns="46369" rIns="92738" bIns="46369" rtlCol="0"/>
          <a:lstStyle>
            <a:lvl1pPr algn="r">
              <a:defRPr sz="1200"/>
            </a:lvl1pPr>
          </a:lstStyle>
          <a:p>
            <a:fld id="{C3BEC1BD-4658-CA4F-8D99-A207613ACB32}" type="datetime1">
              <a:rPr lang="en-US" smtClean="0"/>
              <a:pPr/>
              <a:t>6/10/2015</a:t>
            </a:fld>
            <a:endParaRPr lang="en-US"/>
          </a:p>
        </p:txBody>
      </p:sp>
      <p:sp>
        <p:nvSpPr>
          <p:cNvPr id="4" name="Footer Placeholder 3"/>
          <p:cNvSpPr>
            <a:spLocks noGrp="1"/>
          </p:cNvSpPr>
          <p:nvPr>
            <p:ph type="ftr" sz="quarter" idx="2"/>
          </p:nvPr>
        </p:nvSpPr>
        <p:spPr>
          <a:xfrm>
            <a:off x="0" y="8766637"/>
            <a:ext cx="3033713" cy="461486"/>
          </a:xfrm>
          <a:prstGeom prst="rect">
            <a:avLst/>
          </a:prstGeom>
        </p:spPr>
        <p:txBody>
          <a:bodyPr vert="horz" lIns="92738" tIns="46369" rIns="92738" bIns="46369" rtlCol="0" anchor="b"/>
          <a:lstStyle>
            <a:lvl1pPr algn="l">
              <a:defRPr sz="1200"/>
            </a:lvl1pPr>
          </a:lstStyle>
          <a:p>
            <a:endParaRPr lang="en-US"/>
          </a:p>
        </p:txBody>
      </p:sp>
      <p:sp>
        <p:nvSpPr>
          <p:cNvPr id="5" name="Slide Number Placeholder 4"/>
          <p:cNvSpPr>
            <a:spLocks noGrp="1"/>
          </p:cNvSpPr>
          <p:nvPr>
            <p:ph type="sldNum" sz="quarter" idx="3"/>
          </p:nvPr>
        </p:nvSpPr>
        <p:spPr>
          <a:xfrm>
            <a:off x="3965542" y="8766637"/>
            <a:ext cx="3033713" cy="461486"/>
          </a:xfrm>
          <a:prstGeom prst="rect">
            <a:avLst/>
          </a:prstGeom>
        </p:spPr>
        <p:txBody>
          <a:bodyPr vert="horz" lIns="92738" tIns="46369" rIns="92738" bIns="46369" rtlCol="0" anchor="b"/>
          <a:lstStyle>
            <a:lvl1pPr algn="r">
              <a:defRPr sz="1200"/>
            </a:lvl1pPr>
          </a:lstStyle>
          <a:p>
            <a:fld id="{A0B7447B-FF59-CE4B-A9B0-6BA05FFC2458}" type="slidenum">
              <a:rPr lang="en-US" smtClean="0"/>
              <a:pPr/>
              <a:t>‹#›</a:t>
            </a:fld>
            <a:endParaRPr lang="en-US"/>
          </a:p>
        </p:txBody>
      </p:sp>
    </p:spTree>
    <p:extLst>
      <p:ext uri="{BB962C8B-B14F-4D97-AF65-F5344CB8AC3E}">
        <p14:creationId xmlns:p14="http://schemas.microsoft.com/office/powerpoint/2010/main" val="115746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3713" cy="461486"/>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idx="1"/>
          </p:nvPr>
        </p:nvSpPr>
        <p:spPr>
          <a:xfrm>
            <a:off x="3965542" y="0"/>
            <a:ext cx="3033713" cy="461486"/>
          </a:xfrm>
          <a:prstGeom prst="rect">
            <a:avLst/>
          </a:prstGeom>
        </p:spPr>
        <p:txBody>
          <a:bodyPr vert="horz" lIns="92738" tIns="46369" rIns="92738" bIns="46369" rtlCol="0"/>
          <a:lstStyle>
            <a:lvl1pPr algn="r">
              <a:defRPr sz="1200"/>
            </a:lvl1pPr>
          </a:lstStyle>
          <a:p>
            <a:fld id="{1A9265E3-0ADF-5040-9F8D-ED7A643C51D0}" type="datetime1">
              <a:rPr lang="en-US" smtClean="0"/>
              <a:pPr/>
              <a:t>6/10/2015</a:t>
            </a:fld>
            <a:endParaRPr lang="en-US"/>
          </a:p>
        </p:txBody>
      </p:sp>
      <p:sp>
        <p:nvSpPr>
          <p:cNvPr id="4" name="Slide Image Placeholder 3"/>
          <p:cNvSpPr>
            <a:spLocks noGrp="1" noRot="1" noChangeAspect="1"/>
          </p:cNvSpPr>
          <p:nvPr>
            <p:ph type="sldImg" idx="2"/>
          </p:nvPr>
        </p:nvSpPr>
        <p:spPr>
          <a:xfrm>
            <a:off x="1193800" y="692150"/>
            <a:ext cx="4613275" cy="3460750"/>
          </a:xfrm>
          <a:prstGeom prst="rect">
            <a:avLst/>
          </a:prstGeom>
          <a:noFill/>
          <a:ln w="12700">
            <a:solidFill>
              <a:prstClr val="black"/>
            </a:solidFill>
          </a:ln>
        </p:spPr>
        <p:txBody>
          <a:bodyPr vert="horz" lIns="92738" tIns="46369" rIns="92738" bIns="46369" rtlCol="0" anchor="ctr"/>
          <a:lstStyle/>
          <a:p>
            <a:endParaRPr lang="en-US"/>
          </a:p>
        </p:txBody>
      </p:sp>
      <p:sp>
        <p:nvSpPr>
          <p:cNvPr id="5" name="Notes Placeholder 4"/>
          <p:cNvSpPr>
            <a:spLocks noGrp="1"/>
          </p:cNvSpPr>
          <p:nvPr>
            <p:ph type="body" sz="quarter" idx="3"/>
          </p:nvPr>
        </p:nvSpPr>
        <p:spPr>
          <a:xfrm>
            <a:off x="700088" y="4384120"/>
            <a:ext cx="5600700" cy="4153376"/>
          </a:xfrm>
          <a:prstGeom prst="rect">
            <a:avLst/>
          </a:prstGeom>
        </p:spPr>
        <p:txBody>
          <a:bodyPr vert="horz" lIns="92738" tIns="46369" rIns="92738" bIns="463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6637"/>
            <a:ext cx="3033713" cy="461486"/>
          </a:xfrm>
          <a:prstGeom prst="rect">
            <a:avLst/>
          </a:prstGeom>
        </p:spPr>
        <p:txBody>
          <a:bodyPr vert="horz" lIns="92738" tIns="46369" rIns="92738" bIns="46369" rtlCol="0" anchor="b"/>
          <a:lstStyle>
            <a:lvl1pPr algn="l">
              <a:defRPr sz="1200"/>
            </a:lvl1pPr>
          </a:lstStyle>
          <a:p>
            <a:endParaRPr lang="en-US"/>
          </a:p>
        </p:txBody>
      </p:sp>
      <p:sp>
        <p:nvSpPr>
          <p:cNvPr id="7" name="Slide Number Placeholder 6"/>
          <p:cNvSpPr>
            <a:spLocks noGrp="1"/>
          </p:cNvSpPr>
          <p:nvPr>
            <p:ph type="sldNum" sz="quarter" idx="5"/>
          </p:nvPr>
        </p:nvSpPr>
        <p:spPr>
          <a:xfrm>
            <a:off x="3965542" y="8766637"/>
            <a:ext cx="3033713" cy="461486"/>
          </a:xfrm>
          <a:prstGeom prst="rect">
            <a:avLst/>
          </a:prstGeom>
        </p:spPr>
        <p:txBody>
          <a:bodyPr vert="horz" lIns="92738" tIns="46369" rIns="92738" bIns="46369" rtlCol="0" anchor="b"/>
          <a:lstStyle>
            <a:lvl1pPr algn="r">
              <a:defRPr sz="1200"/>
            </a:lvl1pPr>
          </a:lstStyle>
          <a:p>
            <a:fld id="{00E991CA-0FA0-7948-8D01-4D14F34D19A7}" type="slidenum">
              <a:rPr lang="en-US" smtClean="0"/>
              <a:pPr/>
              <a:t>‹#›</a:t>
            </a:fld>
            <a:endParaRPr lang="en-US"/>
          </a:p>
        </p:txBody>
      </p:sp>
    </p:spTree>
    <p:extLst>
      <p:ext uri="{BB962C8B-B14F-4D97-AF65-F5344CB8AC3E}">
        <p14:creationId xmlns:p14="http://schemas.microsoft.com/office/powerpoint/2010/main" val="9249523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E991CA-0FA0-7948-8D01-4D14F34D19A7}" type="slidenum">
              <a:rPr lang="en-US" smtClean="0"/>
              <a:pPr/>
              <a:t>3</a:t>
            </a:fld>
            <a:endParaRPr lang="en-US"/>
          </a:p>
        </p:txBody>
      </p:sp>
    </p:spTree>
    <p:extLst>
      <p:ext uri="{BB962C8B-B14F-4D97-AF65-F5344CB8AC3E}">
        <p14:creationId xmlns:p14="http://schemas.microsoft.com/office/powerpoint/2010/main" val="296560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E991CA-0FA0-7948-8D01-4D14F34D19A7}" type="slidenum">
              <a:rPr lang="en-US" smtClean="0"/>
              <a:pPr/>
              <a:t>4</a:t>
            </a:fld>
            <a:endParaRPr lang="en-US"/>
          </a:p>
        </p:txBody>
      </p:sp>
    </p:spTree>
    <p:extLst>
      <p:ext uri="{BB962C8B-B14F-4D97-AF65-F5344CB8AC3E}">
        <p14:creationId xmlns:p14="http://schemas.microsoft.com/office/powerpoint/2010/main" val="1151480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6" name="Picture 5" descr="_0000_intro.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429000"/>
            <a:ext cx="7772400" cy="1470025"/>
          </a:xfrm>
        </p:spPr>
        <p:txBody>
          <a:bodyPr>
            <a:normAutofit/>
          </a:bodyPr>
          <a:lstStyle>
            <a:lvl1pPr algn="ctr">
              <a:tabLst/>
              <a:defRPr sz="3600">
                <a:solidFill>
                  <a:srgbClr val="64AFDE"/>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648200"/>
            <a:ext cx="6400800" cy="900865"/>
          </a:xfrm>
        </p:spPr>
        <p:txBody>
          <a:bodyPr>
            <a:normAutofit/>
          </a:bodyPr>
          <a:lstStyle>
            <a:lvl1pPr marL="0" indent="0" algn="ctr">
              <a:buNone/>
              <a:defRPr sz="2000">
                <a:solidFill>
                  <a:schemeClr val="bg1">
                    <a:lumMod val="6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Footer Placeholder 4"/>
          <p:cNvSpPr txBox="1">
            <a:spLocks/>
          </p:cNvSpPr>
          <p:nvPr userDrawn="1"/>
        </p:nvSpPr>
        <p:spPr>
          <a:xfrm>
            <a:off x="2092260" y="6449891"/>
            <a:ext cx="4959479" cy="365125"/>
          </a:xfrm>
          <a:prstGeom prst="rect">
            <a:avLst/>
          </a:prstGeom>
        </p:spPr>
        <p:txBody>
          <a:bodyPr vert="horz" lIns="91440" tIns="45720" rIns="91440" bIns="45720" rtlCol="0" anchor="ctr"/>
          <a:lstStyle>
            <a:lvl1pPr algn="l">
              <a:defRPr sz="900">
                <a:solidFill>
                  <a:schemeClr val="bg1">
                    <a:lumMod val="6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lumMod val="65000"/>
                  </a:schemeClr>
                </a:solidFill>
                <a:effectLst/>
                <a:uLnTx/>
                <a:uFillTx/>
                <a:latin typeface="+mn-lt"/>
                <a:ea typeface="+mn-ea"/>
                <a:cs typeface="+mn-cs"/>
              </a:rPr>
              <a:t>© </a:t>
            </a:r>
            <a:r>
              <a:rPr kumimoji="0" lang="en-US" sz="800" b="0" i="0" u="none" strike="noStrike" kern="1200" cap="none" spc="0" normalizeH="0" baseline="0" noProof="0" dirty="0" err="1" smtClean="0">
                <a:ln>
                  <a:noFill/>
                </a:ln>
                <a:solidFill>
                  <a:schemeClr val="bg1">
                    <a:lumMod val="65000"/>
                  </a:schemeClr>
                </a:solidFill>
                <a:effectLst/>
                <a:uLnTx/>
                <a:uFillTx/>
                <a:latin typeface="+mn-lt"/>
                <a:ea typeface="+mn-ea"/>
                <a:cs typeface="+mn-cs"/>
              </a:rPr>
              <a:t>Ifrah</a:t>
            </a:r>
            <a:r>
              <a:rPr kumimoji="0" lang="en-US" sz="800" b="0" i="0" u="none" strike="noStrike" kern="1200" cap="none" spc="0" normalizeH="0" baseline="0" noProof="0" dirty="0" smtClean="0">
                <a:ln>
                  <a:noFill/>
                </a:ln>
                <a:solidFill>
                  <a:schemeClr val="bg1">
                    <a:lumMod val="65000"/>
                  </a:schemeClr>
                </a:solidFill>
                <a:effectLst/>
                <a:uLnTx/>
                <a:uFillTx/>
                <a:latin typeface="+mn-lt"/>
                <a:ea typeface="+mn-ea"/>
                <a:cs typeface="+mn-cs"/>
              </a:rPr>
              <a:t> PLLC. Proprietary and Confidential.  /   (202) 912-4823   /   </a:t>
            </a:r>
            <a:r>
              <a:rPr kumimoji="0" lang="en-US" sz="800" b="0" i="0" u="none" strike="noStrike" kern="1200" cap="none" spc="0" normalizeH="0" baseline="0" noProof="0" dirty="0" err="1" smtClean="0">
                <a:ln>
                  <a:noFill/>
                </a:ln>
                <a:solidFill>
                  <a:schemeClr val="bg1">
                    <a:lumMod val="65000"/>
                  </a:schemeClr>
                </a:solidFill>
                <a:effectLst/>
                <a:uLnTx/>
                <a:uFillTx/>
                <a:latin typeface="+mn-lt"/>
                <a:ea typeface="+mn-ea"/>
                <a:cs typeface="+mn-cs"/>
              </a:rPr>
              <a:t>ifrahlaw.com</a:t>
            </a:r>
            <a:endParaRPr kumimoji="0" lang="en-US" sz="800" b="0" i="0" u="none" strike="noStrike" kern="1200" cap="none" spc="0" normalizeH="0" baseline="0" noProof="0" dirty="0" smtClean="0">
              <a:ln>
                <a:noFill/>
              </a:ln>
              <a:solidFill>
                <a:schemeClr val="bg1">
                  <a:lumMod val="65000"/>
                </a:schemeClr>
              </a:solidFill>
              <a:effectLst/>
              <a:uLnTx/>
              <a:uFillTx/>
              <a:latin typeface="+mn-lt"/>
              <a:ea typeface="+mn-ea"/>
              <a:cs typeface="+mn-cs"/>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4AFDE"/>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FA630"/>
              </a:buClr>
              <a:defRPr/>
            </a:lvl1pPr>
            <a:lvl2pPr>
              <a:buClr>
                <a:srgbClr val="FFA630"/>
              </a:buClr>
              <a:defRPr/>
            </a:lvl2pPr>
            <a:lvl3pPr>
              <a:buClr>
                <a:srgbClr val="FFA630"/>
              </a:buClr>
              <a:defRPr/>
            </a:lvl3pPr>
            <a:lvl4pPr>
              <a:buClr>
                <a:srgbClr val="FFA630"/>
              </a:buClr>
              <a:defRPr/>
            </a:lvl4pPr>
            <a:lvl5pPr>
              <a:buClr>
                <a:srgbClr val="FFA630"/>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0"/>
          </p:nvPr>
        </p:nvSpPr>
        <p:spPr/>
        <p:txBody>
          <a:bodyPr/>
          <a:lstStyle/>
          <a:p>
            <a:fld id="{6A8A4A89-D777-594D-BCE3-AD6F6D79B1BE}" type="slidenum">
              <a:rPr lang="en-US" smtClean="0"/>
              <a:pPr/>
              <a:t>‹#›</a:t>
            </a:fld>
            <a:endParaRPr lang="en-US" dirty="0"/>
          </a:p>
        </p:txBody>
      </p:sp>
      <p:sp>
        <p:nvSpPr>
          <p:cNvPr id="10" name="Footer Placeholder 9"/>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_0002_divider.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722313" y="3836459"/>
            <a:ext cx="7772400" cy="1362075"/>
          </a:xfrm>
        </p:spPr>
        <p:txBody>
          <a:bodyPr anchor="t">
            <a:normAutofit/>
          </a:bodyPr>
          <a:lstStyle>
            <a:lvl1pPr algn="ctr">
              <a:defRPr sz="3600" b="0" i="0" cap="none">
                <a:solidFill>
                  <a:srgbClr val="64AFDE"/>
                </a:solidFill>
                <a:latin typeface="Calibri"/>
                <a:cs typeface="Calibri"/>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649150"/>
            <a:ext cx="7772400" cy="8711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Slide Number Placeholder 8"/>
          <p:cNvSpPr>
            <a:spLocks noGrp="1"/>
          </p:cNvSpPr>
          <p:nvPr>
            <p:ph type="sldNum" sz="quarter" idx="10"/>
          </p:nvPr>
        </p:nvSpPr>
        <p:spPr/>
        <p:txBody>
          <a:bodyPr/>
          <a:lstStyle/>
          <a:p>
            <a:fld id="{6A8A4A89-D777-594D-BCE3-AD6F6D79B1BE}" type="slidenum">
              <a:rPr lang="en-US" smtClean="0"/>
              <a:pPr/>
              <a:t>‹#›</a:t>
            </a:fld>
            <a:endParaRPr lang="en-US" dirty="0"/>
          </a:p>
        </p:txBody>
      </p:sp>
      <p:sp>
        <p:nvSpPr>
          <p:cNvPr id="10" name="Footer Placeholder 9"/>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4AFDE"/>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4400" y="1600200"/>
            <a:ext cx="3246802" cy="4525963"/>
          </a:xfrm>
        </p:spPr>
        <p:txBody>
          <a:bodyPr/>
          <a:lstStyle>
            <a:lvl1pPr>
              <a:buSzPct val="80000"/>
              <a:buFont typeface="Lucida Grande"/>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6672" y="1600200"/>
            <a:ext cx="3215681" cy="4525963"/>
          </a:xfrm>
        </p:spPr>
        <p:txBody>
          <a:bodyPr/>
          <a:lstStyle>
            <a:lvl1pPr>
              <a:buSzPct val="80000"/>
              <a:buFont typeface="Lucida Grande"/>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0"/>
          </p:nvPr>
        </p:nvSpPr>
        <p:spPr/>
        <p:txBody>
          <a:bodyPr/>
          <a:lstStyle/>
          <a:p>
            <a:fld id="{6A8A4A89-D777-594D-BCE3-AD6F6D79B1BE}" type="slidenum">
              <a:rPr lang="en-US" smtClean="0"/>
              <a:pPr/>
              <a:t>‹#›</a:t>
            </a:fld>
            <a:endParaRPr lang="en-US" dirty="0"/>
          </a:p>
        </p:txBody>
      </p:sp>
      <p:sp>
        <p:nvSpPr>
          <p:cNvPr id="9" name="Footer Placeholder 8"/>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4AFDE"/>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1201322"/>
            <a:ext cx="3489699" cy="88284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14399" y="2092306"/>
            <a:ext cx="3489699" cy="3951288"/>
          </a:xfrm>
        </p:spPr>
        <p:txBody>
          <a:bodyPr/>
          <a:lstStyle>
            <a:lvl1pPr>
              <a:buSzPct val="80000"/>
              <a:buFont typeface="Lucida Grande"/>
              <a:buChar cha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21809" y="1201322"/>
            <a:ext cx="3381668" cy="87470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921808" y="2092306"/>
            <a:ext cx="3381669" cy="3951288"/>
          </a:xfrm>
        </p:spPr>
        <p:txBody>
          <a:bodyPr/>
          <a:lstStyle>
            <a:lvl1pPr>
              <a:buSzPct val="80000"/>
              <a:buFont typeface="Lucida Grande"/>
              <a:buChar cha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9"/>
          <p:cNvSpPr>
            <a:spLocks noGrp="1"/>
          </p:cNvSpPr>
          <p:nvPr>
            <p:ph type="sldNum" sz="quarter" idx="10"/>
          </p:nvPr>
        </p:nvSpPr>
        <p:spPr/>
        <p:txBody>
          <a:bodyPr/>
          <a:lstStyle/>
          <a:p>
            <a:fld id="{6A8A4A89-D777-594D-BCE3-AD6F6D79B1BE}"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50000"/>
                    <a:lumOff val="5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6A8A4A89-D777-594D-BCE3-AD6F6D79B1BE}" type="slidenum">
              <a:rPr lang="en-US" smtClean="0"/>
              <a:pPr/>
              <a:t>‹#›</a:t>
            </a:fld>
            <a:endParaRPr lang="en-US" dirty="0"/>
          </a:p>
        </p:txBody>
      </p:sp>
      <p:sp>
        <p:nvSpPr>
          <p:cNvPr id="9" name="Footer Placeholder 8"/>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7"/>
          <p:cNvSpPr>
            <a:spLocks noGrp="1"/>
          </p:cNvSpPr>
          <p:nvPr>
            <p:ph type="sldNum" sz="quarter" idx="10"/>
          </p:nvPr>
        </p:nvSpPr>
        <p:spPr/>
        <p:txBody>
          <a:bodyPr/>
          <a:lstStyle/>
          <a:p>
            <a:fld id="{6A8A4A89-D777-594D-BCE3-AD6F6D79B1BE}" type="slidenum">
              <a:rPr lang="en-US" smtClean="0"/>
              <a:pPr/>
              <a:t>‹#›</a:t>
            </a:fld>
            <a:endParaRPr lang="en-US" dirty="0"/>
          </a:p>
        </p:txBody>
      </p:sp>
      <p:sp>
        <p:nvSpPr>
          <p:cNvPr id="9" name="Footer Placeholder 8"/>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_0002_main.jpg"/>
          <p:cNvPicPr>
            <a:picLocks noChangeAspect="1"/>
          </p:cNvPicPr>
          <p:nvPr userDrawn="1"/>
        </p:nvPicPr>
        <p:blipFill>
          <a:blip r:embed="rId9"/>
          <a:stretch>
            <a:fillRect/>
          </a:stretch>
        </p:blipFill>
        <p:spPr>
          <a:xfrm>
            <a:off x="0" y="0"/>
            <a:ext cx="9144000" cy="6858000"/>
          </a:xfrm>
          <a:prstGeom prst="rect">
            <a:avLst/>
          </a:prstGeom>
        </p:spPr>
      </p:pic>
      <p:sp>
        <p:nvSpPr>
          <p:cNvPr id="2" name="Title Placeholder 1"/>
          <p:cNvSpPr>
            <a:spLocks noGrp="1"/>
          </p:cNvSpPr>
          <p:nvPr>
            <p:ph type="title"/>
          </p:nvPr>
        </p:nvSpPr>
        <p:spPr>
          <a:xfrm>
            <a:off x="914400" y="144382"/>
            <a:ext cx="7389077" cy="80815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473569"/>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ooter Placeholder 11"/>
          <p:cNvSpPr>
            <a:spLocks noGrp="1"/>
          </p:cNvSpPr>
          <p:nvPr>
            <p:ph type="ftr" sz="quarter" idx="3"/>
          </p:nvPr>
        </p:nvSpPr>
        <p:spPr>
          <a:xfrm>
            <a:off x="1422397" y="6441020"/>
            <a:ext cx="4529667" cy="365125"/>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smtClean="0"/>
              <a:t>© Ifrah PLLC. Proprietary and Confidential.  /   (202) 524-4140  /   ifrahlaw.com  /  IfrahOniGaming.com</a:t>
            </a:r>
            <a:endParaRPr lang="en-US" dirty="0"/>
          </a:p>
        </p:txBody>
      </p:sp>
      <p:sp>
        <p:nvSpPr>
          <p:cNvPr id="13" name="Slide Number Placeholder 12"/>
          <p:cNvSpPr>
            <a:spLocks noGrp="1"/>
          </p:cNvSpPr>
          <p:nvPr>
            <p:ph type="sldNum" sz="quarter" idx="4"/>
          </p:nvPr>
        </p:nvSpPr>
        <p:spPr>
          <a:xfrm>
            <a:off x="6169877" y="6441020"/>
            <a:ext cx="2133600" cy="365125"/>
          </a:xfrm>
          <a:prstGeom prst="rect">
            <a:avLst/>
          </a:prstGeom>
        </p:spPr>
        <p:txBody>
          <a:bodyPr vert="horz" lIns="91440" tIns="45720" rIns="91440" bIns="45720" rtlCol="0" anchor="ctr"/>
          <a:lstStyle>
            <a:lvl1pPr algn="r">
              <a:defRPr sz="800">
                <a:solidFill>
                  <a:schemeClr val="bg1">
                    <a:lumMod val="65000"/>
                  </a:schemeClr>
                </a:solidFill>
              </a:defRPr>
            </a:lvl1pPr>
          </a:lstStyle>
          <a:p>
            <a:fld id="{6A8A4A89-D777-594D-BCE3-AD6F6D79B1B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58" r:id="rId7"/>
  </p:sldLayoutIdLst>
  <p:hf sldNum="0" hdr="0" dt="0"/>
  <p:txStyles>
    <p:titleStyle>
      <a:lvl1pPr algn="l" defTabSz="457200" rtl="0" eaLnBrk="1" latinLnBrk="0" hangingPunct="1">
        <a:spcBef>
          <a:spcPct val="0"/>
        </a:spcBef>
        <a:spcAft>
          <a:spcPts val="0"/>
        </a:spcAft>
        <a:buNone/>
        <a:defRPr sz="3200" kern="1200">
          <a:solidFill>
            <a:srgbClr val="64AFDE"/>
          </a:solidFill>
          <a:latin typeface="+mj-lt"/>
          <a:ea typeface="+mj-ea"/>
          <a:cs typeface="+mj-cs"/>
        </a:defRPr>
      </a:lvl1pPr>
    </p:titleStyle>
    <p:bodyStyle>
      <a:lvl1pPr marL="342900" indent="-342900" algn="l" defTabSz="457200" rtl="0" eaLnBrk="1" latinLnBrk="0" hangingPunct="1">
        <a:spcBef>
          <a:spcPct val="20000"/>
        </a:spcBef>
        <a:buClr>
          <a:srgbClr val="FFA630"/>
        </a:buClr>
        <a:buFont typeface="Arial"/>
        <a:buChar char="•"/>
        <a:defRPr sz="2800" b="0" i="0" kern="1200">
          <a:solidFill>
            <a:schemeClr val="tx1">
              <a:lumMod val="50000"/>
              <a:lumOff val="50000"/>
            </a:schemeClr>
          </a:solidFill>
          <a:latin typeface="Calibri"/>
          <a:ea typeface="+mn-ea"/>
          <a:cs typeface="Calibri"/>
        </a:defRPr>
      </a:lvl1pPr>
      <a:lvl2pPr marL="742950" indent="-285750" algn="l" defTabSz="457200" rtl="0" eaLnBrk="1" latinLnBrk="0" hangingPunct="1">
        <a:spcBef>
          <a:spcPct val="20000"/>
        </a:spcBef>
        <a:buClr>
          <a:srgbClr val="FFA630"/>
        </a:buClr>
        <a:buFont typeface="Arial"/>
        <a:buChar char="–"/>
        <a:defRPr sz="2400" b="0" i="0" kern="1200">
          <a:solidFill>
            <a:schemeClr val="tx1">
              <a:lumMod val="50000"/>
              <a:lumOff val="50000"/>
            </a:schemeClr>
          </a:solidFill>
          <a:latin typeface="Calibri"/>
          <a:ea typeface="+mn-ea"/>
          <a:cs typeface="Calibri"/>
        </a:defRPr>
      </a:lvl2pPr>
      <a:lvl3pPr marL="1143000" indent="-228600" algn="l" defTabSz="457200" rtl="0" eaLnBrk="1" latinLnBrk="0" hangingPunct="1">
        <a:spcBef>
          <a:spcPct val="20000"/>
        </a:spcBef>
        <a:buClr>
          <a:srgbClr val="FFA630"/>
        </a:buClr>
        <a:buFont typeface="Arial"/>
        <a:buChar char="•"/>
        <a:defRPr sz="2000" b="0" i="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Clr>
          <a:srgbClr val="FFA630"/>
        </a:buClr>
        <a:buFont typeface="Arial"/>
        <a:buChar char="–"/>
        <a:defRPr sz="1800" b="0" i="0" kern="1200">
          <a:solidFill>
            <a:schemeClr val="tx1">
              <a:lumMod val="50000"/>
              <a:lumOff val="50000"/>
            </a:schemeClr>
          </a:solidFill>
          <a:latin typeface="Calibri"/>
          <a:ea typeface="+mn-ea"/>
          <a:cs typeface="Calibri"/>
        </a:defRPr>
      </a:lvl4pPr>
      <a:lvl5pPr marL="2057400" indent="-228600" algn="l" defTabSz="457200" rtl="0" eaLnBrk="1" latinLnBrk="0" hangingPunct="1">
        <a:spcBef>
          <a:spcPct val="20000"/>
        </a:spcBef>
        <a:buClr>
          <a:srgbClr val="FFA630"/>
        </a:buClr>
        <a:buFont typeface="Arial"/>
        <a:buChar char="»"/>
        <a:defRPr sz="1600" b="0" i="0" kern="1200">
          <a:solidFill>
            <a:schemeClr val="tx1">
              <a:lumMod val="50000"/>
              <a:lumOff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73016"/>
            <a:ext cx="7772400" cy="1470025"/>
          </a:xfrm>
        </p:spPr>
        <p:txBody>
          <a:bodyPr>
            <a:normAutofit fontScale="90000"/>
          </a:bodyPr>
          <a:lstStyle/>
          <a:p>
            <a:r>
              <a:rPr lang="en-US" dirty="0" smtClean="0"/>
              <a:t>Committee </a:t>
            </a:r>
            <a:r>
              <a:rPr lang="en-US" dirty="0"/>
              <a:t>on Casinos: </a:t>
            </a:r>
            <a:r>
              <a:rPr lang="en-US" dirty="0" smtClean="0"/>
              <a:t>Update </a:t>
            </a:r>
            <a:r>
              <a:rPr lang="en-US" dirty="0"/>
              <a:t>on Internet Sweepstakes Café </a:t>
            </a:r>
            <a:r>
              <a:rPr lang="en-US" dirty="0" smtClean="0"/>
              <a:t>Enforcement </a:t>
            </a:r>
            <a:r>
              <a:rPr lang="en-US" dirty="0"/>
              <a:t>I</a:t>
            </a:r>
            <a:r>
              <a:rPr lang="en-US" dirty="0" smtClean="0"/>
              <a:t>ssues</a:t>
            </a:r>
            <a:endParaRPr lang="en-US" dirty="0"/>
          </a:p>
        </p:txBody>
      </p:sp>
      <p:sp>
        <p:nvSpPr>
          <p:cNvPr id="3" name="Subtitle 2"/>
          <p:cNvSpPr>
            <a:spLocks noGrp="1"/>
          </p:cNvSpPr>
          <p:nvPr>
            <p:ph type="subTitle" idx="1"/>
          </p:nvPr>
        </p:nvSpPr>
        <p:spPr>
          <a:xfrm>
            <a:off x="1371600" y="4760167"/>
            <a:ext cx="6400800" cy="900865"/>
          </a:xfrm>
        </p:spPr>
        <p:txBody>
          <a:bodyPr/>
          <a:lstStyle/>
          <a:p>
            <a:r>
              <a:rPr lang="en-US" dirty="0" smtClean="0">
                <a:solidFill>
                  <a:srgbClr val="FFA630"/>
                </a:solidFill>
              </a:rPr>
              <a:t>National Council of Legislators from Gaming States</a:t>
            </a:r>
          </a:p>
          <a:p>
            <a:r>
              <a:rPr lang="en-US" dirty="0"/>
              <a:t>2015 Summer Meeting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599"/>
            <a:ext cx="7389077" cy="808151"/>
          </a:xfrm>
        </p:spPr>
        <p:txBody>
          <a:bodyPr/>
          <a:lstStyle/>
          <a:p>
            <a:pPr algn="ctr"/>
            <a:r>
              <a:rPr lang="en-US" dirty="0" smtClean="0"/>
              <a:t>Colorado &amp; Ohio</a:t>
            </a:r>
            <a:endParaRPr lang="en-US" dirty="0"/>
          </a:p>
        </p:txBody>
      </p:sp>
      <p:sp>
        <p:nvSpPr>
          <p:cNvPr id="3" name="Content Placeholder 2"/>
          <p:cNvSpPr>
            <a:spLocks noGrp="1"/>
          </p:cNvSpPr>
          <p:nvPr>
            <p:ph idx="1"/>
          </p:nvPr>
        </p:nvSpPr>
        <p:spPr>
          <a:xfrm>
            <a:off x="914400" y="865922"/>
            <a:ext cx="7231224" cy="5763478"/>
          </a:xfrm>
        </p:spPr>
        <p:txBody>
          <a:bodyPr>
            <a:normAutofit fontScale="92500" lnSpcReduction="20000"/>
          </a:bodyPr>
          <a:lstStyle/>
          <a:p>
            <a:r>
              <a:rPr lang="en-US" dirty="0" smtClean="0"/>
              <a:t>Colorado </a:t>
            </a:r>
            <a:r>
              <a:rPr lang="en-US" dirty="0"/>
              <a:t>Senate passed House Bill 1047 with no </a:t>
            </a:r>
            <a:r>
              <a:rPr lang="en-US" dirty="0" smtClean="0"/>
              <a:t>amendments; Takes effect on January 1, 2016</a:t>
            </a:r>
          </a:p>
          <a:p>
            <a:pPr lvl="1"/>
            <a:r>
              <a:rPr lang="en-US" dirty="0"/>
              <a:t>m</a:t>
            </a:r>
            <a:r>
              <a:rPr lang="en-US" dirty="0" smtClean="0"/>
              <a:t>akes internet </a:t>
            </a:r>
            <a:r>
              <a:rPr lang="en-US" dirty="0"/>
              <a:t>sweepstakes cafés illegal under Colorado </a:t>
            </a:r>
            <a:r>
              <a:rPr lang="en-US" dirty="0" smtClean="0"/>
              <a:t>law</a:t>
            </a:r>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a:p>
          <a:p>
            <a:endParaRPr lang="en-US" dirty="0" smtClean="0"/>
          </a:p>
          <a:p>
            <a:endParaRPr lang="en-US" sz="1500" dirty="0"/>
          </a:p>
          <a:p>
            <a:r>
              <a:rPr lang="en-US" dirty="0" smtClean="0"/>
              <a:t>June 2013: </a:t>
            </a:r>
            <a:r>
              <a:rPr lang="en-US" dirty="0"/>
              <a:t>Ohio </a:t>
            </a:r>
            <a:r>
              <a:rPr lang="en-US" dirty="0" smtClean="0"/>
              <a:t>Gov. </a:t>
            </a:r>
            <a:r>
              <a:rPr lang="en-US" dirty="0"/>
              <a:t>John Kasich signed a new law which makes it unlawful for establishments to pay out cash, gift cards or </a:t>
            </a:r>
            <a:r>
              <a:rPr lang="en-US" dirty="0" smtClean="0"/>
              <a:t>cash equivalent </a:t>
            </a:r>
            <a:r>
              <a:rPr lang="en-US" dirty="0"/>
              <a:t>prizes connected with the operation of the sweepstakes </a:t>
            </a:r>
            <a:r>
              <a:rPr lang="en-US" dirty="0" smtClean="0"/>
              <a:t>machines</a:t>
            </a:r>
          </a:p>
          <a:p>
            <a:pPr lvl="1"/>
            <a:r>
              <a:rPr lang="en-US" dirty="0"/>
              <a:t>m</a:t>
            </a:r>
            <a:r>
              <a:rPr lang="en-US" dirty="0" smtClean="0"/>
              <a:t>erchandise </a:t>
            </a:r>
            <a:r>
              <a:rPr lang="en-US" dirty="0"/>
              <a:t>prizes are limited to those with a wholesale value less than $</a:t>
            </a:r>
            <a:r>
              <a:rPr lang="en-US" dirty="0" smtClean="0"/>
              <a:t>10</a:t>
            </a:r>
            <a:endParaRPr lang="en-US" dirty="0"/>
          </a:p>
        </p:txBody>
      </p:sp>
      <p:sp>
        <p:nvSpPr>
          <p:cNvPr id="4" name="Footer Placeholder 3"/>
          <p:cNvSpPr>
            <a:spLocks noGrp="1"/>
          </p:cNvSpPr>
          <p:nvPr>
            <p:ph type="ftr" sz="quarter" idx="11"/>
          </p:nvPr>
        </p:nvSpPr>
        <p:spPr/>
        <p:txBody>
          <a:bodyPr/>
          <a:lstStyle/>
          <a:p>
            <a:r>
              <a:rPr lang="en-US" dirty="0" smtClean="0"/>
              <a:t>© Ifrah PLLC. Proprietary and Confidential.  /   (202) 524-4140  /   ifrahlaw.com  /  IfrahOniGaming.com</a:t>
            </a:r>
            <a:endParaRPr lang="en-US" dirty="0"/>
          </a:p>
        </p:txBody>
      </p:sp>
      <p:pic>
        <p:nvPicPr>
          <p:cNvPr id="4100" name="Picture 4" descr="http://prodimages.everythingneon.com/small/n105-3962-internet-sweepstakes-open-neon-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863" y="2405064"/>
            <a:ext cx="196215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clrChange>
              <a:clrFrom>
                <a:srgbClr val="000000"/>
              </a:clrFrom>
              <a:clrTo>
                <a:srgbClr val="000000">
                  <a:alpha val="0"/>
                </a:srgbClr>
              </a:clrTo>
            </a:clrChange>
          </a:blip>
          <a:srcRect l="14502" t="2752" r="-11030" b="3254"/>
          <a:stretch/>
        </p:blipFill>
        <p:spPr>
          <a:xfrm>
            <a:off x="3391677" y="1959429"/>
            <a:ext cx="3195735" cy="2230016"/>
          </a:xfrm>
          <a:prstGeom prst="rect">
            <a:avLst/>
          </a:prstGeom>
          <a:ln>
            <a:noFill/>
          </a:ln>
        </p:spPr>
      </p:pic>
    </p:spTree>
    <p:extLst>
      <p:ext uri="{BB962C8B-B14F-4D97-AF65-F5344CB8AC3E}">
        <p14:creationId xmlns:p14="http://schemas.microsoft.com/office/powerpoint/2010/main" val="2411410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238"/>
            <a:ext cx="7389077" cy="808151"/>
          </a:xfrm>
        </p:spPr>
        <p:txBody>
          <a:bodyPr/>
          <a:lstStyle/>
          <a:p>
            <a:pPr algn="ctr"/>
            <a:r>
              <a:rPr lang="en-US" dirty="0"/>
              <a:t>Massachusetts</a:t>
            </a:r>
          </a:p>
        </p:txBody>
      </p:sp>
      <p:sp>
        <p:nvSpPr>
          <p:cNvPr id="3" name="Content Placeholder 2"/>
          <p:cNvSpPr>
            <a:spLocks noGrp="1"/>
          </p:cNvSpPr>
          <p:nvPr>
            <p:ph idx="1"/>
          </p:nvPr>
        </p:nvSpPr>
        <p:spPr>
          <a:xfrm>
            <a:off x="809949" y="822617"/>
            <a:ext cx="4704444" cy="3785191"/>
          </a:xfrm>
        </p:spPr>
        <p:txBody>
          <a:bodyPr>
            <a:normAutofit/>
          </a:bodyPr>
          <a:lstStyle/>
          <a:p>
            <a:r>
              <a:rPr lang="en-US" sz="2000" dirty="0" smtClean="0"/>
              <a:t>August 2012: </a:t>
            </a:r>
            <a:r>
              <a:rPr lang="en-US" sz="2000" dirty="0"/>
              <a:t>Governor Deval Patrick signed into law legislation </a:t>
            </a:r>
            <a:r>
              <a:rPr lang="en-US" sz="2000" dirty="0" smtClean="0"/>
              <a:t>that</a:t>
            </a:r>
            <a:r>
              <a:rPr lang="en-US" sz="2000" dirty="0" smtClean="0"/>
              <a:t>:</a:t>
            </a:r>
          </a:p>
          <a:p>
            <a:endParaRPr lang="en-US" sz="800" dirty="0" smtClean="0"/>
          </a:p>
          <a:p>
            <a:pPr lvl="1"/>
            <a:r>
              <a:rPr lang="en-US" sz="1800" dirty="0" smtClean="0"/>
              <a:t>establishes </a:t>
            </a:r>
            <a:r>
              <a:rPr lang="en-US" sz="1800" dirty="0"/>
              <a:t>a new crime for conducting or promoting an unauthorized sweepstakes that is executed through the use of the entertaining display of an electronic </a:t>
            </a:r>
            <a:r>
              <a:rPr lang="en-US" sz="1800" dirty="0" smtClean="0"/>
              <a:t>machine\</a:t>
            </a:r>
          </a:p>
          <a:p>
            <a:pPr lvl="1"/>
            <a:endParaRPr lang="en-US" sz="1100" dirty="0" smtClean="0"/>
          </a:p>
          <a:p>
            <a:pPr lvl="1"/>
            <a:r>
              <a:rPr lang="en-US" sz="1800" dirty="0" smtClean="0"/>
              <a:t>carries </a:t>
            </a:r>
            <a:r>
              <a:rPr lang="en-US" sz="1800" dirty="0"/>
              <a:t>a penalty of up to $250,000 per offending machine and/or imprisonment of up to 15 years in state </a:t>
            </a:r>
            <a:r>
              <a:rPr lang="en-US" sz="1800" dirty="0" smtClean="0"/>
              <a:t>prison</a:t>
            </a:r>
          </a:p>
          <a:p>
            <a:pPr lvl="1"/>
            <a:endParaRPr lang="en-US" sz="2000" dirty="0"/>
          </a:p>
          <a:p>
            <a:pPr lvl="1"/>
            <a:endParaRPr lang="en-US" sz="2000" dirty="0"/>
          </a:p>
          <a:p>
            <a:endParaRPr lang="en-US" sz="2000" dirty="0"/>
          </a:p>
          <a:p>
            <a:endParaRPr lang="en-US" sz="2000" dirty="0"/>
          </a:p>
          <a:p>
            <a:endParaRPr lang="en-US" sz="2000"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
        <p:nvSpPr>
          <p:cNvPr id="5" name="TextBox 4"/>
          <p:cNvSpPr txBox="1"/>
          <p:nvPr/>
        </p:nvSpPr>
        <p:spPr>
          <a:xfrm>
            <a:off x="914400" y="4607809"/>
            <a:ext cx="7389077" cy="1323439"/>
          </a:xfrm>
          <a:prstGeom prst="rect">
            <a:avLst/>
          </a:prstGeom>
          <a:noFill/>
        </p:spPr>
        <p:txBody>
          <a:bodyPr wrap="square" rtlCol="0">
            <a:spAutoFit/>
          </a:bodyPr>
          <a:lstStyle/>
          <a:p>
            <a:pPr marL="342900" lvl="0" indent="-342900">
              <a:spcBef>
                <a:spcPct val="20000"/>
              </a:spcBef>
              <a:buClr>
                <a:srgbClr val="FFA630"/>
              </a:buClr>
              <a:buFont typeface="Arial"/>
              <a:buChar char="•"/>
            </a:pPr>
            <a:r>
              <a:rPr lang="en-US" sz="2000" dirty="0" smtClean="0">
                <a:solidFill>
                  <a:prstClr val="black">
                    <a:lumMod val="50000"/>
                    <a:lumOff val="50000"/>
                  </a:prstClr>
                </a:solidFill>
              </a:rPr>
              <a:t>After </a:t>
            </a:r>
            <a:r>
              <a:rPr lang="en-US" sz="2000" dirty="0">
                <a:solidFill>
                  <a:prstClr val="black">
                    <a:lumMod val="50000"/>
                    <a:lumOff val="50000"/>
                  </a:prstClr>
                </a:solidFill>
              </a:rPr>
              <a:t>allegedly facilitating illegal gambling at locations throughout the state, two so-called Internet cafés, including one owned by former City Councilor Leo Pelletier agreed to pay a total of $750,000 to the state</a:t>
            </a:r>
          </a:p>
        </p:txBody>
      </p:sp>
      <p:pic>
        <p:nvPicPr>
          <p:cNvPr id="6" name="Picture 5"/>
          <p:cNvPicPr>
            <a:picLocks noChangeAspect="1"/>
          </p:cNvPicPr>
          <p:nvPr/>
        </p:nvPicPr>
        <p:blipFill>
          <a:blip r:embed="rId2"/>
          <a:stretch>
            <a:fillRect/>
          </a:stretch>
        </p:blipFill>
        <p:spPr>
          <a:xfrm>
            <a:off x="5847611" y="1418774"/>
            <a:ext cx="2560320" cy="29870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06770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086" y="960744"/>
            <a:ext cx="7483151" cy="5754558"/>
          </a:xfrm>
        </p:spPr>
        <p:txBody>
          <a:bodyPr>
            <a:normAutofit fontScale="70000" lnSpcReduction="20000"/>
          </a:bodyPr>
          <a:lstStyle/>
          <a:p>
            <a:r>
              <a:rPr lang="en-US" sz="2600" dirty="0" smtClean="0"/>
              <a:t>B </a:t>
            </a:r>
            <a:r>
              <a:rPr lang="en-US" sz="2600" dirty="0"/>
              <a:t>&amp; B Cyber Café </a:t>
            </a:r>
            <a:r>
              <a:rPr lang="en-US" sz="2600" dirty="0" smtClean="0"/>
              <a:t>(Charlotte, NC): </a:t>
            </a:r>
            <a:r>
              <a:rPr lang="en-US" sz="2600" dirty="0" smtClean="0"/>
              <a:t>The owners </a:t>
            </a:r>
            <a:r>
              <a:rPr lang="en-US" sz="2600" dirty="0"/>
              <a:t>plead </a:t>
            </a:r>
            <a:r>
              <a:rPr lang="en-US" sz="2600" dirty="0" smtClean="0"/>
              <a:t>guilty, and each </a:t>
            </a:r>
            <a:r>
              <a:rPr lang="en-US" sz="2600" dirty="0"/>
              <a:t>defendant </a:t>
            </a:r>
            <a:r>
              <a:rPr lang="en-US" sz="2600" dirty="0" smtClean="0"/>
              <a:t>was sentenced to </a:t>
            </a:r>
            <a:r>
              <a:rPr lang="en-US" sz="2600" dirty="0"/>
              <a:t>serve </a:t>
            </a:r>
            <a:r>
              <a:rPr lang="en-US" sz="2600" dirty="0" smtClean="0"/>
              <a:t>two </a:t>
            </a:r>
            <a:r>
              <a:rPr lang="en-US" sz="2600" dirty="0"/>
              <a:t>years of probation and ordered that they forfeit more than </a:t>
            </a:r>
            <a:r>
              <a:rPr lang="en-US" sz="2600" dirty="0" smtClean="0"/>
              <a:t>$123,000</a:t>
            </a:r>
            <a:endParaRPr lang="en-US" sz="2600"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smtClean="0"/>
          </a:p>
          <a:p>
            <a:pPr marL="457200" lvl="1" indent="0">
              <a:buNone/>
            </a:pPr>
            <a:endParaRPr lang="en-US" dirty="0" smtClean="0"/>
          </a:p>
          <a:p>
            <a:pPr lvl="1"/>
            <a:endParaRPr lang="en-US" dirty="0" smtClean="0"/>
          </a:p>
          <a:p>
            <a:pPr lvl="1"/>
            <a:endParaRPr lang="en-US" dirty="0"/>
          </a:p>
          <a:p>
            <a:pPr lvl="1"/>
            <a:endParaRPr lang="en-US" dirty="0" smtClean="0"/>
          </a:p>
          <a:p>
            <a:pPr lvl="1"/>
            <a:endParaRPr lang="en-US" dirty="0"/>
          </a:p>
          <a:p>
            <a:r>
              <a:rPr lang="en-US" sz="2600" dirty="0" smtClean="0"/>
              <a:t>A Chicopee (MA) cyber </a:t>
            </a:r>
            <a:r>
              <a:rPr lang="en-US" sz="2600" dirty="0" smtClean="0"/>
              <a:t>café owner </a:t>
            </a:r>
            <a:r>
              <a:rPr lang="en-US" sz="2600" dirty="0"/>
              <a:t>and his corporation pleaded guilty to charges of operating an illegal slot parlor and were ordered to forfeit more than $250,000 in </a:t>
            </a:r>
            <a:r>
              <a:rPr lang="en-US" sz="2600" dirty="0" smtClean="0"/>
              <a:t>assets</a:t>
            </a:r>
            <a:endParaRPr lang="en-US" sz="2600" dirty="0"/>
          </a:p>
          <a:p>
            <a:r>
              <a:rPr lang="en-US" sz="2600" dirty="0" smtClean="0"/>
              <a:t>In </a:t>
            </a:r>
            <a:r>
              <a:rPr lang="en-US" sz="2600" dirty="0"/>
              <a:t>August 2012, two individuals and their corporation pleaded guilty to gaming charges in connection with operations out of Internet cafés in Fall River and Fairhaven </a:t>
            </a:r>
            <a:r>
              <a:rPr lang="en-US" sz="2600" dirty="0" smtClean="0"/>
              <a:t>(MA) and </a:t>
            </a:r>
            <a:r>
              <a:rPr lang="en-US" sz="2600" dirty="0"/>
              <a:t>were ordered to forfeit more than $100,000 in </a:t>
            </a:r>
            <a:r>
              <a:rPr lang="en-US" sz="2600" dirty="0" smtClean="0"/>
              <a:t>assets</a:t>
            </a:r>
            <a:endParaRPr lang="en-US" sz="26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67" y="1591614"/>
            <a:ext cx="4464314" cy="2988507"/>
          </a:xfrm>
          <a:prstGeom prst="rect">
            <a:avLst/>
          </a:prstGeom>
          <a:ln>
            <a:noFill/>
          </a:ln>
          <a:effectLst>
            <a:softEdge rad="112500"/>
          </a:effectLst>
        </p:spPr>
      </p:pic>
      <p:sp>
        <p:nvSpPr>
          <p:cNvPr id="2" name="Title 1"/>
          <p:cNvSpPr>
            <a:spLocks noGrp="1"/>
          </p:cNvSpPr>
          <p:nvPr>
            <p:ph type="title"/>
          </p:nvPr>
        </p:nvSpPr>
        <p:spPr>
          <a:xfrm>
            <a:off x="849086" y="0"/>
            <a:ext cx="7389077" cy="808151"/>
          </a:xfrm>
        </p:spPr>
        <p:txBody>
          <a:bodyPr/>
          <a:lstStyle/>
          <a:p>
            <a:pPr algn="ctr"/>
            <a:r>
              <a:rPr lang="en-US" dirty="0"/>
              <a:t>Other </a:t>
            </a:r>
            <a:r>
              <a:rPr lang="en-US" dirty="0" smtClean="0"/>
              <a:t>Prosecutions…</a:t>
            </a:r>
            <a:endParaRPr lang="en-US"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Tree>
    <p:extLst>
      <p:ext uri="{BB962C8B-B14F-4D97-AF65-F5344CB8AC3E}">
        <p14:creationId xmlns:p14="http://schemas.microsoft.com/office/powerpoint/2010/main" val="4073793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022"/>
            <a:ext cx="7389077" cy="808151"/>
          </a:xfrm>
        </p:spPr>
        <p:txBody>
          <a:bodyPr/>
          <a:lstStyle/>
          <a:p>
            <a:pPr algn="ctr"/>
            <a:r>
              <a:rPr lang="en-US" dirty="0"/>
              <a:t>Internet </a:t>
            </a:r>
            <a:r>
              <a:rPr lang="en-US" dirty="0" smtClean="0"/>
              <a:t>Cafés </a:t>
            </a:r>
            <a:r>
              <a:rPr lang="en-US" dirty="0"/>
              <a:t>on </a:t>
            </a:r>
            <a:r>
              <a:rPr lang="en-US" dirty="0"/>
              <a:t>t</a:t>
            </a:r>
            <a:r>
              <a:rPr lang="en-US" dirty="0" smtClean="0"/>
              <a:t>he </a:t>
            </a:r>
            <a:r>
              <a:rPr lang="en-US" dirty="0"/>
              <a:t>O</a:t>
            </a:r>
            <a:r>
              <a:rPr lang="en-US" dirty="0" smtClean="0"/>
              <a:t>ffensive</a:t>
            </a:r>
            <a:endParaRPr lang="en-US" dirty="0"/>
          </a:p>
        </p:txBody>
      </p:sp>
      <p:sp>
        <p:nvSpPr>
          <p:cNvPr id="3" name="Content Placeholder 2"/>
          <p:cNvSpPr>
            <a:spLocks noGrp="1"/>
          </p:cNvSpPr>
          <p:nvPr>
            <p:ph idx="1"/>
          </p:nvPr>
        </p:nvSpPr>
        <p:spPr>
          <a:xfrm>
            <a:off x="3041780" y="949377"/>
            <a:ext cx="5178490" cy="5491643"/>
          </a:xfrm>
        </p:spPr>
        <p:txBody>
          <a:bodyPr>
            <a:normAutofit fontScale="70000" lnSpcReduction="20000"/>
          </a:bodyPr>
          <a:lstStyle/>
          <a:p>
            <a:r>
              <a:rPr lang="en-US" dirty="0" smtClean="0"/>
              <a:t>J&amp;C </a:t>
            </a:r>
            <a:r>
              <a:rPr lang="en-US" dirty="0" smtClean="0"/>
              <a:t>Marketing </a:t>
            </a:r>
            <a:r>
              <a:rPr lang="en-US" dirty="0"/>
              <a:t>owned two Internet </a:t>
            </a:r>
            <a:r>
              <a:rPr lang="en-US" dirty="0" smtClean="0"/>
              <a:t>cafés </a:t>
            </a:r>
            <a:r>
              <a:rPr lang="en-US" dirty="0"/>
              <a:t>in Cuyahoga County. After </a:t>
            </a:r>
            <a:r>
              <a:rPr lang="en-US" dirty="0" smtClean="0"/>
              <a:t>investigation, </a:t>
            </a:r>
            <a:r>
              <a:rPr lang="en-US" dirty="0"/>
              <a:t>10 individuals and seven companies were indicted in May 2012 on charges that they had used Internet sweepstakes parlors to promote illegal gambling. </a:t>
            </a:r>
          </a:p>
          <a:p>
            <a:pPr lvl="1"/>
            <a:r>
              <a:rPr lang="en-US" dirty="0"/>
              <a:t>J&amp;C and its owners were not </a:t>
            </a:r>
            <a:r>
              <a:rPr lang="en-US" dirty="0" smtClean="0"/>
              <a:t>indicted bu</a:t>
            </a:r>
            <a:r>
              <a:rPr lang="en-US" dirty="0" smtClean="0"/>
              <a:t>t received </a:t>
            </a:r>
            <a:r>
              <a:rPr lang="en-US" dirty="0" smtClean="0"/>
              <a:t>letters threatening </a:t>
            </a:r>
            <a:r>
              <a:rPr lang="en-US" dirty="0"/>
              <a:t>criminal prosecution unless they stopped the sweepstakes offers. In response, J&amp;C closed its </a:t>
            </a:r>
            <a:r>
              <a:rPr lang="en-US" dirty="0" smtClean="0"/>
              <a:t>cafés</a:t>
            </a:r>
            <a:r>
              <a:rPr lang="en-US" dirty="0"/>
              <a:t>.</a:t>
            </a:r>
          </a:p>
          <a:p>
            <a:r>
              <a:rPr lang="en-US" dirty="0"/>
              <a:t>J&amp;C sued, arguing it was not promoting gambling because customers did not have to pay to </a:t>
            </a:r>
            <a:r>
              <a:rPr lang="en-US" dirty="0" smtClean="0"/>
              <a:t>play.</a:t>
            </a:r>
            <a:endParaRPr lang="en-US" dirty="0"/>
          </a:p>
          <a:p>
            <a:r>
              <a:rPr lang="en-US" dirty="0"/>
              <a:t>As part of the suit, J&amp;C's lawyers requested to see materials from law enforcement's Internet </a:t>
            </a:r>
            <a:r>
              <a:rPr lang="en-US" dirty="0" smtClean="0"/>
              <a:t>cafés </a:t>
            </a:r>
            <a:r>
              <a:rPr lang="en-US" dirty="0"/>
              <a:t>investigations. </a:t>
            </a:r>
            <a:endParaRPr lang="en-US" dirty="0" smtClean="0"/>
          </a:p>
          <a:p>
            <a:pPr lvl="1"/>
            <a:r>
              <a:rPr lang="en-US" dirty="0" smtClean="0"/>
              <a:t>The </a:t>
            </a:r>
            <a:r>
              <a:rPr lang="en-US" dirty="0"/>
              <a:t>Ohio Supreme Court ruled in April </a:t>
            </a:r>
            <a:r>
              <a:rPr lang="en-US" dirty="0" smtClean="0"/>
              <a:t>2015 that </a:t>
            </a:r>
            <a:r>
              <a:rPr lang="en-US" dirty="0"/>
              <a:t>the owners </a:t>
            </a:r>
            <a:r>
              <a:rPr lang="en-US" dirty="0" smtClean="0"/>
              <a:t>cafés </a:t>
            </a:r>
            <a:r>
              <a:rPr lang="en-US" dirty="0"/>
              <a:t>were entitled to see evidence collected by undercover police officers investigating illegal gambling.</a:t>
            </a:r>
          </a:p>
          <a:p>
            <a:endParaRPr lang="en-US" dirty="0"/>
          </a:p>
        </p:txBody>
      </p:sp>
      <p:sp>
        <p:nvSpPr>
          <p:cNvPr id="4" name="Footer Placeholder 3"/>
          <p:cNvSpPr>
            <a:spLocks noGrp="1"/>
          </p:cNvSpPr>
          <p:nvPr>
            <p:ph type="ftr" sz="quarter" idx="11"/>
          </p:nvPr>
        </p:nvSpPr>
        <p:spPr/>
        <p:txBody>
          <a:bodyPr/>
          <a:lstStyle/>
          <a:p>
            <a:r>
              <a:rPr lang="en-US" dirty="0" smtClean="0"/>
              <a:t>© Ifrah PLLC. Proprietary and Confidential.  /   (202) 524-4140  /   ifrahlaw.com  /  IfrahOniGaming.com</a:t>
            </a:r>
            <a:endParaRPr lang="en-US" dirty="0"/>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612" t="7521" r="63877" b="16246"/>
          <a:stretch/>
        </p:blipFill>
        <p:spPr>
          <a:xfrm>
            <a:off x="1166327" y="1342436"/>
            <a:ext cx="1418253" cy="4646645"/>
          </a:xfrm>
          <a:prstGeom prst="rect">
            <a:avLst/>
          </a:prstGeom>
        </p:spPr>
      </p:pic>
      <p:sp>
        <p:nvSpPr>
          <p:cNvPr id="7" name="Freeform 6"/>
          <p:cNvSpPr/>
          <p:nvPr/>
        </p:nvSpPr>
        <p:spPr>
          <a:xfrm>
            <a:off x="2509935" y="3396343"/>
            <a:ext cx="149290" cy="167951"/>
          </a:xfrm>
          <a:custGeom>
            <a:avLst/>
            <a:gdLst>
              <a:gd name="connsiteX0" fmla="*/ 102637 w 149290"/>
              <a:gd name="connsiteY0" fmla="*/ 0 h 167951"/>
              <a:gd name="connsiteX1" fmla="*/ 102637 w 149290"/>
              <a:gd name="connsiteY1" fmla="*/ 0 h 167951"/>
              <a:gd name="connsiteX2" fmla="*/ 9330 w 149290"/>
              <a:gd name="connsiteY2" fmla="*/ 46653 h 167951"/>
              <a:gd name="connsiteX3" fmla="*/ 0 w 149290"/>
              <a:gd name="connsiteY3" fmla="*/ 74645 h 167951"/>
              <a:gd name="connsiteX4" fmla="*/ 9330 w 149290"/>
              <a:gd name="connsiteY4" fmla="*/ 121298 h 167951"/>
              <a:gd name="connsiteX5" fmla="*/ 27992 w 149290"/>
              <a:gd name="connsiteY5" fmla="*/ 139959 h 167951"/>
              <a:gd name="connsiteX6" fmla="*/ 93306 w 149290"/>
              <a:gd name="connsiteY6" fmla="*/ 167951 h 167951"/>
              <a:gd name="connsiteX7" fmla="*/ 121298 w 149290"/>
              <a:gd name="connsiteY7" fmla="*/ 158620 h 167951"/>
              <a:gd name="connsiteX8" fmla="*/ 149290 w 149290"/>
              <a:gd name="connsiteY8" fmla="*/ 102637 h 167951"/>
              <a:gd name="connsiteX9" fmla="*/ 121298 w 149290"/>
              <a:gd name="connsiteY9" fmla="*/ 18661 h 167951"/>
              <a:gd name="connsiteX10" fmla="*/ 102637 w 149290"/>
              <a:gd name="connsiteY10" fmla="*/ 0 h 16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90" h="167951">
                <a:moveTo>
                  <a:pt x="102637" y="0"/>
                </a:moveTo>
                <a:lnTo>
                  <a:pt x="102637" y="0"/>
                </a:lnTo>
                <a:cubicBezTo>
                  <a:pt x="78151" y="9182"/>
                  <a:pt x="27451" y="16452"/>
                  <a:pt x="9330" y="46653"/>
                </a:cubicBezTo>
                <a:cubicBezTo>
                  <a:pt x="4270" y="55087"/>
                  <a:pt x="3110" y="65314"/>
                  <a:pt x="0" y="74645"/>
                </a:cubicBezTo>
                <a:cubicBezTo>
                  <a:pt x="3110" y="90196"/>
                  <a:pt x="3083" y="106721"/>
                  <a:pt x="9330" y="121298"/>
                </a:cubicBezTo>
                <a:cubicBezTo>
                  <a:pt x="12795" y="129384"/>
                  <a:pt x="20672" y="135079"/>
                  <a:pt x="27992" y="139959"/>
                </a:cubicBezTo>
                <a:cubicBezTo>
                  <a:pt x="51052" y="155332"/>
                  <a:pt x="68425" y="159657"/>
                  <a:pt x="93306" y="167951"/>
                </a:cubicBezTo>
                <a:cubicBezTo>
                  <a:pt x="102637" y="164841"/>
                  <a:pt x="113618" y="164764"/>
                  <a:pt x="121298" y="158620"/>
                </a:cubicBezTo>
                <a:cubicBezTo>
                  <a:pt x="137740" y="145466"/>
                  <a:pt x="143143" y="121076"/>
                  <a:pt x="149290" y="102637"/>
                </a:cubicBezTo>
                <a:cubicBezTo>
                  <a:pt x="141190" y="54038"/>
                  <a:pt x="148631" y="51460"/>
                  <a:pt x="121298" y="18661"/>
                </a:cubicBezTo>
                <a:cubicBezTo>
                  <a:pt x="112850" y="8524"/>
                  <a:pt x="105747" y="3110"/>
                  <a:pt x="102637"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101012" y="2258008"/>
            <a:ext cx="214604" cy="80243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2454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Questions?</a:t>
            </a:r>
            <a:endParaRPr lang="en-US" dirty="0"/>
          </a:p>
        </p:txBody>
      </p:sp>
      <p:sp>
        <p:nvSpPr>
          <p:cNvPr id="3" name="Text Placeholder 2"/>
          <p:cNvSpPr>
            <a:spLocks noGrp="1"/>
          </p:cNvSpPr>
          <p:nvPr>
            <p:ph type="body" idx="1"/>
          </p:nvPr>
        </p:nvSpPr>
        <p:spPr>
          <a:xfrm>
            <a:off x="722313" y="4649151"/>
            <a:ext cx="7772400" cy="958548"/>
          </a:xfrm>
        </p:spPr>
        <p:txBody>
          <a:bodyPr>
            <a:normAutofit/>
          </a:bodyPr>
          <a:lstStyle/>
          <a:p>
            <a:r>
              <a:rPr lang="en-US" dirty="0" smtClean="0"/>
              <a:t>Michelle Cohen </a:t>
            </a:r>
            <a:r>
              <a:rPr lang="en-US" dirty="0"/>
              <a:t>| </a:t>
            </a:r>
            <a:r>
              <a:rPr lang="en-US" dirty="0" smtClean="0"/>
              <a:t>     @</a:t>
            </a:r>
            <a:r>
              <a:rPr lang="en-US" dirty="0" err="1" smtClean="0"/>
              <a:t>MichelleWCohen</a:t>
            </a:r>
            <a:r>
              <a:rPr lang="en-US" dirty="0" smtClean="0"/>
              <a:t> | michelle@ifrahlaw.com</a:t>
            </a:r>
          </a:p>
          <a:p>
            <a:endParaRPr lang="en-US" sz="800" dirty="0" smtClean="0">
              <a:solidFill>
                <a:srgbClr val="FFA630"/>
              </a:solidFill>
            </a:endParaRPr>
          </a:p>
          <a:p>
            <a:r>
              <a:rPr lang="en-US" dirty="0" smtClean="0">
                <a:solidFill>
                  <a:srgbClr val="FFA630"/>
                </a:solidFill>
              </a:rPr>
              <a:t>Visit our our blog: IfrahOniGaming.com</a:t>
            </a:r>
          </a:p>
          <a:p>
            <a:endParaRPr lang="en-US"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4717052"/>
            <a:ext cx="365760" cy="2733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937" y="5675600"/>
            <a:ext cx="4797150" cy="51953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172"/>
            <a:ext cx="7389077" cy="808151"/>
          </a:xfrm>
        </p:spPr>
        <p:txBody>
          <a:bodyPr>
            <a:normAutofit fontScale="90000"/>
          </a:bodyPr>
          <a:lstStyle/>
          <a:p>
            <a:pPr algn="ctr"/>
            <a:r>
              <a:rPr lang="en-US" dirty="0" smtClean="0"/>
              <a:t>What Exactly Is an Internet Sweepstakes Café?</a:t>
            </a:r>
            <a:endParaRPr lang="en-US" dirty="0"/>
          </a:p>
        </p:txBody>
      </p:sp>
      <p:sp>
        <p:nvSpPr>
          <p:cNvPr id="3" name="Content Placeholder 2"/>
          <p:cNvSpPr>
            <a:spLocks noGrp="1"/>
          </p:cNvSpPr>
          <p:nvPr>
            <p:ph idx="1"/>
          </p:nvPr>
        </p:nvSpPr>
        <p:spPr>
          <a:xfrm>
            <a:off x="946480" y="920383"/>
            <a:ext cx="7324916" cy="2263543"/>
          </a:xfrm>
        </p:spPr>
        <p:txBody>
          <a:bodyPr>
            <a:normAutofit/>
          </a:bodyPr>
          <a:lstStyle/>
          <a:p>
            <a:r>
              <a:rPr lang="en-US" sz="2400" dirty="0" smtClean="0"/>
              <a:t>The cafés </a:t>
            </a:r>
            <a:r>
              <a:rPr lang="en-US" sz="2400" dirty="0"/>
              <a:t>advertise and sell a product </a:t>
            </a:r>
            <a:r>
              <a:rPr lang="en-US" sz="2400" dirty="0" smtClean="0"/>
              <a:t>(i.e. Internet time; long-distance </a:t>
            </a:r>
            <a:r>
              <a:rPr lang="en-US" sz="2400" dirty="0"/>
              <a:t>telephone </a:t>
            </a:r>
            <a:r>
              <a:rPr lang="en-US" sz="2400" dirty="0" smtClean="0"/>
              <a:t>minutes etc.)</a:t>
            </a:r>
          </a:p>
          <a:p>
            <a:pPr marL="0" indent="0">
              <a:buNone/>
            </a:pPr>
            <a:endParaRPr lang="en-US" sz="1400" dirty="0" smtClean="0"/>
          </a:p>
          <a:p>
            <a:r>
              <a:rPr lang="en-US" sz="2400" dirty="0" smtClean="0"/>
              <a:t>The customer </a:t>
            </a:r>
            <a:r>
              <a:rPr lang="en-US" sz="2400" dirty="0"/>
              <a:t>receives </a:t>
            </a:r>
            <a:r>
              <a:rPr lang="en-US" sz="2400" dirty="0" smtClean="0"/>
              <a:t>a bonus </a:t>
            </a:r>
            <a:r>
              <a:rPr lang="en-US" sz="2400" dirty="0"/>
              <a:t>of “entries” in the Internet </a:t>
            </a:r>
            <a:r>
              <a:rPr lang="en-US" sz="2400" dirty="0" smtClean="0"/>
              <a:t>sweepstakes with purchase of product</a:t>
            </a:r>
            <a:r>
              <a:rPr lang="en-US" sz="2400" dirty="0"/>
              <a:t>;</a:t>
            </a:r>
            <a:r>
              <a:rPr lang="en-US" sz="2400" dirty="0" smtClean="0"/>
              <a:t>        can purchase more entries</a:t>
            </a:r>
          </a:p>
          <a:p>
            <a:pPr marL="0" indent="0">
              <a:buNone/>
            </a:pPr>
            <a:endParaRPr lang="en-US" sz="2400" dirty="0" smtClean="0"/>
          </a:p>
          <a:p>
            <a:endParaRPr lang="en-US" sz="2400"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569" y="3100443"/>
            <a:ext cx="4179130" cy="3197667"/>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6" name="TextBox 5"/>
          <p:cNvSpPr txBox="1"/>
          <p:nvPr/>
        </p:nvSpPr>
        <p:spPr>
          <a:xfrm>
            <a:off x="1269270" y="3301699"/>
            <a:ext cx="3143250" cy="3139321"/>
          </a:xfrm>
          <a:prstGeom prst="rect">
            <a:avLst/>
          </a:prstGeom>
          <a:noFill/>
        </p:spPr>
        <p:txBody>
          <a:bodyPr wrap="square" rtlCol="0">
            <a:spAutoFit/>
          </a:bodyPr>
          <a:lstStyle/>
          <a:p>
            <a:r>
              <a:rPr lang="en-US" dirty="0">
                <a:solidFill>
                  <a:srgbClr val="002060"/>
                </a:solidFill>
              </a:rPr>
              <a:t>With those entries, the customer can participate in Internet-based games at the </a:t>
            </a:r>
            <a:r>
              <a:rPr lang="en-US" dirty="0" smtClean="0">
                <a:solidFill>
                  <a:srgbClr val="002060"/>
                </a:solidFill>
              </a:rPr>
              <a:t>cafés </a:t>
            </a:r>
            <a:r>
              <a:rPr lang="en-US" dirty="0">
                <a:solidFill>
                  <a:srgbClr val="002060"/>
                </a:solidFill>
              </a:rPr>
              <a:t>specially-programmed personal computers. </a:t>
            </a:r>
          </a:p>
          <a:p>
            <a:endParaRPr lang="en-US" dirty="0" smtClean="0">
              <a:solidFill>
                <a:srgbClr val="002060"/>
              </a:solidFill>
            </a:endParaRPr>
          </a:p>
          <a:p>
            <a:r>
              <a:rPr lang="en-US" dirty="0" smtClean="0">
                <a:solidFill>
                  <a:srgbClr val="002060"/>
                </a:solidFill>
              </a:rPr>
              <a:t>Based </a:t>
            </a:r>
            <a:r>
              <a:rPr lang="en-US" dirty="0">
                <a:solidFill>
                  <a:srgbClr val="002060"/>
                </a:solidFill>
              </a:rPr>
              <a:t>on a random allocation of winning and losing entries, the customer may or may not win cash prizes through those games</a:t>
            </a:r>
          </a:p>
        </p:txBody>
      </p:sp>
    </p:spTree>
    <p:extLst>
      <p:ext uri="{BB962C8B-B14F-4D97-AF65-F5344CB8AC3E}">
        <p14:creationId xmlns:p14="http://schemas.microsoft.com/office/powerpoint/2010/main" val="1606080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3788" y="1043090"/>
            <a:ext cx="5533053" cy="3500868"/>
          </a:xfrm>
        </p:spPr>
        <p:txBody>
          <a:bodyPr>
            <a:noAutofit/>
          </a:bodyPr>
          <a:lstStyle/>
          <a:p>
            <a:r>
              <a:rPr lang="en-US" sz="1800" dirty="0" smtClean="0"/>
              <a:t>Attempt to avoid state </a:t>
            </a:r>
            <a:r>
              <a:rPr lang="en-US" sz="1800" dirty="0"/>
              <a:t>sweepstakes </a:t>
            </a:r>
            <a:r>
              <a:rPr lang="en-US" sz="1800" dirty="0" smtClean="0"/>
              <a:t>laws, antigambling </a:t>
            </a:r>
            <a:r>
              <a:rPr lang="en-US" sz="1800" dirty="0"/>
              <a:t>laws and gambling licensing </a:t>
            </a:r>
            <a:r>
              <a:rPr lang="en-US" sz="1800" dirty="0" smtClean="0"/>
              <a:t>restrictions</a:t>
            </a:r>
          </a:p>
          <a:p>
            <a:r>
              <a:rPr lang="en-US" sz="1800" dirty="0" smtClean="0"/>
              <a:t>Internet </a:t>
            </a:r>
            <a:r>
              <a:rPr lang="en-US" sz="1800" dirty="0"/>
              <a:t>sweepstakes </a:t>
            </a:r>
            <a:r>
              <a:rPr lang="en-US" sz="1800" dirty="0" smtClean="0"/>
              <a:t>cafés </a:t>
            </a:r>
            <a:r>
              <a:rPr lang="en-US" sz="1800" dirty="0"/>
              <a:t>are estimated to earn more than $10 billion a year with games that closely mimic the experience of traditional slot and video poker machines</a:t>
            </a:r>
            <a:r>
              <a:rPr lang="en-US" sz="1800" dirty="0" smtClean="0"/>
              <a:t>.</a:t>
            </a:r>
          </a:p>
          <a:p>
            <a:r>
              <a:rPr lang="en-US" sz="1800" dirty="0" smtClean="0"/>
              <a:t>Earning unregulated profits; Pay no state/local gaming taxes</a:t>
            </a:r>
          </a:p>
          <a:p>
            <a:r>
              <a:rPr lang="en-US" sz="1800" dirty="0" smtClean="0"/>
              <a:t>Siphon </a:t>
            </a:r>
            <a:r>
              <a:rPr lang="en-US" sz="1800" dirty="0"/>
              <a:t>revenues from state-authorized </a:t>
            </a:r>
            <a:r>
              <a:rPr lang="en-US" sz="1800" dirty="0" smtClean="0"/>
              <a:t>businesses</a:t>
            </a:r>
          </a:p>
          <a:p>
            <a:r>
              <a:rPr lang="en-US" sz="1800" dirty="0" smtClean="0"/>
              <a:t>Do </a:t>
            </a:r>
            <a:r>
              <a:rPr lang="en-US" sz="1800" dirty="0"/>
              <a:t>not educate customers about responsible gaming or contribute funds to combat problem </a:t>
            </a:r>
            <a:r>
              <a:rPr lang="en-US" sz="1800" dirty="0" smtClean="0"/>
              <a:t>gambling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2" y="1951913"/>
            <a:ext cx="2592045" cy="2592045"/>
          </a:xfrm>
          <a:prstGeom prst="rect">
            <a:avLst/>
          </a:prstGeom>
          <a:effectLst>
            <a:softEdge rad="317500"/>
          </a:effectLst>
        </p:spPr>
      </p:pic>
      <p:sp>
        <p:nvSpPr>
          <p:cNvPr id="2" name="Title 1"/>
          <p:cNvSpPr>
            <a:spLocks noGrp="1"/>
          </p:cNvSpPr>
          <p:nvPr>
            <p:ph type="title"/>
          </p:nvPr>
        </p:nvSpPr>
        <p:spPr>
          <a:xfrm>
            <a:off x="914400" y="88489"/>
            <a:ext cx="7389077" cy="808151"/>
          </a:xfrm>
        </p:spPr>
        <p:txBody>
          <a:bodyPr>
            <a:normAutofit fontScale="90000"/>
          </a:bodyPr>
          <a:lstStyle/>
          <a:p>
            <a:pPr algn="ctr"/>
            <a:r>
              <a:rPr lang="en-US" dirty="0"/>
              <a:t>Why Are Internet Sweepstakes </a:t>
            </a:r>
            <a:r>
              <a:rPr lang="en-US" dirty="0" smtClean="0"/>
              <a:t>Cafés </a:t>
            </a:r>
            <a:r>
              <a:rPr lang="en-US" dirty="0"/>
              <a:t>of Concern to States/Law Enforcement? </a:t>
            </a:r>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
        <p:nvSpPr>
          <p:cNvPr id="5" name="TextBox 4"/>
          <p:cNvSpPr txBox="1"/>
          <p:nvPr/>
        </p:nvSpPr>
        <p:spPr>
          <a:xfrm>
            <a:off x="561702" y="4543958"/>
            <a:ext cx="7741775" cy="1698927"/>
          </a:xfrm>
          <a:prstGeom prst="rect">
            <a:avLst/>
          </a:prstGeom>
          <a:noFill/>
        </p:spPr>
        <p:txBody>
          <a:bodyPr wrap="square" rtlCol="0">
            <a:spAutoFit/>
          </a:bodyPr>
          <a:lstStyle/>
          <a:p>
            <a:pPr marL="342900" lvl="0" indent="-342900">
              <a:spcBef>
                <a:spcPct val="20000"/>
              </a:spcBef>
              <a:buClr>
                <a:srgbClr val="FFA630"/>
              </a:buClr>
              <a:buFont typeface="Arial"/>
              <a:buChar char="•"/>
            </a:pPr>
            <a:r>
              <a:rPr lang="en-US" dirty="0">
                <a:solidFill>
                  <a:prstClr val="black">
                    <a:lumMod val="50000"/>
                    <a:lumOff val="50000"/>
                  </a:prstClr>
                </a:solidFill>
              </a:rPr>
              <a:t>Lack regulation of:</a:t>
            </a:r>
          </a:p>
          <a:p>
            <a:pPr marL="742950" lvl="1" indent="-285750">
              <a:spcBef>
                <a:spcPct val="20000"/>
              </a:spcBef>
              <a:buClr>
                <a:srgbClr val="FFA630"/>
              </a:buClr>
              <a:buFont typeface="Arial"/>
              <a:buChar char="–"/>
            </a:pPr>
            <a:r>
              <a:rPr lang="en-US" dirty="0">
                <a:solidFill>
                  <a:prstClr val="black">
                    <a:lumMod val="50000"/>
                    <a:lumOff val="50000"/>
                  </a:prstClr>
                </a:solidFill>
              </a:rPr>
              <a:t>(1) the integrity of the owners and operators</a:t>
            </a:r>
          </a:p>
          <a:p>
            <a:pPr marL="742950" lvl="1" indent="-285750">
              <a:spcBef>
                <a:spcPct val="20000"/>
              </a:spcBef>
              <a:buClr>
                <a:srgbClr val="FFA630"/>
              </a:buClr>
              <a:buFont typeface="Arial"/>
              <a:buChar char="–"/>
            </a:pPr>
            <a:r>
              <a:rPr lang="en-US" dirty="0">
                <a:solidFill>
                  <a:prstClr val="black">
                    <a:lumMod val="50000"/>
                    <a:lumOff val="50000"/>
                  </a:prstClr>
                </a:solidFill>
              </a:rPr>
              <a:t>(2) the fairness of the </a:t>
            </a:r>
            <a:r>
              <a:rPr lang="en-US" dirty="0" smtClean="0">
                <a:solidFill>
                  <a:prstClr val="black">
                    <a:lumMod val="50000"/>
                    <a:lumOff val="50000"/>
                  </a:prstClr>
                </a:solidFill>
              </a:rPr>
              <a:t>games</a:t>
            </a:r>
            <a:endParaRPr lang="en-US" dirty="0">
              <a:solidFill>
                <a:prstClr val="black">
                  <a:lumMod val="50000"/>
                  <a:lumOff val="50000"/>
                </a:prstClr>
              </a:solidFill>
            </a:endParaRPr>
          </a:p>
          <a:p>
            <a:pPr marL="742950" lvl="1" indent="-285750">
              <a:spcBef>
                <a:spcPct val="20000"/>
              </a:spcBef>
              <a:buClr>
                <a:srgbClr val="FFA630"/>
              </a:buClr>
              <a:buFont typeface="Arial"/>
              <a:buChar char="–"/>
            </a:pPr>
            <a:r>
              <a:rPr lang="en-US" dirty="0">
                <a:solidFill>
                  <a:prstClr val="black">
                    <a:lumMod val="50000"/>
                    <a:lumOff val="50000"/>
                  </a:prstClr>
                </a:solidFill>
              </a:rPr>
              <a:t>(3) the exclusion of customers too young to gamble</a:t>
            </a:r>
          </a:p>
          <a:p>
            <a:pPr marL="742950" lvl="1" indent="-285750">
              <a:spcBef>
                <a:spcPct val="20000"/>
              </a:spcBef>
              <a:buClr>
                <a:srgbClr val="FFA630"/>
              </a:buClr>
              <a:buFont typeface="Arial"/>
              <a:buChar char="–"/>
            </a:pPr>
            <a:r>
              <a:rPr lang="en-US" dirty="0">
                <a:solidFill>
                  <a:prstClr val="black">
                    <a:lumMod val="50000"/>
                    <a:lumOff val="50000"/>
                  </a:prstClr>
                </a:solidFill>
              </a:rPr>
              <a:t>(4) their location, including the proximity to schools or </a:t>
            </a:r>
            <a:r>
              <a:rPr lang="en-US" dirty="0" smtClean="0">
                <a:solidFill>
                  <a:prstClr val="black">
                    <a:lumMod val="50000"/>
                    <a:lumOff val="50000"/>
                  </a:prstClr>
                </a:solidFill>
              </a:rPr>
              <a:t>houses of worship</a:t>
            </a:r>
            <a:endParaRPr lang="en-US" dirty="0">
              <a:solidFill>
                <a:prstClr val="black">
                  <a:lumMod val="50000"/>
                  <a:lumOff val="50000"/>
                </a:prstClr>
              </a:solidFill>
            </a:endParaRPr>
          </a:p>
        </p:txBody>
      </p:sp>
    </p:spTree>
    <p:extLst>
      <p:ext uri="{BB962C8B-B14F-4D97-AF65-F5344CB8AC3E}">
        <p14:creationId xmlns:p14="http://schemas.microsoft.com/office/powerpoint/2010/main" val="3864334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t="19350" b="28406"/>
          <a:stretch/>
        </p:blipFill>
        <p:spPr>
          <a:xfrm>
            <a:off x="1324319" y="2836506"/>
            <a:ext cx="6858000" cy="3582955"/>
          </a:xfrm>
          <a:prstGeom prst="rect">
            <a:avLst/>
          </a:prstGeom>
        </p:spPr>
      </p:pic>
      <p:sp>
        <p:nvSpPr>
          <p:cNvPr id="2" name="Title 1"/>
          <p:cNvSpPr>
            <a:spLocks noGrp="1"/>
          </p:cNvSpPr>
          <p:nvPr>
            <p:ph type="title"/>
          </p:nvPr>
        </p:nvSpPr>
        <p:spPr/>
        <p:txBody>
          <a:bodyPr>
            <a:normAutofit fontScale="90000"/>
          </a:bodyPr>
          <a:lstStyle/>
          <a:p>
            <a:pPr algn="ctr"/>
            <a:r>
              <a:rPr lang="en-US" dirty="0"/>
              <a:t>Where Are Internet Sweepstakes </a:t>
            </a:r>
            <a:r>
              <a:rPr lang="en-US" dirty="0" smtClean="0"/>
              <a:t>Cafés</a:t>
            </a:r>
            <a:r>
              <a:rPr lang="en-US" dirty="0"/>
              <a:t>?</a:t>
            </a:r>
            <a:br>
              <a:rPr lang="en-US" dirty="0"/>
            </a:br>
            <a:endParaRPr lang="en-US"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sp>
        <p:nvSpPr>
          <p:cNvPr id="6" name="Freeform 5"/>
          <p:cNvSpPr/>
          <p:nvPr/>
        </p:nvSpPr>
        <p:spPr>
          <a:xfrm>
            <a:off x="2089235" y="805993"/>
            <a:ext cx="5328169" cy="2024743"/>
          </a:xfrm>
          <a:custGeom>
            <a:avLst/>
            <a:gdLst>
              <a:gd name="connsiteX0" fmla="*/ 83976 w 5328169"/>
              <a:gd name="connsiteY0" fmla="*/ 1026367 h 2024743"/>
              <a:gd name="connsiteX1" fmla="*/ 83976 w 5328169"/>
              <a:gd name="connsiteY1" fmla="*/ 1026367 h 2024743"/>
              <a:gd name="connsiteX2" fmla="*/ 158621 w 5328169"/>
              <a:gd name="connsiteY2" fmla="*/ 1063690 h 2024743"/>
              <a:gd name="connsiteX3" fmla="*/ 419878 w 5328169"/>
              <a:gd name="connsiteY3" fmla="*/ 1063690 h 2024743"/>
              <a:gd name="connsiteX4" fmla="*/ 559837 w 5328169"/>
              <a:gd name="connsiteY4" fmla="*/ 1073020 h 2024743"/>
              <a:gd name="connsiteX5" fmla="*/ 615821 w 5328169"/>
              <a:gd name="connsiteY5" fmla="*/ 1091682 h 2024743"/>
              <a:gd name="connsiteX6" fmla="*/ 681135 w 5328169"/>
              <a:gd name="connsiteY6" fmla="*/ 1101012 h 2024743"/>
              <a:gd name="connsiteX7" fmla="*/ 755780 w 5328169"/>
              <a:gd name="connsiteY7" fmla="*/ 1119674 h 2024743"/>
              <a:gd name="connsiteX8" fmla="*/ 830425 w 5328169"/>
              <a:gd name="connsiteY8" fmla="*/ 1138335 h 2024743"/>
              <a:gd name="connsiteX9" fmla="*/ 858417 w 5328169"/>
              <a:gd name="connsiteY9" fmla="*/ 1147665 h 2024743"/>
              <a:gd name="connsiteX10" fmla="*/ 905070 w 5328169"/>
              <a:gd name="connsiteY10" fmla="*/ 1156996 h 2024743"/>
              <a:gd name="connsiteX11" fmla="*/ 979715 w 5328169"/>
              <a:gd name="connsiteY11" fmla="*/ 1175657 h 2024743"/>
              <a:gd name="connsiteX12" fmla="*/ 1017037 w 5328169"/>
              <a:gd name="connsiteY12" fmla="*/ 1184988 h 2024743"/>
              <a:gd name="connsiteX13" fmla="*/ 1101013 w 5328169"/>
              <a:gd name="connsiteY13" fmla="*/ 1222310 h 2024743"/>
              <a:gd name="connsiteX14" fmla="*/ 1138335 w 5328169"/>
              <a:gd name="connsiteY14" fmla="*/ 1231641 h 2024743"/>
              <a:gd name="connsiteX15" fmla="*/ 1194319 w 5328169"/>
              <a:gd name="connsiteY15" fmla="*/ 1250302 h 2024743"/>
              <a:gd name="connsiteX16" fmla="*/ 1222311 w 5328169"/>
              <a:gd name="connsiteY16" fmla="*/ 1259633 h 2024743"/>
              <a:gd name="connsiteX17" fmla="*/ 1259633 w 5328169"/>
              <a:gd name="connsiteY17" fmla="*/ 1268963 h 2024743"/>
              <a:gd name="connsiteX18" fmla="*/ 1464906 w 5328169"/>
              <a:gd name="connsiteY18" fmla="*/ 1278294 h 2024743"/>
              <a:gd name="connsiteX19" fmla="*/ 1502229 w 5328169"/>
              <a:gd name="connsiteY19" fmla="*/ 1287625 h 2024743"/>
              <a:gd name="connsiteX20" fmla="*/ 1530221 w 5328169"/>
              <a:gd name="connsiteY20" fmla="*/ 1306286 h 2024743"/>
              <a:gd name="connsiteX21" fmla="*/ 1595535 w 5328169"/>
              <a:gd name="connsiteY21" fmla="*/ 1324947 h 2024743"/>
              <a:gd name="connsiteX22" fmla="*/ 1800808 w 5328169"/>
              <a:gd name="connsiteY22" fmla="*/ 1334278 h 2024743"/>
              <a:gd name="connsiteX23" fmla="*/ 1875453 w 5328169"/>
              <a:gd name="connsiteY23" fmla="*/ 1343608 h 2024743"/>
              <a:gd name="connsiteX24" fmla="*/ 2043404 w 5328169"/>
              <a:gd name="connsiteY24" fmla="*/ 1352939 h 2024743"/>
              <a:gd name="connsiteX25" fmla="*/ 2071396 w 5328169"/>
              <a:gd name="connsiteY25" fmla="*/ 1362269 h 2024743"/>
              <a:gd name="connsiteX26" fmla="*/ 2155372 w 5328169"/>
              <a:gd name="connsiteY26" fmla="*/ 1380931 h 2024743"/>
              <a:gd name="connsiteX27" fmla="*/ 2211355 w 5328169"/>
              <a:gd name="connsiteY27" fmla="*/ 1399592 h 2024743"/>
              <a:gd name="connsiteX28" fmla="*/ 2239347 w 5328169"/>
              <a:gd name="connsiteY28" fmla="*/ 1408922 h 2024743"/>
              <a:gd name="connsiteX29" fmla="*/ 2463282 w 5328169"/>
              <a:gd name="connsiteY29" fmla="*/ 1418253 h 2024743"/>
              <a:gd name="connsiteX30" fmla="*/ 2491274 w 5328169"/>
              <a:gd name="connsiteY30" fmla="*/ 1427584 h 2024743"/>
              <a:gd name="connsiteX31" fmla="*/ 2799184 w 5328169"/>
              <a:gd name="connsiteY31" fmla="*/ 1446245 h 2024743"/>
              <a:gd name="connsiteX32" fmla="*/ 2827176 w 5328169"/>
              <a:gd name="connsiteY32" fmla="*/ 1455576 h 2024743"/>
              <a:gd name="connsiteX33" fmla="*/ 2901821 w 5328169"/>
              <a:gd name="connsiteY33" fmla="*/ 1474237 h 2024743"/>
              <a:gd name="connsiteX34" fmla="*/ 2929813 w 5328169"/>
              <a:gd name="connsiteY34" fmla="*/ 1492898 h 2024743"/>
              <a:gd name="connsiteX35" fmla="*/ 3004457 w 5328169"/>
              <a:gd name="connsiteY35" fmla="*/ 1511559 h 2024743"/>
              <a:gd name="connsiteX36" fmla="*/ 3032449 w 5328169"/>
              <a:gd name="connsiteY36" fmla="*/ 1520890 h 2024743"/>
              <a:gd name="connsiteX37" fmla="*/ 3181739 w 5328169"/>
              <a:gd name="connsiteY37" fmla="*/ 1539551 h 2024743"/>
              <a:gd name="connsiteX38" fmla="*/ 3219062 w 5328169"/>
              <a:gd name="connsiteY38" fmla="*/ 1548882 h 2024743"/>
              <a:gd name="connsiteX39" fmla="*/ 3265715 w 5328169"/>
              <a:gd name="connsiteY39" fmla="*/ 1558212 h 2024743"/>
              <a:gd name="connsiteX40" fmla="*/ 3340359 w 5328169"/>
              <a:gd name="connsiteY40" fmla="*/ 1576874 h 2024743"/>
              <a:gd name="connsiteX41" fmla="*/ 3415004 w 5328169"/>
              <a:gd name="connsiteY41" fmla="*/ 1586204 h 2024743"/>
              <a:gd name="connsiteX42" fmla="*/ 3508311 w 5328169"/>
              <a:gd name="connsiteY42" fmla="*/ 1604865 h 2024743"/>
              <a:gd name="connsiteX43" fmla="*/ 3564294 w 5328169"/>
              <a:gd name="connsiteY43" fmla="*/ 1614196 h 2024743"/>
              <a:gd name="connsiteX44" fmla="*/ 3629608 w 5328169"/>
              <a:gd name="connsiteY44" fmla="*/ 1632857 h 2024743"/>
              <a:gd name="connsiteX45" fmla="*/ 3722915 w 5328169"/>
              <a:gd name="connsiteY45" fmla="*/ 1660849 h 2024743"/>
              <a:gd name="connsiteX46" fmla="*/ 3806890 w 5328169"/>
              <a:gd name="connsiteY46" fmla="*/ 1688841 h 2024743"/>
              <a:gd name="connsiteX47" fmla="*/ 3834882 w 5328169"/>
              <a:gd name="connsiteY47" fmla="*/ 1698171 h 2024743"/>
              <a:gd name="connsiteX48" fmla="*/ 3890866 w 5328169"/>
              <a:gd name="connsiteY48" fmla="*/ 1735494 h 2024743"/>
              <a:gd name="connsiteX49" fmla="*/ 3918857 w 5328169"/>
              <a:gd name="connsiteY49" fmla="*/ 1754155 h 2024743"/>
              <a:gd name="connsiteX50" fmla="*/ 3956180 w 5328169"/>
              <a:gd name="connsiteY50" fmla="*/ 1772816 h 2024743"/>
              <a:gd name="connsiteX51" fmla="*/ 3974841 w 5328169"/>
              <a:gd name="connsiteY51" fmla="*/ 1791478 h 2024743"/>
              <a:gd name="connsiteX52" fmla="*/ 4030825 w 5328169"/>
              <a:gd name="connsiteY52" fmla="*/ 1828800 h 2024743"/>
              <a:gd name="connsiteX53" fmla="*/ 4049486 w 5328169"/>
              <a:gd name="connsiteY53" fmla="*/ 1856792 h 2024743"/>
              <a:gd name="connsiteX54" fmla="*/ 4114800 w 5328169"/>
              <a:gd name="connsiteY54" fmla="*/ 1931437 h 2024743"/>
              <a:gd name="connsiteX55" fmla="*/ 4133462 w 5328169"/>
              <a:gd name="connsiteY55" fmla="*/ 1987420 h 2024743"/>
              <a:gd name="connsiteX56" fmla="*/ 4152123 w 5328169"/>
              <a:gd name="connsiteY56" fmla="*/ 2006082 h 2024743"/>
              <a:gd name="connsiteX57" fmla="*/ 4208106 w 5328169"/>
              <a:gd name="connsiteY57" fmla="*/ 2024743 h 2024743"/>
              <a:gd name="connsiteX58" fmla="*/ 4348066 w 5328169"/>
              <a:gd name="connsiteY58" fmla="*/ 2015412 h 2024743"/>
              <a:gd name="connsiteX59" fmla="*/ 4376057 w 5328169"/>
              <a:gd name="connsiteY59" fmla="*/ 1996751 h 2024743"/>
              <a:gd name="connsiteX60" fmla="*/ 4394719 w 5328169"/>
              <a:gd name="connsiteY60" fmla="*/ 1940767 h 2024743"/>
              <a:gd name="connsiteX61" fmla="*/ 4404049 w 5328169"/>
              <a:gd name="connsiteY61" fmla="*/ 1856792 h 2024743"/>
              <a:gd name="connsiteX62" fmla="*/ 4441372 w 5328169"/>
              <a:gd name="connsiteY62" fmla="*/ 1800808 h 2024743"/>
              <a:gd name="connsiteX63" fmla="*/ 4488025 w 5328169"/>
              <a:gd name="connsiteY63" fmla="*/ 1754155 h 2024743"/>
              <a:gd name="connsiteX64" fmla="*/ 4506686 w 5328169"/>
              <a:gd name="connsiteY64" fmla="*/ 1698171 h 2024743"/>
              <a:gd name="connsiteX65" fmla="*/ 4516017 w 5328169"/>
              <a:gd name="connsiteY65" fmla="*/ 1670180 h 2024743"/>
              <a:gd name="connsiteX66" fmla="*/ 4534678 w 5328169"/>
              <a:gd name="connsiteY66" fmla="*/ 1651518 h 2024743"/>
              <a:gd name="connsiteX67" fmla="*/ 4553339 w 5328169"/>
              <a:gd name="connsiteY67" fmla="*/ 1623527 h 2024743"/>
              <a:gd name="connsiteX68" fmla="*/ 4609323 w 5328169"/>
              <a:gd name="connsiteY68" fmla="*/ 1595535 h 2024743"/>
              <a:gd name="connsiteX69" fmla="*/ 4665306 w 5328169"/>
              <a:gd name="connsiteY69" fmla="*/ 1548882 h 2024743"/>
              <a:gd name="connsiteX70" fmla="*/ 4683968 w 5328169"/>
              <a:gd name="connsiteY70" fmla="*/ 1530220 h 2024743"/>
              <a:gd name="connsiteX71" fmla="*/ 4711959 w 5328169"/>
              <a:gd name="connsiteY71" fmla="*/ 1511559 h 2024743"/>
              <a:gd name="connsiteX72" fmla="*/ 4730621 w 5328169"/>
              <a:gd name="connsiteY72" fmla="*/ 1492898 h 2024743"/>
              <a:gd name="connsiteX73" fmla="*/ 4758613 w 5328169"/>
              <a:gd name="connsiteY73" fmla="*/ 1474237 h 2024743"/>
              <a:gd name="connsiteX74" fmla="*/ 4805266 w 5328169"/>
              <a:gd name="connsiteY74" fmla="*/ 1427584 h 2024743"/>
              <a:gd name="connsiteX75" fmla="*/ 4823927 w 5328169"/>
              <a:gd name="connsiteY75" fmla="*/ 1408922 h 2024743"/>
              <a:gd name="connsiteX76" fmla="*/ 4879911 w 5328169"/>
              <a:gd name="connsiteY76" fmla="*/ 1371600 h 2024743"/>
              <a:gd name="connsiteX77" fmla="*/ 4907902 w 5328169"/>
              <a:gd name="connsiteY77" fmla="*/ 1352939 h 2024743"/>
              <a:gd name="connsiteX78" fmla="*/ 4954555 w 5328169"/>
              <a:gd name="connsiteY78" fmla="*/ 1315616 h 2024743"/>
              <a:gd name="connsiteX79" fmla="*/ 4973217 w 5328169"/>
              <a:gd name="connsiteY79" fmla="*/ 1296955 h 2024743"/>
              <a:gd name="connsiteX80" fmla="*/ 4991878 w 5328169"/>
              <a:gd name="connsiteY80" fmla="*/ 1268963 h 2024743"/>
              <a:gd name="connsiteX81" fmla="*/ 5019870 w 5328169"/>
              <a:gd name="connsiteY81" fmla="*/ 1259633 h 2024743"/>
              <a:gd name="connsiteX82" fmla="*/ 5057192 w 5328169"/>
              <a:gd name="connsiteY82" fmla="*/ 1212980 h 2024743"/>
              <a:gd name="connsiteX83" fmla="*/ 5066523 w 5328169"/>
              <a:gd name="connsiteY83" fmla="*/ 1184988 h 2024743"/>
              <a:gd name="connsiteX84" fmla="*/ 5085184 w 5328169"/>
              <a:gd name="connsiteY84" fmla="*/ 1156996 h 2024743"/>
              <a:gd name="connsiteX85" fmla="*/ 5122506 w 5328169"/>
              <a:gd name="connsiteY85" fmla="*/ 1073020 h 2024743"/>
              <a:gd name="connsiteX86" fmla="*/ 5141168 w 5328169"/>
              <a:gd name="connsiteY86" fmla="*/ 1054359 h 2024743"/>
              <a:gd name="connsiteX87" fmla="*/ 5169159 w 5328169"/>
              <a:gd name="connsiteY87" fmla="*/ 970384 h 2024743"/>
              <a:gd name="connsiteX88" fmla="*/ 5178490 w 5328169"/>
              <a:gd name="connsiteY88" fmla="*/ 923731 h 2024743"/>
              <a:gd name="connsiteX89" fmla="*/ 5197151 w 5328169"/>
              <a:gd name="connsiteY89" fmla="*/ 886408 h 2024743"/>
              <a:gd name="connsiteX90" fmla="*/ 5206482 w 5328169"/>
              <a:gd name="connsiteY90" fmla="*/ 858416 h 2024743"/>
              <a:gd name="connsiteX91" fmla="*/ 5234474 w 5328169"/>
              <a:gd name="connsiteY91" fmla="*/ 802433 h 2024743"/>
              <a:gd name="connsiteX92" fmla="*/ 5243804 w 5328169"/>
              <a:gd name="connsiteY92" fmla="*/ 718457 h 2024743"/>
              <a:gd name="connsiteX93" fmla="*/ 5262466 w 5328169"/>
              <a:gd name="connsiteY93" fmla="*/ 662474 h 2024743"/>
              <a:gd name="connsiteX94" fmla="*/ 5271796 w 5328169"/>
              <a:gd name="connsiteY94" fmla="*/ 625151 h 2024743"/>
              <a:gd name="connsiteX95" fmla="*/ 5290457 w 5328169"/>
              <a:gd name="connsiteY95" fmla="*/ 569167 h 2024743"/>
              <a:gd name="connsiteX96" fmla="*/ 5309119 w 5328169"/>
              <a:gd name="connsiteY96" fmla="*/ 503853 h 2024743"/>
              <a:gd name="connsiteX97" fmla="*/ 5318449 w 5328169"/>
              <a:gd name="connsiteY97" fmla="*/ 391886 h 2024743"/>
              <a:gd name="connsiteX98" fmla="*/ 5318449 w 5328169"/>
              <a:gd name="connsiteY98" fmla="*/ 233265 h 2024743"/>
              <a:gd name="connsiteX99" fmla="*/ 5262466 w 5328169"/>
              <a:gd name="connsiteY99" fmla="*/ 158620 h 2024743"/>
              <a:gd name="connsiteX100" fmla="*/ 5225143 w 5328169"/>
              <a:gd name="connsiteY100" fmla="*/ 130629 h 2024743"/>
              <a:gd name="connsiteX101" fmla="*/ 5197151 w 5328169"/>
              <a:gd name="connsiteY101" fmla="*/ 121298 h 2024743"/>
              <a:gd name="connsiteX102" fmla="*/ 5141168 w 5328169"/>
              <a:gd name="connsiteY102" fmla="*/ 83976 h 2024743"/>
              <a:gd name="connsiteX103" fmla="*/ 5122506 w 5328169"/>
              <a:gd name="connsiteY103" fmla="*/ 65314 h 2024743"/>
              <a:gd name="connsiteX104" fmla="*/ 5094515 w 5328169"/>
              <a:gd name="connsiteY104" fmla="*/ 55984 h 2024743"/>
              <a:gd name="connsiteX105" fmla="*/ 4935894 w 5328169"/>
              <a:gd name="connsiteY105" fmla="*/ 46653 h 2024743"/>
              <a:gd name="connsiteX106" fmla="*/ 4823927 w 5328169"/>
              <a:gd name="connsiteY106" fmla="*/ 65314 h 2024743"/>
              <a:gd name="connsiteX107" fmla="*/ 4739951 w 5328169"/>
              <a:gd name="connsiteY107" fmla="*/ 93306 h 2024743"/>
              <a:gd name="connsiteX108" fmla="*/ 4702629 w 5328169"/>
              <a:gd name="connsiteY108" fmla="*/ 111967 h 2024743"/>
              <a:gd name="connsiteX109" fmla="*/ 4627984 w 5328169"/>
              <a:gd name="connsiteY109" fmla="*/ 130629 h 2024743"/>
              <a:gd name="connsiteX110" fmla="*/ 4590662 w 5328169"/>
              <a:gd name="connsiteY110" fmla="*/ 139959 h 2024743"/>
              <a:gd name="connsiteX111" fmla="*/ 4497355 w 5328169"/>
              <a:gd name="connsiteY111" fmla="*/ 149290 h 2024743"/>
              <a:gd name="connsiteX112" fmla="*/ 4376057 w 5328169"/>
              <a:gd name="connsiteY112" fmla="*/ 139959 h 2024743"/>
              <a:gd name="connsiteX113" fmla="*/ 4310743 w 5328169"/>
              <a:gd name="connsiteY113" fmla="*/ 121298 h 2024743"/>
              <a:gd name="connsiteX114" fmla="*/ 4264090 w 5328169"/>
              <a:gd name="connsiteY114" fmla="*/ 111967 h 2024743"/>
              <a:gd name="connsiteX115" fmla="*/ 4217437 w 5328169"/>
              <a:gd name="connsiteY115" fmla="*/ 93306 h 2024743"/>
              <a:gd name="connsiteX116" fmla="*/ 4152123 w 5328169"/>
              <a:gd name="connsiteY116" fmla="*/ 74645 h 2024743"/>
              <a:gd name="connsiteX117" fmla="*/ 4124131 w 5328169"/>
              <a:gd name="connsiteY117" fmla="*/ 65314 h 2024743"/>
              <a:gd name="connsiteX118" fmla="*/ 3974841 w 5328169"/>
              <a:gd name="connsiteY118" fmla="*/ 74645 h 2024743"/>
              <a:gd name="connsiteX119" fmla="*/ 3881535 w 5328169"/>
              <a:gd name="connsiteY119" fmla="*/ 93306 h 2024743"/>
              <a:gd name="connsiteX120" fmla="*/ 3825551 w 5328169"/>
              <a:gd name="connsiteY120" fmla="*/ 102637 h 2024743"/>
              <a:gd name="connsiteX121" fmla="*/ 3573625 w 5328169"/>
              <a:gd name="connsiteY121" fmla="*/ 93306 h 2024743"/>
              <a:gd name="connsiteX122" fmla="*/ 3508311 w 5328169"/>
              <a:gd name="connsiteY122" fmla="*/ 74645 h 2024743"/>
              <a:gd name="connsiteX123" fmla="*/ 3321698 w 5328169"/>
              <a:gd name="connsiteY123" fmla="*/ 65314 h 2024743"/>
              <a:gd name="connsiteX124" fmla="*/ 3181739 w 5328169"/>
              <a:gd name="connsiteY124" fmla="*/ 46653 h 2024743"/>
              <a:gd name="connsiteX125" fmla="*/ 3116425 w 5328169"/>
              <a:gd name="connsiteY125" fmla="*/ 37322 h 2024743"/>
              <a:gd name="connsiteX126" fmla="*/ 3069772 w 5328169"/>
              <a:gd name="connsiteY126" fmla="*/ 27992 h 2024743"/>
              <a:gd name="connsiteX127" fmla="*/ 3032449 w 5328169"/>
              <a:gd name="connsiteY127" fmla="*/ 18661 h 2024743"/>
              <a:gd name="connsiteX128" fmla="*/ 2873829 w 5328169"/>
              <a:gd name="connsiteY128" fmla="*/ 0 h 2024743"/>
              <a:gd name="connsiteX129" fmla="*/ 2640564 w 5328169"/>
              <a:gd name="connsiteY129" fmla="*/ 9331 h 2024743"/>
              <a:gd name="connsiteX130" fmla="*/ 2584580 w 5328169"/>
              <a:gd name="connsiteY130" fmla="*/ 27992 h 2024743"/>
              <a:gd name="connsiteX131" fmla="*/ 2547257 w 5328169"/>
              <a:gd name="connsiteY131" fmla="*/ 37322 h 2024743"/>
              <a:gd name="connsiteX132" fmla="*/ 2276670 w 5328169"/>
              <a:gd name="connsiteY132" fmla="*/ 18661 h 2024743"/>
              <a:gd name="connsiteX133" fmla="*/ 2230017 w 5328169"/>
              <a:gd name="connsiteY133" fmla="*/ 9331 h 2024743"/>
              <a:gd name="connsiteX134" fmla="*/ 2015413 w 5328169"/>
              <a:gd name="connsiteY134" fmla="*/ 18661 h 2024743"/>
              <a:gd name="connsiteX135" fmla="*/ 1912776 w 5328169"/>
              <a:gd name="connsiteY135" fmla="*/ 55984 h 2024743"/>
              <a:gd name="connsiteX136" fmla="*/ 1866123 w 5328169"/>
              <a:gd name="connsiteY136" fmla="*/ 65314 h 2024743"/>
              <a:gd name="connsiteX137" fmla="*/ 1828800 w 5328169"/>
              <a:gd name="connsiteY137" fmla="*/ 83976 h 2024743"/>
              <a:gd name="connsiteX138" fmla="*/ 1642188 w 5328169"/>
              <a:gd name="connsiteY138" fmla="*/ 102637 h 2024743"/>
              <a:gd name="connsiteX139" fmla="*/ 1464906 w 5328169"/>
              <a:gd name="connsiteY139" fmla="*/ 111967 h 2024743"/>
              <a:gd name="connsiteX140" fmla="*/ 1007706 w 5328169"/>
              <a:gd name="connsiteY140" fmla="*/ 102637 h 2024743"/>
              <a:gd name="connsiteX141" fmla="*/ 942392 w 5328169"/>
              <a:gd name="connsiteY141" fmla="*/ 83976 h 2024743"/>
              <a:gd name="connsiteX142" fmla="*/ 867747 w 5328169"/>
              <a:gd name="connsiteY142" fmla="*/ 74645 h 2024743"/>
              <a:gd name="connsiteX143" fmla="*/ 550506 w 5328169"/>
              <a:gd name="connsiteY143" fmla="*/ 55984 h 2024743"/>
              <a:gd name="connsiteX144" fmla="*/ 457200 w 5328169"/>
              <a:gd name="connsiteY144" fmla="*/ 46653 h 2024743"/>
              <a:gd name="connsiteX145" fmla="*/ 298580 w 5328169"/>
              <a:gd name="connsiteY145" fmla="*/ 65314 h 2024743"/>
              <a:gd name="connsiteX146" fmla="*/ 270588 w 5328169"/>
              <a:gd name="connsiteY146" fmla="*/ 74645 h 2024743"/>
              <a:gd name="connsiteX147" fmla="*/ 223935 w 5328169"/>
              <a:gd name="connsiteY147" fmla="*/ 130629 h 2024743"/>
              <a:gd name="connsiteX148" fmla="*/ 195943 w 5328169"/>
              <a:gd name="connsiteY148" fmla="*/ 158620 h 2024743"/>
              <a:gd name="connsiteX149" fmla="*/ 167951 w 5328169"/>
              <a:gd name="connsiteY149" fmla="*/ 205274 h 2024743"/>
              <a:gd name="connsiteX150" fmla="*/ 149290 w 5328169"/>
              <a:gd name="connsiteY150" fmla="*/ 233265 h 2024743"/>
              <a:gd name="connsiteX151" fmla="*/ 121298 w 5328169"/>
              <a:gd name="connsiteY151" fmla="*/ 251927 h 2024743"/>
              <a:gd name="connsiteX152" fmla="*/ 93306 w 5328169"/>
              <a:gd name="connsiteY152" fmla="*/ 279918 h 2024743"/>
              <a:gd name="connsiteX153" fmla="*/ 65315 w 5328169"/>
              <a:gd name="connsiteY153" fmla="*/ 335902 h 2024743"/>
              <a:gd name="connsiteX154" fmla="*/ 55984 w 5328169"/>
              <a:gd name="connsiteY154" fmla="*/ 363894 h 2024743"/>
              <a:gd name="connsiteX155" fmla="*/ 18662 w 5328169"/>
              <a:gd name="connsiteY155" fmla="*/ 419878 h 2024743"/>
              <a:gd name="connsiteX156" fmla="*/ 0 w 5328169"/>
              <a:gd name="connsiteY156" fmla="*/ 475861 h 2024743"/>
              <a:gd name="connsiteX157" fmla="*/ 9331 w 5328169"/>
              <a:gd name="connsiteY157" fmla="*/ 578498 h 2024743"/>
              <a:gd name="connsiteX158" fmla="*/ 27992 w 5328169"/>
              <a:gd name="connsiteY158" fmla="*/ 606490 h 2024743"/>
              <a:gd name="connsiteX159" fmla="*/ 65315 w 5328169"/>
              <a:gd name="connsiteY159" fmla="*/ 671804 h 2024743"/>
              <a:gd name="connsiteX160" fmla="*/ 74645 w 5328169"/>
              <a:gd name="connsiteY160" fmla="*/ 699796 h 2024743"/>
              <a:gd name="connsiteX161" fmla="*/ 93306 w 5328169"/>
              <a:gd name="connsiteY161" fmla="*/ 727788 h 2024743"/>
              <a:gd name="connsiteX162" fmla="*/ 83976 w 5328169"/>
              <a:gd name="connsiteY162" fmla="*/ 849086 h 2024743"/>
              <a:gd name="connsiteX163" fmla="*/ 65315 w 5328169"/>
              <a:gd name="connsiteY163" fmla="*/ 905069 h 2024743"/>
              <a:gd name="connsiteX164" fmla="*/ 83976 w 5328169"/>
              <a:gd name="connsiteY164" fmla="*/ 1026367 h 202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328169" h="2024743">
                <a:moveTo>
                  <a:pt x="83976" y="1026367"/>
                </a:moveTo>
                <a:lnTo>
                  <a:pt x="83976" y="1026367"/>
                </a:lnTo>
                <a:cubicBezTo>
                  <a:pt x="108858" y="1038808"/>
                  <a:pt x="133296" y="1052179"/>
                  <a:pt x="158621" y="1063690"/>
                </a:cubicBezTo>
                <a:cubicBezTo>
                  <a:pt x="235478" y="1098625"/>
                  <a:pt x="374267" y="1065514"/>
                  <a:pt x="419878" y="1063690"/>
                </a:cubicBezTo>
                <a:cubicBezTo>
                  <a:pt x="466531" y="1066800"/>
                  <a:pt x="513550" y="1066408"/>
                  <a:pt x="559837" y="1073020"/>
                </a:cubicBezTo>
                <a:cubicBezTo>
                  <a:pt x="579310" y="1075802"/>
                  <a:pt x="596348" y="1088900"/>
                  <a:pt x="615821" y="1091682"/>
                </a:cubicBezTo>
                <a:cubicBezTo>
                  <a:pt x="637592" y="1094792"/>
                  <a:pt x="659570" y="1096699"/>
                  <a:pt x="681135" y="1101012"/>
                </a:cubicBezTo>
                <a:cubicBezTo>
                  <a:pt x="706284" y="1106042"/>
                  <a:pt x="730898" y="1113454"/>
                  <a:pt x="755780" y="1119674"/>
                </a:cubicBezTo>
                <a:cubicBezTo>
                  <a:pt x="755793" y="1119677"/>
                  <a:pt x="830413" y="1138331"/>
                  <a:pt x="830425" y="1138335"/>
                </a:cubicBezTo>
                <a:cubicBezTo>
                  <a:pt x="839756" y="1141445"/>
                  <a:pt x="848875" y="1145280"/>
                  <a:pt x="858417" y="1147665"/>
                </a:cubicBezTo>
                <a:cubicBezTo>
                  <a:pt x="873802" y="1151511"/>
                  <a:pt x="889617" y="1153430"/>
                  <a:pt x="905070" y="1156996"/>
                </a:cubicBezTo>
                <a:cubicBezTo>
                  <a:pt x="930061" y="1162763"/>
                  <a:pt x="954833" y="1169437"/>
                  <a:pt x="979715" y="1175657"/>
                </a:cubicBezTo>
                <a:cubicBezTo>
                  <a:pt x="992156" y="1178767"/>
                  <a:pt x="1005567" y="1179253"/>
                  <a:pt x="1017037" y="1184988"/>
                </a:cubicBezTo>
                <a:cubicBezTo>
                  <a:pt x="1049557" y="1201248"/>
                  <a:pt x="1065267" y="1210395"/>
                  <a:pt x="1101013" y="1222310"/>
                </a:cubicBezTo>
                <a:cubicBezTo>
                  <a:pt x="1113179" y="1226365"/>
                  <a:pt x="1126052" y="1227956"/>
                  <a:pt x="1138335" y="1231641"/>
                </a:cubicBezTo>
                <a:cubicBezTo>
                  <a:pt x="1157176" y="1237293"/>
                  <a:pt x="1175658" y="1244082"/>
                  <a:pt x="1194319" y="1250302"/>
                </a:cubicBezTo>
                <a:cubicBezTo>
                  <a:pt x="1203650" y="1253412"/>
                  <a:pt x="1212769" y="1257248"/>
                  <a:pt x="1222311" y="1259633"/>
                </a:cubicBezTo>
                <a:cubicBezTo>
                  <a:pt x="1234752" y="1262743"/>
                  <a:pt x="1246847" y="1267979"/>
                  <a:pt x="1259633" y="1268963"/>
                </a:cubicBezTo>
                <a:cubicBezTo>
                  <a:pt x="1327926" y="1274216"/>
                  <a:pt x="1396482" y="1275184"/>
                  <a:pt x="1464906" y="1278294"/>
                </a:cubicBezTo>
                <a:cubicBezTo>
                  <a:pt x="1477347" y="1281404"/>
                  <a:pt x="1490442" y="1282573"/>
                  <a:pt x="1502229" y="1287625"/>
                </a:cubicBezTo>
                <a:cubicBezTo>
                  <a:pt x="1512536" y="1292042"/>
                  <a:pt x="1520191" y="1301271"/>
                  <a:pt x="1530221" y="1306286"/>
                </a:cubicBezTo>
                <a:cubicBezTo>
                  <a:pt x="1539852" y="1311101"/>
                  <a:pt x="1588473" y="1324404"/>
                  <a:pt x="1595535" y="1324947"/>
                </a:cubicBezTo>
                <a:cubicBezTo>
                  <a:pt x="1663828" y="1330201"/>
                  <a:pt x="1732384" y="1331168"/>
                  <a:pt x="1800808" y="1334278"/>
                </a:cubicBezTo>
                <a:cubicBezTo>
                  <a:pt x="1825690" y="1337388"/>
                  <a:pt x="1850452" y="1341685"/>
                  <a:pt x="1875453" y="1343608"/>
                </a:cubicBezTo>
                <a:cubicBezTo>
                  <a:pt x="1931358" y="1347908"/>
                  <a:pt x="1987587" y="1347623"/>
                  <a:pt x="2043404" y="1352939"/>
                </a:cubicBezTo>
                <a:cubicBezTo>
                  <a:pt x="2053195" y="1353871"/>
                  <a:pt x="2061854" y="1359884"/>
                  <a:pt x="2071396" y="1362269"/>
                </a:cubicBezTo>
                <a:cubicBezTo>
                  <a:pt x="2124661" y="1375585"/>
                  <a:pt x="2107485" y="1366565"/>
                  <a:pt x="2155372" y="1380931"/>
                </a:cubicBezTo>
                <a:cubicBezTo>
                  <a:pt x="2174213" y="1386583"/>
                  <a:pt x="2192694" y="1393372"/>
                  <a:pt x="2211355" y="1399592"/>
                </a:cubicBezTo>
                <a:cubicBezTo>
                  <a:pt x="2220686" y="1402702"/>
                  <a:pt x="2229520" y="1408513"/>
                  <a:pt x="2239347" y="1408922"/>
                </a:cubicBezTo>
                <a:lnTo>
                  <a:pt x="2463282" y="1418253"/>
                </a:lnTo>
                <a:cubicBezTo>
                  <a:pt x="2472613" y="1421363"/>
                  <a:pt x="2481460" y="1426930"/>
                  <a:pt x="2491274" y="1427584"/>
                </a:cubicBezTo>
                <a:cubicBezTo>
                  <a:pt x="2593395" y="1434392"/>
                  <a:pt x="2698293" y="1423824"/>
                  <a:pt x="2799184" y="1446245"/>
                </a:cubicBezTo>
                <a:cubicBezTo>
                  <a:pt x="2808785" y="1448379"/>
                  <a:pt x="2817634" y="1453191"/>
                  <a:pt x="2827176" y="1455576"/>
                </a:cubicBezTo>
                <a:cubicBezTo>
                  <a:pt x="2848476" y="1460901"/>
                  <a:pt x="2880489" y="1463571"/>
                  <a:pt x="2901821" y="1474237"/>
                </a:cubicBezTo>
                <a:cubicBezTo>
                  <a:pt x="2911851" y="1479252"/>
                  <a:pt x="2919274" y="1489066"/>
                  <a:pt x="2929813" y="1492898"/>
                </a:cubicBezTo>
                <a:cubicBezTo>
                  <a:pt x="2953916" y="1501663"/>
                  <a:pt x="2980126" y="1503448"/>
                  <a:pt x="3004457" y="1511559"/>
                </a:cubicBezTo>
                <a:cubicBezTo>
                  <a:pt x="3013788" y="1514669"/>
                  <a:pt x="3022747" y="1519273"/>
                  <a:pt x="3032449" y="1520890"/>
                </a:cubicBezTo>
                <a:cubicBezTo>
                  <a:pt x="3219420" y="1552051"/>
                  <a:pt x="3025187" y="1511086"/>
                  <a:pt x="3181739" y="1539551"/>
                </a:cubicBezTo>
                <a:cubicBezTo>
                  <a:pt x="3194356" y="1541845"/>
                  <a:pt x="3206543" y="1546100"/>
                  <a:pt x="3219062" y="1548882"/>
                </a:cubicBezTo>
                <a:cubicBezTo>
                  <a:pt x="3234543" y="1552322"/>
                  <a:pt x="3250262" y="1554646"/>
                  <a:pt x="3265715" y="1558212"/>
                </a:cubicBezTo>
                <a:cubicBezTo>
                  <a:pt x="3290705" y="1563979"/>
                  <a:pt x="3314910" y="1573693"/>
                  <a:pt x="3340359" y="1576874"/>
                </a:cubicBezTo>
                <a:lnTo>
                  <a:pt x="3415004" y="1586204"/>
                </a:lnTo>
                <a:cubicBezTo>
                  <a:pt x="3526876" y="1602186"/>
                  <a:pt x="3423325" y="1587868"/>
                  <a:pt x="3508311" y="1604865"/>
                </a:cubicBezTo>
                <a:cubicBezTo>
                  <a:pt x="3526862" y="1608575"/>
                  <a:pt x="3545743" y="1610486"/>
                  <a:pt x="3564294" y="1614196"/>
                </a:cubicBezTo>
                <a:cubicBezTo>
                  <a:pt x="3612905" y="1623919"/>
                  <a:pt x="3588111" y="1621001"/>
                  <a:pt x="3629608" y="1632857"/>
                </a:cubicBezTo>
                <a:cubicBezTo>
                  <a:pt x="3728294" y="1661053"/>
                  <a:pt x="3589912" y="1616514"/>
                  <a:pt x="3722915" y="1660849"/>
                </a:cubicBezTo>
                <a:lnTo>
                  <a:pt x="3806890" y="1688841"/>
                </a:lnTo>
                <a:lnTo>
                  <a:pt x="3834882" y="1698171"/>
                </a:lnTo>
                <a:lnTo>
                  <a:pt x="3890866" y="1735494"/>
                </a:lnTo>
                <a:cubicBezTo>
                  <a:pt x="3900196" y="1741714"/>
                  <a:pt x="3908827" y="1749140"/>
                  <a:pt x="3918857" y="1754155"/>
                </a:cubicBezTo>
                <a:lnTo>
                  <a:pt x="3956180" y="1772816"/>
                </a:lnTo>
                <a:cubicBezTo>
                  <a:pt x="3962400" y="1779037"/>
                  <a:pt x="3967803" y="1786200"/>
                  <a:pt x="3974841" y="1791478"/>
                </a:cubicBezTo>
                <a:cubicBezTo>
                  <a:pt x="3992783" y="1804935"/>
                  <a:pt x="4030825" y="1828800"/>
                  <a:pt x="4030825" y="1828800"/>
                </a:cubicBezTo>
                <a:cubicBezTo>
                  <a:pt x="4037045" y="1838131"/>
                  <a:pt x="4041557" y="1848863"/>
                  <a:pt x="4049486" y="1856792"/>
                </a:cubicBezTo>
                <a:cubicBezTo>
                  <a:pt x="4087588" y="1894894"/>
                  <a:pt x="4088360" y="1852121"/>
                  <a:pt x="4114800" y="1931437"/>
                </a:cubicBezTo>
                <a:cubicBezTo>
                  <a:pt x="4121021" y="1950098"/>
                  <a:pt x="4119553" y="1973510"/>
                  <a:pt x="4133462" y="1987420"/>
                </a:cubicBezTo>
                <a:cubicBezTo>
                  <a:pt x="4139682" y="1993641"/>
                  <a:pt x="4144255" y="2002148"/>
                  <a:pt x="4152123" y="2006082"/>
                </a:cubicBezTo>
                <a:cubicBezTo>
                  <a:pt x="4169717" y="2014879"/>
                  <a:pt x="4208106" y="2024743"/>
                  <a:pt x="4208106" y="2024743"/>
                </a:cubicBezTo>
                <a:cubicBezTo>
                  <a:pt x="4254759" y="2021633"/>
                  <a:pt x="4301945" y="2023099"/>
                  <a:pt x="4348066" y="2015412"/>
                </a:cubicBezTo>
                <a:cubicBezTo>
                  <a:pt x="4359127" y="2013568"/>
                  <a:pt x="4370114" y="2006260"/>
                  <a:pt x="4376057" y="1996751"/>
                </a:cubicBezTo>
                <a:cubicBezTo>
                  <a:pt x="4386483" y="1980070"/>
                  <a:pt x="4394719" y="1940767"/>
                  <a:pt x="4394719" y="1940767"/>
                </a:cubicBezTo>
                <a:cubicBezTo>
                  <a:pt x="4397829" y="1912775"/>
                  <a:pt x="4395143" y="1883511"/>
                  <a:pt x="4404049" y="1856792"/>
                </a:cubicBezTo>
                <a:cubicBezTo>
                  <a:pt x="4411141" y="1835515"/>
                  <a:pt x="4428931" y="1819469"/>
                  <a:pt x="4441372" y="1800808"/>
                </a:cubicBezTo>
                <a:cubicBezTo>
                  <a:pt x="4466254" y="1763485"/>
                  <a:pt x="4450702" y="1779037"/>
                  <a:pt x="4488025" y="1754155"/>
                </a:cubicBezTo>
                <a:lnTo>
                  <a:pt x="4506686" y="1698171"/>
                </a:lnTo>
                <a:cubicBezTo>
                  <a:pt x="4509796" y="1688841"/>
                  <a:pt x="4509063" y="1677135"/>
                  <a:pt x="4516017" y="1670180"/>
                </a:cubicBezTo>
                <a:cubicBezTo>
                  <a:pt x="4522237" y="1663959"/>
                  <a:pt x="4529183" y="1658387"/>
                  <a:pt x="4534678" y="1651518"/>
                </a:cubicBezTo>
                <a:cubicBezTo>
                  <a:pt x="4541683" y="1642762"/>
                  <a:pt x="4545410" y="1631456"/>
                  <a:pt x="4553339" y="1623527"/>
                </a:cubicBezTo>
                <a:cubicBezTo>
                  <a:pt x="4571429" y="1605437"/>
                  <a:pt x="4586554" y="1603124"/>
                  <a:pt x="4609323" y="1595535"/>
                </a:cubicBezTo>
                <a:cubicBezTo>
                  <a:pt x="4675818" y="1529040"/>
                  <a:pt x="4600354" y="1600845"/>
                  <a:pt x="4665306" y="1548882"/>
                </a:cubicBezTo>
                <a:cubicBezTo>
                  <a:pt x="4672176" y="1543386"/>
                  <a:pt x="4677098" y="1535716"/>
                  <a:pt x="4683968" y="1530220"/>
                </a:cubicBezTo>
                <a:cubicBezTo>
                  <a:pt x="4692724" y="1523215"/>
                  <a:pt x="4703203" y="1518564"/>
                  <a:pt x="4711959" y="1511559"/>
                </a:cubicBezTo>
                <a:cubicBezTo>
                  <a:pt x="4718828" y="1506064"/>
                  <a:pt x="4723752" y="1498393"/>
                  <a:pt x="4730621" y="1492898"/>
                </a:cubicBezTo>
                <a:cubicBezTo>
                  <a:pt x="4739378" y="1485893"/>
                  <a:pt x="4750174" y="1481621"/>
                  <a:pt x="4758613" y="1474237"/>
                </a:cubicBezTo>
                <a:cubicBezTo>
                  <a:pt x="4775164" y="1459755"/>
                  <a:pt x="4789715" y="1443135"/>
                  <a:pt x="4805266" y="1427584"/>
                </a:cubicBezTo>
                <a:cubicBezTo>
                  <a:pt x="4811486" y="1421363"/>
                  <a:pt x="4816607" y="1413802"/>
                  <a:pt x="4823927" y="1408922"/>
                </a:cubicBezTo>
                <a:lnTo>
                  <a:pt x="4879911" y="1371600"/>
                </a:lnTo>
                <a:cubicBezTo>
                  <a:pt x="4889241" y="1365380"/>
                  <a:pt x="4899972" y="1360868"/>
                  <a:pt x="4907902" y="1352939"/>
                </a:cubicBezTo>
                <a:cubicBezTo>
                  <a:pt x="4952962" y="1307881"/>
                  <a:pt x="4895703" y="1362699"/>
                  <a:pt x="4954555" y="1315616"/>
                </a:cubicBezTo>
                <a:cubicBezTo>
                  <a:pt x="4961424" y="1310120"/>
                  <a:pt x="4967721" y="1303824"/>
                  <a:pt x="4973217" y="1296955"/>
                </a:cubicBezTo>
                <a:cubicBezTo>
                  <a:pt x="4980222" y="1288198"/>
                  <a:pt x="4983121" y="1275968"/>
                  <a:pt x="4991878" y="1268963"/>
                </a:cubicBezTo>
                <a:cubicBezTo>
                  <a:pt x="4999558" y="1262819"/>
                  <a:pt x="5010539" y="1262743"/>
                  <a:pt x="5019870" y="1259633"/>
                </a:cubicBezTo>
                <a:cubicBezTo>
                  <a:pt x="5037226" y="1242276"/>
                  <a:pt x="5045422" y="1236519"/>
                  <a:pt x="5057192" y="1212980"/>
                </a:cubicBezTo>
                <a:cubicBezTo>
                  <a:pt x="5061591" y="1204183"/>
                  <a:pt x="5062124" y="1193785"/>
                  <a:pt x="5066523" y="1184988"/>
                </a:cubicBezTo>
                <a:cubicBezTo>
                  <a:pt x="5071538" y="1174958"/>
                  <a:pt x="5080630" y="1167244"/>
                  <a:pt x="5085184" y="1156996"/>
                </a:cubicBezTo>
                <a:cubicBezTo>
                  <a:pt x="5111076" y="1098738"/>
                  <a:pt x="5090833" y="1112610"/>
                  <a:pt x="5122506" y="1073020"/>
                </a:cubicBezTo>
                <a:cubicBezTo>
                  <a:pt x="5128002" y="1066151"/>
                  <a:pt x="5134947" y="1060579"/>
                  <a:pt x="5141168" y="1054359"/>
                </a:cubicBezTo>
                <a:cubicBezTo>
                  <a:pt x="5150498" y="1026367"/>
                  <a:pt x="5163372" y="999317"/>
                  <a:pt x="5169159" y="970384"/>
                </a:cubicBezTo>
                <a:cubicBezTo>
                  <a:pt x="5172269" y="954833"/>
                  <a:pt x="5173475" y="938776"/>
                  <a:pt x="5178490" y="923731"/>
                </a:cubicBezTo>
                <a:cubicBezTo>
                  <a:pt x="5182889" y="910535"/>
                  <a:pt x="5191672" y="899193"/>
                  <a:pt x="5197151" y="886408"/>
                </a:cubicBezTo>
                <a:cubicBezTo>
                  <a:pt x="5201025" y="877368"/>
                  <a:pt x="5202083" y="867213"/>
                  <a:pt x="5206482" y="858416"/>
                </a:cubicBezTo>
                <a:cubicBezTo>
                  <a:pt x="5242658" y="786066"/>
                  <a:pt x="5211020" y="872793"/>
                  <a:pt x="5234474" y="802433"/>
                </a:cubicBezTo>
                <a:cubicBezTo>
                  <a:pt x="5237584" y="774441"/>
                  <a:pt x="5238281" y="746074"/>
                  <a:pt x="5243804" y="718457"/>
                </a:cubicBezTo>
                <a:cubicBezTo>
                  <a:pt x="5247662" y="699168"/>
                  <a:pt x="5257696" y="681557"/>
                  <a:pt x="5262466" y="662474"/>
                </a:cubicBezTo>
                <a:cubicBezTo>
                  <a:pt x="5265576" y="650033"/>
                  <a:pt x="5268111" y="637434"/>
                  <a:pt x="5271796" y="625151"/>
                </a:cubicBezTo>
                <a:cubicBezTo>
                  <a:pt x="5277448" y="606310"/>
                  <a:pt x="5285686" y="588250"/>
                  <a:pt x="5290457" y="569167"/>
                </a:cubicBezTo>
                <a:cubicBezTo>
                  <a:pt x="5302174" y="522303"/>
                  <a:pt x="5295733" y="544010"/>
                  <a:pt x="5309119" y="503853"/>
                </a:cubicBezTo>
                <a:cubicBezTo>
                  <a:pt x="5312229" y="466531"/>
                  <a:pt x="5314898" y="429169"/>
                  <a:pt x="5318449" y="391886"/>
                </a:cubicBezTo>
                <a:cubicBezTo>
                  <a:pt x="5323553" y="338296"/>
                  <a:pt x="5337503" y="286615"/>
                  <a:pt x="5318449" y="233265"/>
                </a:cubicBezTo>
                <a:cubicBezTo>
                  <a:pt x="5311604" y="214099"/>
                  <a:pt x="5283117" y="175829"/>
                  <a:pt x="5262466" y="158620"/>
                </a:cubicBezTo>
                <a:cubicBezTo>
                  <a:pt x="5250519" y="148665"/>
                  <a:pt x="5238645" y="138344"/>
                  <a:pt x="5225143" y="130629"/>
                </a:cubicBezTo>
                <a:cubicBezTo>
                  <a:pt x="5216603" y="125749"/>
                  <a:pt x="5205749" y="126075"/>
                  <a:pt x="5197151" y="121298"/>
                </a:cubicBezTo>
                <a:cubicBezTo>
                  <a:pt x="5177546" y="110406"/>
                  <a:pt x="5157027" y="99835"/>
                  <a:pt x="5141168" y="83976"/>
                </a:cubicBezTo>
                <a:cubicBezTo>
                  <a:pt x="5134947" y="77755"/>
                  <a:pt x="5130050" y="69840"/>
                  <a:pt x="5122506" y="65314"/>
                </a:cubicBezTo>
                <a:cubicBezTo>
                  <a:pt x="5114073" y="60254"/>
                  <a:pt x="5103845" y="59094"/>
                  <a:pt x="5094515" y="55984"/>
                </a:cubicBezTo>
                <a:cubicBezTo>
                  <a:pt x="5031138" y="13731"/>
                  <a:pt x="5074062" y="34092"/>
                  <a:pt x="4935894" y="46653"/>
                </a:cubicBezTo>
                <a:cubicBezTo>
                  <a:pt x="4902259" y="49711"/>
                  <a:pt x="4858096" y="53924"/>
                  <a:pt x="4823927" y="65314"/>
                </a:cubicBezTo>
                <a:cubicBezTo>
                  <a:pt x="4718524" y="100449"/>
                  <a:pt x="4829388" y="70948"/>
                  <a:pt x="4739951" y="93306"/>
                </a:cubicBezTo>
                <a:cubicBezTo>
                  <a:pt x="4727510" y="99526"/>
                  <a:pt x="4715824" y="107568"/>
                  <a:pt x="4702629" y="111967"/>
                </a:cubicBezTo>
                <a:cubicBezTo>
                  <a:pt x="4678298" y="120078"/>
                  <a:pt x="4652866" y="124409"/>
                  <a:pt x="4627984" y="130629"/>
                </a:cubicBezTo>
                <a:cubicBezTo>
                  <a:pt x="4615543" y="133739"/>
                  <a:pt x="4603422" y="138683"/>
                  <a:pt x="4590662" y="139959"/>
                </a:cubicBezTo>
                <a:lnTo>
                  <a:pt x="4497355" y="149290"/>
                </a:lnTo>
                <a:cubicBezTo>
                  <a:pt x="4456922" y="146180"/>
                  <a:pt x="4416331" y="144697"/>
                  <a:pt x="4376057" y="139959"/>
                </a:cubicBezTo>
                <a:cubicBezTo>
                  <a:pt x="4343085" y="136080"/>
                  <a:pt x="4340246" y="128674"/>
                  <a:pt x="4310743" y="121298"/>
                </a:cubicBezTo>
                <a:cubicBezTo>
                  <a:pt x="4295358" y="117451"/>
                  <a:pt x="4279280" y="116524"/>
                  <a:pt x="4264090" y="111967"/>
                </a:cubicBezTo>
                <a:cubicBezTo>
                  <a:pt x="4248047" y="107154"/>
                  <a:pt x="4233326" y="98602"/>
                  <a:pt x="4217437" y="93306"/>
                </a:cubicBezTo>
                <a:cubicBezTo>
                  <a:pt x="4195956" y="86146"/>
                  <a:pt x="4173811" y="81151"/>
                  <a:pt x="4152123" y="74645"/>
                </a:cubicBezTo>
                <a:cubicBezTo>
                  <a:pt x="4142702" y="71819"/>
                  <a:pt x="4133462" y="68424"/>
                  <a:pt x="4124131" y="65314"/>
                </a:cubicBezTo>
                <a:cubicBezTo>
                  <a:pt x="4074368" y="68424"/>
                  <a:pt x="4024514" y="70325"/>
                  <a:pt x="3974841" y="74645"/>
                </a:cubicBezTo>
                <a:cubicBezTo>
                  <a:pt x="3841084" y="86277"/>
                  <a:pt x="3956646" y="76615"/>
                  <a:pt x="3881535" y="93306"/>
                </a:cubicBezTo>
                <a:cubicBezTo>
                  <a:pt x="3863067" y="97410"/>
                  <a:pt x="3844212" y="99527"/>
                  <a:pt x="3825551" y="102637"/>
                </a:cubicBezTo>
                <a:cubicBezTo>
                  <a:pt x="3741576" y="99527"/>
                  <a:pt x="3657484" y="98716"/>
                  <a:pt x="3573625" y="93306"/>
                </a:cubicBezTo>
                <a:cubicBezTo>
                  <a:pt x="3339210" y="78183"/>
                  <a:pt x="3692308" y="90645"/>
                  <a:pt x="3508311" y="74645"/>
                </a:cubicBezTo>
                <a:cubicBezTo>
                  <a:pt x="3446263" y="69249"/>
                  <a:pt x="3383902" y="68424"/>
                  <a:pt x="3321698" y="65314"/>
                </a:cubicBezTo>
                <a:cubicBezTo>
                  <a:pt x="3181523" y="49740"/>
                  <a:pt x="3290625" y="63405"/>
                  <a:pt x="3181739" y="46653"/>
                </a:cubicBezTo>
                <a:cubicBezTo>
                  <a:pt x="3160002" y="43309"/>
                  <a:pt x="3138118" y="40937"/>
                  <a:pt x="3116425" y="37322"/>
                </a:cubicBezTo>
                <a:cubicBezTo>
                  <a:pt x="3100782" y="34715"/>
                  <a:pt x="3085253" y="31432"/>
                  <a:pt x="3069772" y="27992"/>
                </a:cubicBezTo>
                <a:cubicBezTo>
                  <a:pt x="3057253" y="25210"/>
                  <a:pt x="3045066" y="20955"/>
                  <a:pt x="3032449" y="18661"/>
                </a:cubicBezTo>
                <a:cubicBezTo>
                  <a:pt x="2982040" y="9496"/>
                  <a:pt x="2923856" y="5003"/>
                  <a:pt x="2873829" y="0"/>
                </a:cubicBezTo>
                <a:cubicBezTo>
                  <a:pt x="2796074" y="3110"/>
                  <a:pt x="2718019" y="1835"/>
                  <a:pt x="2640564" y="9331"/>
                </a:cubicBezTo>
                <a:cubicBezTo>
                  <a:pt x="2620985" y="11226"/>
                  <a:pt x="2603664" y="23222"/>
                  <a:pt x="2584580" y="27992"/>
                </a:cubicBezTo>
                <a:lnTo>
                  <a:pt x="2547257" y="37322"/>
                </a:lnTo>
                <a:cubicBezTo>
                  <a:pt x="2457745" y="32611"/>
                  <a:pt x="2366010" y="30573"/>
                  <a:pt x="2276670" y="18661"/>
                </a:cubicBezTo>
                <a:cubicBezTo>
                  <a:pt x="2260950" y="16565"/>
                  <a:pt x="2245568" y="12441"/>
                  <a:pt x="2230017" y="9331"/>
                </a:cubicBezTo>
                <a:cubicBezTo>
                  <a:pt x="2158482" y="12441"/>
                  <a:pt x="2086833" y="13560"/>
                  <a:pt x="2015413" y="18661"/>
                </a:cubicBezTo>
                <a:cubicBezTo>
                  <a:pt x="1952938" y="23123"/>
                  <a:pt x="1976842" y="32687"/>
                  <a:pt x="1912776" y="55984"/>
                </a:cubicBezTo>
                <a:cubicBezTo>
                  <a:pt x="1897872" y="61404"/>
                  <a:pt x="1881674" y="62204"/>
                  <a:pt x="1866123" y="65314"/>
                </a:cubicBezTo>
                <a:cubicBezTo>
                  <a:pt x="1853682" y="71535"/>
                  <a:pt x="1841996" y="79577"/>
                  <a:pt x="1828800" y="83976"/>
                </a:cubicBezTo>
                <a:cubicBezTo>
                  <a:pt x="1782742" y="99329"/>
                  <a:pt x="1661041" y="101528"/>
                  <a:pt x="1642188" y="102637"/>
                </a:cubicBezTo>
                <a:lnTo>
                  <a:pt x="1464906" y="111967"/>
                </a:lnTo>
                <a:lnTo>
                  <a:pt x="1007706" y="102637"/>
                </a:lnTo>
                <a:cubicBezTo>
                  <a:pt x="974835" y="101397"/>
                  <a:pt x="971818" y="89326"/>
                  <a:pt x="942392" y="83976"/>
                </a:cubicBezTo>
                <a:cubicBezTo>
                  <a:pt x="917721" y="79490"/>
                  <a:pt x="892629" y="77755"/>
                  <a:pt x="867747" y="74645"/>
                </a:cubicBezTo>
                <a:cubicBezTo>
                  <a:pt x="746469" y="34217"/>
                  <a:pt x="866952" y="71420"/>
                  <a:pt x="550506" y="55984"/>
                </a:cubicBezTo>
                <a:cubicBezTo>
                  <a:pt x="519286" y="54461"/>
                  <a:pt x="488302" y="49763"/>
                  <a:pt x="457200" y="46653"/>
                </a:cubicBezTo>
                <a:lnTo>
                  <a:pt x="298580" y="65314"/>
                </a:lnTo>
                <a:cubicBezTo>
                  <a:pt x="288903" y="67073"/>
                  <a:pt x="279919" y="71535"/>
                  <a:pt x="270588" y="74645"/>
                </a:cubicBezTo>
                <a:cubicBezTo>
                  <a:pt x="188801" y="156432"/>
                  <a:pt x="288894" y="52679"/>
                  <a:pt x="223935" y="130629"/>
                </a:cubicBezTo>
                <a:cubicBezTo>
                  <a:pt x="215488" y="140766"/>
                  <a:pt x="205274" y="149290"/>
                  <a:pt x="195943" y="158620"/>
                </a:cubicBezTo>
                <a:cubicBezTo>
                  <a:pt x="179741" y="207230"/>
                  <a:pt x="197226" y="168680"/>
                  <a:pt x="167951" y="205274"/>
                </a:cubicBezTo>
                <a:cubicBezTo>
                  <a:pt x="160946" y="214030"/>
                  <a:pt x="157219" y="225336"/>
                  <a:pt x="149290" y="233265"/>
                </a:cubicBezTo>
                <a:cubicBezTo>
                  <a:pt x="141360" y="241195"/>
                  <a:pt x="129913" y="244748"/>
                  <a:pt x="121298" y="251927"/>
                </a:cubicBezTo>
                <a:cubicBezTo>
                  <a:pt x="111161" y="260374"/>
                  <a:pt x="102637" y="270588"/>
                  <a:pt x="93306" y="279918"/>
                </a:cubicBezTo>
                <a:cubicBezTo>
                  <a:pt x="69857" y="350270"/>
                  <a:pt x="101487" y="263559"/>
                  <a:pt x="65315" y="335902"/>
                </a:cubicBezTo>
                <a:cubicBezTo>
                  <a:pt x="60916" y="344699"/>
                  <a:pt x="60760" y="355296"/>
                  <a:pt x="55984" y="363894"/>
                </a:cubicBezTo>
                <a:cubicBezTo>
                  <a:pt x="45092" y="383500"/>
                  <a:pt x="25755" y="398601"/>
                  <a:pt x="18662" y="419878"/>
                </a:cubicBezTo>
                <a:lnTo>
                  <a:pt x="0" y="475861"/>
                </a:lnTo>
                <a:cubicBezTo>
                  <a:pt x="3110" y="510073"/>
                  <a:pt x="2133" y="544907"/>
                  <a:pt x="9331" y="578498"/>
                </a:cubicBezTo>
                <a:cubicBezTo>
                  <a:pt x="11681" y="589463"/>
                  <a:pt x="22428" y="596753"/>
                  <a:pt x="27992" y="606490"/>
                </a:cubicBezTo>
                <a:cubicBezTo>
                  <a:pt x="75337" y="689344"/>
                  <a:pt x="19855" y="603616"/>
                  <a:pt x="65315" y="671804"/>
                </a:cubicBezTo>
                <a:cubicBezTo>
                  <a:pt x="68425" y="681135"/>
                  <a:pt x="70247" y="690999"/>
                  <a:pt x="74645" y="699796"/>
                </a:cubicBezTo>
                <a:cubicBezTo>
                  <a:pt x="79660" y="709826"/>
                  <a:pt x="92606" y="716596"/>
                  <a:pt x="93306" y="727788"/>
                </a:cubicBezTo>
                <a:cubicBezTo>
                  <a:pt x="95836" y="768261"/>
                  <a:pt x="90300" y="809030"/>
                  <a:pt x="83976" y="849086"/>
                </a:cubicBezTo>
                <a:cubicBezTo>
                  <a:pt x="80908" y="868516"/>
                  <a:pt x="65315" y="905069"/>
                  <a:pt x="65315" y="905069"/>
                </a:cubicBezTo>
                <a:lnTo>
                  <a:pt x="83976" y="102636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p:cNvSpPr>
            <a:spLocks noGrp="1"/>
          </p:cNvSpPr>
          <p:nvPr>
            <p:ph idx="1"/>
          </p:nvPr>
        </p:nvSpPr>
        <p:spPr>
          <a:xfrm>
            <a:off x="914400" y="548457"/>
            <a:ext cx="7623110" cy="4525963"/>
          </a:xfrm>
        </p:spPr>
        <p:txBody>
          <a:bodyPr>
            <a:normAutofit/>
          </a:bodyPr>
          <a:lstStyle/>
          <a:p>
            <a:r>
              <a:rPr lang="en-US" sz="2000" dirty="0" smtClean="0"/>
              <a:t>Law </a:t>
            </a:r>
            <a:r>
              <a:rPr lang="en-US" sz="2000" dirty="0"/>
              <a:t>enforcement efforts have found Internet sweepstakes </a:t>
            </a:r>
            <a:r>
              <a:rPr lang="en-US" sz="2000" dirty="0" smtClean="0"/>
              <a:t>cafés </a:t>
            </a:r>
            <a:r>
              <a:rPr lang="en-US" sz="2000" dirty="0"/>
              <a:t>operating across the country, including in Arkansas, California, Colorado, Connecticut, Florida Georgia, Hawaii, Illinois, Indiana, Louisiana, Maryland, Massachusetts, Michigan, New Hampshire, New Jersey, New Mexico, New York, North Carolina, Ohio, Pennsylvania, South Carolina, Texas and </a:t>
            </a:r>
            <a:r>
              <a:rPr lang="en-US" sz="2000" dirty="0" smtClean="0"/>
              <a:t>Virginia</a:t>
            </a:r>
          </a:p>
          <a:p>
            <a:pPr lvl="1"/>
            <a:r>
              <a:rPr lang="en-US" sz="1600" dirty="0" smtClean="0"/>
              <a:t>States </a:t>
            </a:r>
            <a:r>
              <a:rPr lang="en-US" sz="1600" dirty="0"/>
              <a:t>with the most sweepstakes </a:t>
            </a:r>
            <a:r>
              <a:rPr lang="en-US" sz="1600" dirty="0" smtClean="0"/>
              <a:t>cafés</a:t>
            </a:r>
            <a:r>
              <a:rPr lang="en-US" sz="1600" dirty="0"/>
              <a:t>:  Florida, Ohio, </a:t>
            </a:r>
            <a:r>
              <a:rPr lang="en-US" sz="1600" dirty="0" smtClean="0"/>
              <a:t>North Carolina </a:t>
            </a:r>
            <a:endParaRPr lang="en-US" sz="1600" dirty="0"/>
          </a:p>
        </p:txBody>
      </p:sp>
      <p:sp>
        <p:nvSpPr>
          <p:cNvPr id="8" name="Freeform 7"/>
          <p:cNvSpPr/>
          <p:nvPr/>
        </p:nvSpPr>
        <p:spPr>
          <a:xfrm>
            <a:off x="3752160" y="2688117"/>
            <a:ext cx="1492898" cy="550506"/>
          </a:xfrm>
          <a:custGeom>
            <a:avLst/>
            <a:gdLst>
              <a:gd name="connsiteX0" fmla="*/ 0 w 1492898"/>
              <a:gd name="connsiteY0" fmla="*/ 83976 h 550506"/>
              <a:gd name="connsiteX1" fmla="*/ 0 w 1492898"/>
              <a:gd name="connsiteY1" fmla="*/ 83976 h 550506"/>
              <a:gd name="connsiteX2" fmla="*/ 9330 w 1492898"/>
              <a:gd name="connsiteY2" fmla="*/ 186612 h 550506"/>
              <a:gd name="connsiteX3" fmla="*/ 27992 w 1492898"/>
              <a:gd name="connsiteY3" fmla="*/ 242596 h 550506"/>
              <a:gd name="connsiteX4" fmla="*/ 37322 w 1492898"/>
              <a:gd name="connsiteY4" fmla="*/ 270588 h 550506"/>
              <a:gd name="connsiteX5" fmla="*/ 55983 w 1492898"/>
              <a:gd name="connsiteY5" fmla="*/ 298580 h 550506"/>
              <a:gd name="connsiteX6" fmla="*/ 65314 w 1492898"/>
              <a:gd name="connsiteY6" fmla="*/ 326572 h 550506"/>
              <a:gd name="connsiteX7" fmla="*/ 83975 w 1492898"/>
              <a:gd name="connsiteY7" fmla="*/ 354563 h 550506"/>
              <a:gd name="connsiteX8" fmla="*/ 111967 w 1492898"/>
              <a:gd name="connsiteY8" fmla="*/ 410547 h 550506"/>
              <a:gd name="connsiteX9" fmla="*/ 167951 w 1492898"/>
              <a:gd name="connsiteY9" fmla="*/ 429208 h 550506"/>
              <a:gd name="connsiteX10" fmla="*/ 662473 w 1492898"/>
              <a:gd name="connsiteY10" fmla="*/ 438539 h 550506"/>
              <a:gd name="connsiteX11" fmla="*/ 709126 w 1492898"/>
              <a:gd name="connsiteY11" fmla="*/ 447870 h 550506"/>
              <a:gd name="connsiteX12" fmla="*/ 737118 w 1492898"/>
              <a:gd name="connsiteY12" fmla="*/ 457200 h 550506"/>
              <a:gd name="connsiteX13" fmla="*/ 793102 w 1492898"/>
              <a:gd name="connsiteY13" fmla="*/ 466531 h 550506"/>
              <a:gd name="connsiteX14" fmla="*/ 877077 w 1492898"/>
              <a:gd name="connsiteY14" fmla="*/ 485192 h 550506"/>
              <a:gd name="connsiteX15" fmla="*/ 933061 w 1492898"/>
              <a:gd name="connsiteY15" fmla="*/ 494523 h 550506"/>
              <a:gd name="connsiteX16" fmla="*/ 1035698 w 1492898"/>
              <a:gd name="connsiteY16" fmla="*/ 513184 h 550506"/>
              <a:gd name="connsiteX17" fmla="*/ 1268963 w 1492898"/>
              <a:gd name="connsiteY17" fmla="*/ 522514 h 550506"/>
              <a:gd name="connsiteX18" fmla="*/ 1362269 w 1492898"/>
              <a:gd name="connsiteY18" fmla="*/ 550506 h 550506"/>
              <a:gd name="connsiteX19" fmla="*/ 1446245 w 1492898"/>
              <a:gd name="connsiteY19" fmla="*/ 541176 h 550506"/>
              <a:gd name="connsiteX20" fmla="*/ 1474237 w 1492898"/>
              <a:gd name="connsiteY20" fmla="*/ 513184 h 550506"/>
              <a:gd name="connsiteX21" fmla="*/ 1492898 w 1492898"/>
              <a:gd name="connsiteY21" fmla="*/ 457200 h 550506"/>
              <a:gd name="connsiteX22" fmla="*/ 1483567 w 1492898"/>
              <a:gd name="connsiteY22" fmla="*/ 354563 h 550506"/>
              <a:gd name="connsiteX23" fmla="*/ 1464906 w 1492898"/>
              <a:gd name="connsiteY23" fmla="*/ 326572 h 550506"/>
              <a:gd name="connsiteX24" fmla="*/ 1427583 w 1492898"/>
              <a:gd name="connsiteY24" fmla="*/ 251927 h 550506"/>
              <a:gd name="connsiteX25" fmla="*/ 1390261 w 1492898"/>
              <a:gd name="connsiteY25" fmla="*/ 205274 h 550506"/>
              <a:gd name="connsiteX26" fmla="*/ 1380930 w 1492898"/>
              <a:gd name="connsiteY26" fmla="*/ 177282 h 550506"/>
              <a:gd name="connsiteX27" fmla="*/ 1390261 w 1492898"/>
              <a:gd name="connsiteY27" fmla="*/ 121298 h 550506"/>
              <a:gd name="connsiteX28" fmla="*/ 1399592 w 1492898"/>
              <a:gd name="connsiteY28" fmla="*/ 93306 h 550506"/>
              <a:gd name="connsiteX29" fmla="*/ 1362269 w 1492898"/>
              <a:gd name="connsiteY29" fmla="*/ 55984 h 550506"/>
              <a:gd name="connsiteX30" fmla="*/ 1324947 w 1492898"/>
              <a:gd name="connsiteY30" fmla="*/ 46653 h 550506"/>
              <a:gd name="connsiteX31" fmla="*/ 942392 w 1492898"/>
              <a:gd name="connsiteY31" fmla="*/ 37323 h 550506"/>
              <a:gd name="connsiteX32" fmla="*/ 895739 w 1492898"/>
              <a:gd name="connsiteY32" fmla="*/ 27992 h 550506"/>
              <a:gd name="connsiteX33" fmla="*/ 830424 w 1492898"/>
              <a:gd name="connsiteY33" fmla="*/ 18661 h 550506"/>
              <a:gd name="connsiteX34" fmla="*/ 793102 w 1492898"/>
              <a:gd name="connsiteY34" fmla="*/ 9331 h 550506"/>
              <a:gd name="connsiteX35" fmla="*/ 737118 w 1492898"/>
              <a:gd name="connsiteY35" fmla="*/ 0 h 550506"/>
              <a:gd name="connsiteX36" fmla="*/ 559837 w 1492898"/>
              <a:gd name="connsiteY36" fmla="*/ 9331 h 550506"/>
              <a:gd name="connsiteX37" fmla="*/ 438539 w 1492898"/>
              <a:gd name="connsiteY37" fmla="*/ 27992 h 550506"/>
              <a:gd name="connsiteX38" fmla="*/ 354563 w 1492898"/>
              <a:gd name="connsiteY38" fmla="*/ 37323 h 550506"/>
              <a:gd name="connsiteX39" fmla="*/ 214604 w 1492898"/>
              <a:gd name="connsiteY39" fmla="*/ 46653 h 550506"/>
              <a:gd name="connsiteX40" fmla="*/ 111967 w 1492898"/>
              <a:gd name="connsiteY40" fmla="*/ 55984 h 550506"/>
              <a:gd name="connsiteX41" fmla="*/ 74645 w 1492898"/>
              <a:gd name="connsiteY41" fmla="*/ 65314 h 550506"/>
              <a:gd name="connsiteX42" fmla="*/ 0 w 1492898"/>
              <a:gd name="connsiteY42" fmla="*/ 83976 h 55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92898" h="550506">
                <a:moveTo>
                  <a:pt x="0" y="83976"/>
                </a:moveTo>
                <a:lnTo>
                  <a:pt x="0" y="83976"/>
                </a:lnTo>
                <a:cubicBezTo>
                  <a:pt x="3110" y="118188"/>
                  <a:pt x="3360" y="152782"/>
                  <a:pt x="9330" y="186612"/>
                </a:cubicBezTo>
                <a:cubicBezTo>
                  <a:pt x="12749" y="205984"/>
                  <a:pt x="21772" y="223935"/>
                  <a:pt x="27992" y="242596"/>
                </a:cubicBezTo>
                <a:cubicBezTo>
                  <a:pt x="31102" y="251927"/>
                  <a:pt x="31866" y="262404"/>
                  <a:pt x="37322" y="270588"/>
                </a:cubicBezTo>
                <a:cubicBezTo>
                  <a:pt x="43542" y="279919"/>
                  <a:pt x="50968" y="288550"/>
                  <a:pt x="55983" y="298580"/>
                </a:cubicBezTo>
                <a:cubicBezTo>
                  <a:pt x="60382" y="307377"/>
                  <a:pt x="60915" y="317775"/>
                  <a:pt x="65314" y="326572"/>
                </a:cubicBezTo>
                <a:cubicBezTo>
                  <a:pt x="70329" y="336602"/>
                  <a:pt x="78960" y="344533"/>
                  <a:pt x="83975" y="354563"/>
                </a:cubicBezTo>
                <a:cubicBezTo>
                  <a:pt x="92756" y="372125"/>
                  <a:pt x="92521" y="398393"/>
                  <a:pt x="111967" y="410547"/>
                </a:cubicBezTo>
                <a:cubicBezTo>
                  <a:pt x="128648" y="420972"/>
                  <a:pt x="148284" y="428837"/>
                  <a:pt x="167951" y="429208"/>
                </a:cubicBezTo>
                <a:lnTo>
                  <a:pt x="662473" y="438539"/>
                </a:lnTo>
                <a:cubicBezTo>
                  <a:pt x="678024" y="441649"/>
                  <a:pt x="693741" y="444024"/>
                  <a:pt x="709126" y="447870"/>
                </a:cubicBezTo>
                <a:cubicBezTo>
                  <a:pt x="718668" y="450255"/>
                  <a:pt x="727517" y="455066"/>
                  <a:pt x="737118" y="457200"/>
                </a:cubicBezTo>
                <a:cubicBezTo>
                  <a:pt x="755586" y="461304"/>
                  <a:pt x="774488" y="463147"/>
                  <a:pt x="793102" y="466531"/>
                </a:cubicBezTo>
                <a:cubicBezTo>
                  <a:pt x="972332" y="499118"/>
                  <a:pt x="727335" y="455242"/>
                  <a:pt x="877077" y="485192"/>
                </a:cubicBezTo>
                <a:cubicBezTo>
                  <a:pt x="895628" y="488902"/>
                  <a:pt x="914510" y="490813"/>
                  <a:pt x="933061" y="494523"/>
                </a:cubicBezTo>
                <a:cubicBezTo>
                  <a:pt x="986460" y="505203"/>
                  <a:pt x="966708" y="508872"/>
                  <a:pt x="1035698" y="513184"/>
                </a:cubicBezTo>
                <a:cubicBezTo>
                  <a:pt x="1113364" y="518038"/>
                  <a:pt x="1191208" y="519404"/>
                  <a:pt x="1268963" y="522514"/>
                </a:cubicBezTo>
                <a:cubicBezTo>
                  <a:pt x="1337112" y="545231"/>
                  <a:pt x="1305863" y="536405"/>
                  <a:pt x="1362269" y="550506"/>
                </a:cubicBezTo>
                <a:cubicBezTo>
                  <a:pt x="1390261" y="547396"/>
                  <a:pt x="1419526" y="550082"/>
                  <a:pt x="1446245" y="541176"/>
                </a:cubicBezTo>
                <a:cubicBezTo>
                  <a:pt x="1458763" y="537003"/>
                  <a:pt x="1467829" y="524719"/>
                  <a:pt x="1474237" y="513184"/>
                </a:cubicBezTo>
                <a:cubicBezTo>
                  <a:pt x="1483790" y="495989"/>
                  <a:pt x="1492898" y="457200"/>
                  <a:pt x="1492898" y="457200"/>
                </a:cubicBezTo>
                <a:cubicBezTo>
                  <a:pt x="1489788" y="422988"/>
                  <a:pt x="1490765" y="388154"/>
                  <a:pt x="1483567" y="354563"/>
                </a:cubicBezTo>
                <a:cubicBezTo>
                  <a:pt x="1481217" y="343598"/>
                  <a:pt x="1470276" y="336416"/>
                  <a:pt x="1464906" y="326572"/>
                </a:cubicBezTo>
                <a:cubicBezTo>
                  <a:pt x="1451585" y="302150"/>
                  <a:pt x="1447253" y="271598"/>
                  <a:pt x="1427583" y="251927"/>
                </a:cubicBezTo>
                <a:cubicBezTo>
                  <a:pt x="1410227" y="234570"/>
                  <a:pt x="1402031" y="228813"/>
                  <a:pt x="1390261" y="205274"/>
                </a:cubicBezTo>
                <a:cubicBezTo>
                  <a:pt x="1385862" y="196477"/>
                  <a:pt x="1384040" y="186613"/>
                  <a:pt x="1380930" y="177282"/>
                </a:cubicBezTo>
                <a:cubicBezTo>
                  <a:pt x="1384040" y="158621"/>
                  <a:pt x="1386157" y="139766"/>
                  <a:pt x="1390261" y="121298"/>
                </a:cubicBezTo>
                <a:cubicBezTo>
                  <a:pt x="1392395" y="111697"/>
                  <a:pt x="1399592" y="103141"/>
                  <a:pt x="1399592" y="93306"/>
                </a:cubicBezTo>
                <a:cubicBezTo>
                  <a:pt x="1399592" y="61315"/>
                  <a:pt x="1387151" y="63093"/>
                  <a:pt x="1362269" y="55984"/>
                </a:cubicBezTo>
                <a:cubicBezTo>
                  <a:pt x="1349939" y="52461"/>
                  <a:pt x="1337758" y="47222"/>
                  <a:pt x="1324947" y="46653"/>
                </a:cubicBezTo>
                <a:cubicBezTo>
                  <a:pt x="1197517" y="40989"/>
                  <a:pt x="1069910" y="40433"/>
                  <a:pt x="942392" y="37323"/>
                </a:cubicBezTo>
                <a:cubicBezTo>
                  <a:pt x="926841" y="34213"/>
                  <a:pt x="911382" y="30599"/>
                  <a:pt x="895739" y="27992"/>
                </a:cubicBezTo>
                <a:cubicBezTo>
                  <a:pt x="874046" y="24376"/>
                  <a:pt x="852062" y="22595"/>
                  <a:pt x="830424" y="18661"/>
                </a:cubicBezTo>
                <a:cubicBezTo>
                  <a:pt x="817807" y="16367"/>
                  <a:pt x="805676" y="11846"/>
                  <a:pt x="793102" y="9331"/>
                </a:cubicBezTo>
                <a:cubicBezTo>
                  <a:pt x="774551" y="5621"/>
                  <a:pt x="755779" y="3110"/>
                  <a:pt x="737118" y="0"/>
                </a:cubicBezTo>
                <a:cubicBezTo>
                  <a:pt x="678024" y="3110"/>
                  <a:pt x="618838" y="4793"/>
                  <a:pt x="559837" y="9331"/>
                </a:cubicBezTo>
                <a:cubicBezTo>
                  <a:pt x="520642" y="12346"/>
                  <a:pt x="477636" y="22779"/>
                  <a:pt x="438539" y="27992"/>
                </a:cubicBezTo>
                <a:cubicBezTo>
                  <a:pt x="410622" y="31714"/>
                  <a:pt x="382630" y="34984"/>
                  <a:pt x="354563" y="37323"/>
                </a:cubicBezTo>
                <a:cubicBezTo>
                  <a:pt x="307968" y="41206"/>
                  <a:pt x="261223" y="43067"/>
                  <a:pt x="214604" y="46653"/>
                </a:cubicBezTo>
                <a:cubicBezTo>
                  <a:pt x="180352" y="49288"/>
                  <a:pt x="146179" y="52874"/>
                  <a:pt x="111967" y="55984"/>
                </a:cubicBezTo>
                <a:cubicBezTo>
                  <a:pt x="99526" y="59094"/>
                  <a:pt x="86928" y="61629"/>
                  <a:pt x="74645" y="65314"/>
                </a:cubicBezTo>
                <a:cubicBezTo>
                  <a:pt x="55804" y="70966"/>
                  <a:pt x="12441" y="80866"/>
                  <a:pt x="0" y="839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6234749" y="2688117"/>
            <a:ext cx="1017037" cy="1119673"/>
          </a:xfrm>
          <a:custGeom>
            <a:avLst/>
            <a:gdLst>
              <a:gd name="connsiteX0" fmla="*/ 111968 w 1017037"/>
              <a:gd name="connsiteY0" fmla="*/ 83975 h 1119673"/>
              <a:gd name="connsiteX1" fmla="*/ 111968 w 1017037"/>
              <a:gd name="connsiteY1" fmla="*/ 83975 h 1119673"/>
              <a:gd name="connsiteX2" fmla="*/ 195943 w 1017037"/>
              <a:gd name="connsiteY2" fmla="*/ 74644 h 1119673"/>
              <a:gd name="connsiteX3" fmla="*/ 279919 w 1017037"/>
              <a:gd name="connsiteY3" fmla="*/ 55983 h 1119673"/>
              <a:gd name="connsiteX4" fmla="*/ 382555 w 1017037"/>
              <a:gd name="connsiteY4" fmla="*/ 27991 h 1119673"/>
              <a:gd name="connsiteX5" fmla="*/ 410547 w 1017037"/>
              <a:gd name="connsiteY5" fmla="*/ 18661 h 1119673"/>
              <a:gd name="connsiteX6" fmla="*/ 485192 w 1017037"/>
              <a:gd name="connsiteY6" fmla="*/ 0 h 1119673"/>
              <a:gd name="connsiteX7" fmla="*/ 606490 w 1017037"/>
              <a:gd name="connsiteY7" fmla="*/ 9330 h 1119673"/>
              <a:gd name="connsiteX8" fmla="*/ 662474 w 1017037"/>
              <a:gd name="connsiteY8" fmla="*/ 46653 h 1119673"/>
              <a:gd name="connsiteX9" fmla="*/ 690466 w 1017037"/>
              <a:gd name="connsiteY9" fmla="*/ 65314 h 1119673"/>
              <a:gd name="connsiteX10" fmla="*/ 718457 w 1017037"/>
              <a:gd name="connsiteY10" fmla="*/ 93306 h 1119673"/>
              <a:gd name="connsiteX11" fmla="*/ 755780 w 1017037"/>
              <a:gd name="connsiteY11" fmla="*/ 102636 h 1119673"/>
              <a:gd name="connsiteX12" fmla="*/ 830425 w 1017037"/>
              <a:gd name="connsiteY12" fmla="*/ 130628 h 1119673"/>
              <a:gd name="connsiteX13" fmla="*/ 858417 w 1017037"/>
              <a:gd name="connsiteY13" fmla="*/ 149289 h 1119673"/>
              <a:gd name="connsiteX14" fmla="*/ 914400 w 1017037"/>
              <a:gd name="connsiteY14" fmla="*/ 167951 h 1119673"/>
              <a:gd name="connsiteX15" fmla="*/ 942392 w 1017037"/>
              <a:gd name="connsiteY15" fmla="*/ 177281 h 1119673"/>
              <a:gd name="connsiteX16" fmla="*/ 970384 w 1017037"/>
              <a:gd name="connsiteY16" fmla="*/ 186612 h 1119673"/>
              <a:gd name="connsiteX17" fmla="*/ 1017037 w 1017037"/>
              <a:gd name="connsiteY17" fmla="*/ 270587 h 1119673"/>
              <a:gd name="connsiteX18" fmla="*/ 1007706 w 1017037"/>
              <a:gd name="connsiteY18" fmla="*/ 298579 h 1119673"/>
              <a:gd name="connsiteX19" fmla="*/ 951723 w 1017037"/>
              <a:gd name="connsiteY19" fmla="*/ 317240 h 1119673"/>
              <a:gd name="connsiteX20" fmla="*/ 905070 w 1017037"/>
              <a:gd name="connsiteY20" fmla="*/ 354563 h 1119673"/>
              <a:gd name="connsiteX21" fmla="*/ 858417 w 1017037"/>
              <a:gd name="connsiteY21" fmla="*/ 401216 h 1119673"/>
              <a:gd name="connsiteX22" fmla="*/ 802433 w 1017037"/>
              <a:gd name="connsiteY22" fmla="*/ 447869 h 1119673"/>
              <a:gd name="connsiteX23" fmla="*/ 746449 w 1017037"/>
              <a:gd name="connsiteY23" fmla="*/ 475861 h 1119673"/>
              <a:gd name="connsiteX24" fmla="*/ 690466 w 1017037"/>
              <a:gd name="connsiteY24" fmla="*/ 503853 h 1119673"/>
              <a:gd name="connsiteX25" fmla="*/ 606490 w 1017037"/>
              <a:gd name="connsiteY25" fmla="*/ 569167 h 1119673"/>
              <a:gd name="connsiteX26" fmla="*/ 550506 w 1017037"/>
              <a:gd name="connsiteY26" fmla="*/ 587828 h 1119673"/>
              <a:gd name="connsiteX27" fmla="*/ 503853 w 1017037"/>
              <a:gd name="connsiteY27" fmla="*/ 625151 h 1119673"/>
              <a:gd name="connsiteX28" fmla="*/ 485192 w 1017037"/>
              <a:gd name="connsiteY28" fmla="*/ 653142 h 1119673"/>
              <a:gd name="connsiteX29" fmla="*/ 466531 w 1017037"/>
              <a:gd name="connsiteY29" fmla="*/ 671804 h 1119673"/>
              <a:gd name="connsiteX30" fmla="*/ 447870 w 1017037"/>
              <a:gd name="connsiteY30" fmla="*/ 699795 h 1119673"/>
              <a:gd name="connsiteX31" fmla="*/ 410547 w 1017037"/>
              <a:gd name="connsiteY31" fmla="*/ 746448 h 1119673"/>
              <a:gd name="connsiteX32" fmla="*/ 391886 w 1017037"/>
              <a:gd name="connsiteY32" fmla="*/ 802432 h 1119673"/>
              <a:gd name="connsiteX33" fmla="*/ 382555 w 1017037"/>
              <a:gd name="connsiteY33" fmla="*/ 830424 h 1119673"/>
              <a:gd name="connsiteX34" fmla="*/ 363894 w 1017037"/>
              <a:gd name="connsiteY34" fmla="*/ 923730 h 1119673"/>
              <a:gd name="connsiteX35" fmla="*/ 354564 w 1017037"/>
              <a:gd name="connsiteY35" fmla="*/ 970383 h 1119673"/>
              <a:gd name="connsiteX36" fmla="*/ 345233 w 1017037"/>
              <a:gd name="connsiteY36" fmla="*/ 998375 h 1119673"/>
              <a:gd name="connsiteX37" fmla="*/ 326572 w 1017037"/>
              <a:gd name="connsiteY37" fmla="*/ 1073020 h 1119673"/>
              <a:gd name="connsiteX38" fmla="*/ 307910 w 1017037"/>
              <a:gd name="connsiteY38" fmla="*/ 1091681 h 1119673"/>
              <a:gd name="connsiteX39" fmla="*/ 251927 w 1017037"/>
              <a:gd name="connsiteY39" fmla="*/ 1119673 h 1119673"/>
              <a:gd name="connsiteX40" fmla="*/ 223935 w 1017037"/>
              <a:gd name="connsiteY40" fmla="*/ 1101012 h 1119673"/>
              <a:gd name="connsiteX41" fmla="*/ 195943 w 1017037"/>
              <a:gd name="connsiteY41" fmla="*/ 1091681 h 1119673"/>
              <a:gd name="connsiteX42" fmla="*/ 158621 w 1017037"/>
              <a:gd name="connsiteY42" fmla="*/ 1035697 h 1119673"/>
              <a:gd name="connsiteX43" fmla="*/ 139959 w 1017037"/>
              <a:gd name="connsiteY43" fmla="*/ 1007706 h 1119673"/>
              <a:gd name="connsiteX44" fmla="*/ 93306 w 1017037"/>
              <a:gd name="connsiteY44" fmla="*/ 923730 h 1119673"/>
              <a:gd name="connsiteX45" fmla="*/ 74645 w 1017037"/>
              <a:gd name="connsiteY45" fmla="*/ 895738 h 1119673"/>
              <a:gd name="connsiteX46" fmla="*/ 55984 w 1017037"/>
              <a:gd name="connsiteY46" fmla="*/ 783771 h 1119673"/>
              <a:gd name="connsiteX47" fmla="*/ 37323 w 1017037"/>
              <a:gd name="connsiteY47" fmla="*/ 690465 h 1119673"/>
              <a:gd name="connsiteX48" fmla="*/ 27992 w 1017037"/>
              <a:gd name="connsiteY48" fmla="*/ 643812 h 1119673"/>
              <a:gd name="connsiteX49" fmla="*/ 18661 w 1017037"/>
              <a:gd name="connsiteY49" fmla="*/ 569167 h 1119673"/>
              <a:gd name="connsiteX50" fmla="*/ 0 w 1017037"/>
              <a:gd name="connsiteY50" fmla="*/ 494522 h 1119673"/>
              <a:gd name="connsiteX51" fmla="*/ 9331 w 1017037"/>
              <a:gd name="connsiteY51" fmla="*/ 382555 h 1119673"/>
              <a:gd name="connsiteX52" fmla="*/ 18661 w 1017037"/>
              <a:gd name="connsiteY52" fmla="*/ 354563 h 1119673"/>
              <a:gd name="connsiteX53" fmla="*/ 37323 w 1017037"/>
              <a:gd name="connsiteY53" fmla="*/ 335902 h 1119673"/>
              <a:gd name="connsiteX54" fmla="*/ 65315 w 1017037"/>
              <a:gd name="connsiteY54" fmla="*/ 289248 h 1119673"/>
              <a:gd name="connsiteX55" fmla="*/ 93306 w 1017037"/>
              <a:gd name="connsiteY55" fmla="*/ 242595 h 1119673"/>
              <a:gd name="connsiteX56" fmla="*/ 111968 w 1017037"/>
              <a:gd name="connsiteY56" fmla="*/ 130628 h 1119673"/>
              <a:gd name="connsiteX57" fmla="*/ 111968 w 1017037"/>
              <a:gd name="connsiteY57" fmla="*/ 83975 h 111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17037" h="1119673">
                <a:moveTo>
                  <a:pt x="111968" y="83975"/>
                </a:moveTo>
                <a:lnTo>
                  <a:pt x="111968" y="83975"/>
                </a:lnTo>
                <a:cubicBezTo>
                  <a:pt x="139960" y="80865"/>
                  <a:pt x="168062" y="78627"/>
                  <a:pt x="195943" y="74644"/>
                </a:cubicBezTo>
                <a:cubicBezTo>
                  <a:pt x="235358" y="69013"/>
                  <a:pt x="243232" y="64136"/>
                  <a:pt x="279919" y="55983"/>
                </a:cubicBezTo>
                <a:cubicBezTo>
                  <a:pt x="359060" y="38396"/>
                  <a:pt x="295155" y="57125"/>
                  <a:pt x="382555" y="27991"/>
                </a:cubicBezTo>
                <a:cubicBezTo>
                  <a:pt x="391886" y="24881"/>
                  <a:pt x="401005" y="21046"/>
                  <a:pt x="410547" y="18661"/>
                </a:cubicBezTo>
                <a:lnTo>
                  <a:pt x="485192" y="0"/>
                </a:lnTo>
                <a:cubicBezTo>
                  <a:pt x="525625" y="3110"/>
                  <a:pt x="567273" y="-990"/>
                  <a:pt x="606490" y="9330"/>
                </a:cubicBezTo>
                <a:cubicBezTo>
                  <a:pt x="628180" y="15038"/>
                  <a:pt x="643813" y="34212"/>
                  <a:pt x="662474" y="46653"/>
                </a:cubicBezTo>
                <a:cubicBezTo>
                  <a:pt x="671805" y="52873"/>
                  <a:pt x="682537" y="57384"/>
                  <a:pt x="690466" y="65314"/>
                </a:cubicBezTo>
                <a:cubicBezTo>
                  <a:pt x="699796" y="74645"/>
                  <a:pt x="707000" y="86759"/>
                  <a:pt x="718457" y="93306"/>
                </a:cubicBezTo>
                <a:cubicBezTo>
                  <a:pt x="729591" y="99668"/>
                  <a:pt x="743339" y="99526"/>
                  <a:pt x="755780" y="102636"/>
                </a:cubicBezTo>
                <a:cubicBezTo>
                  <a:pt x="821426" y="146399"/>
                  <a:pt x="738186" y="96038"/>
                  <a:pt x="830425" y="130628"/>
                </a:cubicBezTo>
                <a:cubicBezTo>
                  <a:pt x="840925" y="134566"/>
                  <a:pt x="848170" y="144734"/>
                  <a:pt x="858417" y="149289"/>
                </a:cubicBezTo>
                <a:cubicBezTo>
                  <a:pt x="876392" y="157278"/>
                  <a:pt x="895739" y="161731"/>
                  <a:pt x="914400" y="167951"/>
                </a:cubicBezTo>
                <a:lnTo>
                  <a:pt x="942392" y="177281"/>
                </a:lnTo>
                <a:lnTo>
                  <a:pt x="970384" y="186612"/>
                </a:lnTo>
                <a:cubicBezTo>
                  <a:pt x="1013162" y="250779"/>
                  <a:pt x="1000614" y="221318"/>
                  <a:pt x="1017037" y="270587"/>
                </a:cubicBezTo>
                <a:cubicBezTo>
                  <a:pt x="1013927" y="279918"/>
                  <a:pt x="1015709" y="292862"/>
                  <a:pt x="1007706" y="298579"/>
                </a:cubicBezTo>
                <a:cubicBezTo>
                  <a:pt x="991700" y="310012"/>
                  <a:pt x="951723" y="317240"/>
                  <a:pt x="951723" y="317240"/>
                </a:cubicBezTo>
                <a:cubicBezTo>
                  <a:pt x="878961" y="390002"/>
                  <a:pt x="999234" y="272169"/>
                  <a:pt x="905070" y="354563"/>
                </a:cubicBezTo>
                <a:cubicBezTo>
                  <a:pt x="888519" y="369045"/>
                  <a:pt x="876716" y="389017"/>
                  <a:pt x="858417" y="401216"/>
                </a:cubicBezTo>
                <a:cubicBezTo>
                  <a:pt x="788918" y="447548"/>
                  <a:pt x="874276" y="388000"/>
                  <a:pt x="802433" y="447869"/>
                </a:cubicBezTo>
                <a:cubicBezTo>
                  <a:pt x="762325" y="481292"/>
                  <a:pt x="788529" y="454821"/>
                  <a:pt x="746449" y="475861"/>
                </a:cubicBezTo>
                <a:cubicBezTo>
                  <a:pt x="674096" y="512038"/>
                  <a:pt x="760825" y="480398"/>
                  <a:pt x="690466" y="503853"/>
                </a:cubicBezTo>
                <a:cubicBezTo>
                  <a:pt x="666315" y="528004"/>
                  <a:pt x="639969" y="558008"/>
                  <a:pt x="606490" y="569167"/>
                </a:cubicBezTo>
                <a:lnTo>
                  <a:pt x="550506" y="587828"/>
                </a:lnTo>
                <a:cubicBezTo>
                  <a:pt x="497029" y="668045"/>
                  <a:pt x="568235" y="573646"/>
                  <a:pt x="503853" y="625151"/>
                </a:cubicBezTo>
                <a:cubicBezTo>
                  <a:pt x="495097" y="632156"/>
                  <a:pt x="492197" y="644386"/>
                  <a:pt x="485192" y="653142"/>
                </a:cubicBezTo>
                <a:cubicBezTo>
                  <a:pt x="479697" y="660011"/>
                  <a:pt x="472026" y="664935"/>
                  <a:pt x="466531" y="671804"/>
                </a:cubicBezTo>
                <a:cubicBezTo>
                  <a:pt x="459526" y="680560"/>
                  <a:pt x="454875" y="691039"/>
                  <a:pt x="447870" y="699795"/>
                </a:cubicBezTo>
                <a:cubicBezTo>
                  <a:pt x="394689" y="766270"/>
                  <a:pt x="467981" y="660298"/>
                  <a:pt x="410547" y="746448"/>
                </a:cubicBezTo>
                <a:lnTo>
                  <a:pt x="391886" y="802432"/>
                </a:lnTo>
                <a:lnTo>
                  <a:pt x="382555" y="830424"/>
                </a:lnTo>
                <a:cubicBezTo>
                  <a:pt x="364270" y="940140"/>
                  <a:pt x="382455" y="840207"/>
                  <a:pt x="363894" y="923730"/>
                </a:cubicBezTo>
                <a:cubicBezTo>
                  <a:pt x="360454" y="939211"/>
                  <a:pt x="358410" y="954998"/>
                  <a:pt x="354564" y="970383"/>
                </a:cubicBezTo>
                <a:cubicBezTo>
                  <a:pt x="352179" y="979925"/>
                  <a:pt x="347619" y="988833"/>
                  <a:pt x="345233" y="998375"/>
                </a:cubicBezTo>
                <a:cubicBezTo>
                  <a:pt x="342368" y="1009836"/>
                  <a:pt x="335711" y="1057789"/>
                  <a:pt x="326572" y="1073020"/>
                </a:cubicBezTo>
                <a:cubicBezTo>
                  <a:pt x="322046" y="1080563"/>
                  <a:pt x="314779" y="1086186"/>
                  <a:pt x="307910" y="1091681"/>
                </a:cubicBezTo>
                <a:cubicBezTo>
                  <a:pt x="282070" y="1112353"/>
                  <a:pt x="281493" y="1109817"/>
                  <a:pt x="251927" y="1119673"/>
                </a:cubicBezTo>
                <a:cubicBezTo>
                  <a:pt x="242596" y="1113453"/>
                  <a:pt x="233965" y="1106027"/>
                  <a:pt x="223935" y="1101012"/>
                </a:cubicBezTo>
                <a:cubicBezTo>
                  <a:pt x="215138" y="1096613"/>
                  <a:pt x="202898" y="1098636"/>
                  <a:pt x="195943" y="1091681"/>
                </a:cubicBezTo>
                <a:cubicBezTo>
                  <a:pt x="180084" y="1075822"/>
                  <a:pt x="171062" y="1054358"/>
                  <a:pt x="158621" y="1035697"/>
                </a:cubicBezTo>
                <a:lnTo>
                  <a:pt x="139959" y="1007706"/>
                </a:lnTo>
                <a:cubicBezTo>
                  <a:pt x="123537" y="958436"/>
                  <a:pt x="136085" y="987899"/>
                  <a:pt x="93306" y="923730"/>
                </a:cubicBezTo>
                <a:lnTo>
                  <a:pt x="74645" y="895738"/>
                </a:lnTo>
                <a:cubicBezTo>
                  <a:pt x="53499" y="832296"/>
                  <a:pt x="74734" y="902523"/>
                  <a:pt x="55984" y="783771"/>
                </a:cubicBezTo>
                <a:cubicBezTo>
                  <a:pt x="51037" y="752441"/>
                  <a:pt x="43543" y="721567"/>
                  <a:pt x="37323" y="690465"/>
                </a:cubicBezTo>
                <a:cubicBezTo>
                  <a:pt x="34213" y="674914"/>
                  <a:pt x="29959" y="659549"/>
                  <a:pt x="27992" y="643812"/>
                </a:cubicBezTo>
                <a:cubicBezTo>
                  <a:pt x="24882" y="618930"/>
                  <a:pt x="23282" y="593813"/>
                  <a:pt x="18661" y="569167"/>
                </a:cubicBezTo>
                <a:cubicBezTo>
                  <a:pt x="13934" y="543959"/>
                  <a:pt x="0" y="494522"/>
                  <a:pt x="0" y="494522"/>
                </a:cubicBezTo>
                <a:cubicBezTo>
                  <a:pt x="3110" y="457200"/>
                  <a:pt x="4381" y="419678"/>
                  <a:pt x="9331" y="382555"/>
                </a:cubicBezTo>
                <a:cubicBezTo>
                  <a:pt x="10631" y="372806"/>
                  <a:pt x="13601" y="362997"/>
                  <a:pt x="18661" y="354563"/>
                </a:cubicBezTo>
                <a:cubicBezTo>
                  <a:pt x="23187" y="347020"/>
                  <a:pt x="31102" y="342122"/>
                  <a:pt x="37323" y="335902"/>
                </a:cubicBezTo>
                <a:cubicBezTo>
                  <a:pt x="63752" y="256610"/>
                  <a:pt x="26892" y="353285"/>
                  <a:pt x="65315" y="289248"/>
                </a:cubicBezTo>
                <a:cubicBezTo>
                  <a:pt x="101655" y="228682"/>
                  <a:pt x="46019" y="289884"/>
                  <a:pt x="93306" y="242595"/>
                </a:cubicBezTo>
                <a:cubicBezTo>
                  <a:pt x="118818" y="166065"/>
                  <a:pt x="80720" y="286866"/>
                  <a:pt x="111968" y="130628"/>
                </a:cubicBezTo>
                <a:cubicBezTo>
                  <a:pt x="115826" y="111339"/>
                  <a:pt x="111968" y="91750"/>
                  <a:pt x="111968" y="8397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183363" y="5265363"/>
            <a:ext cx="1027263" cy="1175657"/>
          </a:xfrm>
          <a:custGeom>
            <a:avLst/>
            <a:gdLst>
              <a:gd name="connsiteX0" fmla="*/ 37323 w 1027263"/>
              <a:gd name="connsiteY0" fmla="*/ 65314 h 1175657"/>
              <a:gd name="connsiteX1" fmla="*/ 37323 w 1027263"/>
              <a:gd name="connsiteY1" fmla="*/ 65314 h 1175657"/>
              <a:gd name="connsiteX2" fmla="*/ 186612 w 1027263"/>
              <a:gd name="connsiteY2" fmla="*/ 55984 h 1175657"/>
              <a:gd name="connsiteX3" fmla="*/ 223935 w 1027263"/>
              <a:gd name="connsiteY3" fmla="*/ 9330 h 1175657"/>
              <a:gd name="connsiteX4" fmla="*/ 251927 w 1027263"/>
              <a:gd name="connsiteY4" fmla="*/ 0 h 1175657"/>
              <a:gd name="connsiteX5" fmla="*/ 289249 w 1027263"/>
              <a:gd name="connsiteY5" fmla="*/ 46653 h 1175657"/>
              <a:gd name="connsiteX6" fmla="*/ 345233 w 1027263"/>
              <a:gd name="connsiteY6" fmla="*/ 102637 h 1175657"/>
              <a:gd name="connsiteX7" fmla="*/ 382555 w 1027263"/>
              <a:gd name="connsiteY7" fmla="*/ 158620 h 1175657"/>
              <a:gd name="connsiteX8" fmla="*/ 391886 w 1027263"/>
              <a:gd name="connsiteY8" fmla="*/ 279918 h 1175657"/>
              <a:gd name="connsiteX9" fmla="*/ 401217 w 1027263"/>
              <a:gd name="connsiteY9" fmla="*/ 335902 h 1175657"/>
              <a:gd name="connsiteX10" fmla="*/ 429208 w 1027263"/>
              <a:gd name="connsiteY10" fmla="*/ 391886 h 1175657"/>
              <a:gd name="connsiteX11" fmla="*/ 457200 w 1027263"/>
              <a:gd name="connsiteY11" fmla="*/ 410547 h 1175657"/>
              <a:gd name="connsiteX12" fmla="*/ 485192 w 1027263"/>
              <a:gd name="connsiteY12" fmla="*/ 438539 h 1175657"/>
              <a:gd name="connsiteX13" fmla="*/ 494523 w 1027263"/>
              <a:gd name="connsiteY13" fmla="*/ 466530 h 1175657"/>
              <a:gd name="connsiteX14" fmla="*/ 550506 w 1027263"/>
              <a:gd name="connsiteY14" fmla="*/ 541175 h 1175657"/>
              <a:gd name="connsiteX15" fmla="*/ 578498 w 1027263"/>
              <a:gd name="connsiteY15" fmla="*/ 597159 h 1175657"/>
              <a:gd name="connsiteX16" fmla="*/ 587829 w 1027263"/>
              <a:gd name="connsiteY16" fmla="*/ 625151 h 1175657"/>
              <a:gd name="connsiteX17" fmla="*/ 615821 w 1027263"/>
              <a:gd name="connsiteY17" fmla="*/ 681135 h 1175657"/>
              <a:gd name="connsiteX18" fmla="*/ 634482 w 1027263"/>
              <a:gd name="connsiteY18" fmla="*/ 755779 h 1175657"/>
              <a:gd name="connsiteX19" fmla="*/ 643812 w 1027263"/>
              <a:gd name="connsiteY19" fmla="*/ 793102 h 1175657"/>
              <a:gd name="connsiteX20" fmla="*/ 653143 w 1027263"/>
              <a:gd name="connsiteY20" fmla="*/ 821094 h 1175657"/>
              <a:gd name="connsiteX21" fmla="*/ 839755 w 1027263"/>
              <a:gd name="connsiteY21" fmla="*/ 849086 h 1175657"/>
              <a:gd name="connsiteX22" fmla="*/ 895739 w 1027263"/>
              <a:gd name="connsiteY22" fmla="*/ 867747 h 1175657"/>
              <a:gd name="connsiteX23" fmla="*/ 970384 w 1027263"/>
              <a:gd name="connsiteY23" fmla="*/ 886408 h 1175657"/>
              <a:gd name="connsiteX24" fmla="*/ 998376 w 1027263"/>
              <a:gd name="connsiteY24" fmla="*/ 905069 h 1175657"/>
              <a:gd name="connsiteX25" fmla="*/ 1017037 w 1027263"/>
              <a:gd name="connsiteY25" fmla="*/ 933061 h 1175657"/>
              <a:gd name="connsiteX26" fmla="*/ 1017037 w 1027263"/>
              <a:gd name="connsiteY26" fmla="*/ 1035698 h 1175657"/>
              <a:gd name="connsiteX27" fmla="*/ 1007706 w 1027263"/>
              <a:gd name="connsiteY27" fmla="*/ 1063690 h 1175657"/>
              <a:gd name="connsiteX28" fmla="*/ 951723 w 1027263"/>
              <a:gd name="connsiteY28" fmla="*/ 1082351 h 1175657"/>
              <a:gd name="connsiteX29" fmla="*/ 895739 w 1027263"/>
              <a:gd name="connsiteY29" fmla="*/ 1101012 h 1175657"/>
              <a:gd name="connsiteX30" fmla="*/ 867747 w 1027263"/>
              <a:gd name="connsiteY30" fmla="*/ 1110343 h 1175657"/>
              <a:gd name="connsiteX31" fmla="*/ 839755 w 1027263"/>
              <a:gd name="connsiteY31" fmla="*/ 1119673 h 1175657"/>
              <a:gd name="connsiteX32" fmla="*/ 821094 w 1027263"/>
              <a:gd name="connsiteY32" fmla="*/ 1138335 h 1175657"/>
              <a:gd name="connsiteX33" fmla="*/ 746449 w 1027263"/>
              <a:gd name="connsiteY33" fmla="*/ 1156996 h 1175657"/>
              <a:gd name="connsiteX34" fmla="*/ 718457 w 1027263"/>
              <a:gd name="connsiteY34" fmla="*/ 1166326 h 1175657"/>
              <a:gd name="connsiteX35" fmla="*/ 401217 w 1027263"/>
              <a:gd name="connsiteY35" fmla="*/ 1175657 h 1175657"/>
              <a:gd name="connsiteX36" fmla="*/ 195943 w 1027263"/>
              <a:gd name="connsiteY36" fmla="*/ 1166326 h 1175657"/>
              <a:gd name="connsiteX37" fmla="*/ 167951 w 1027263"/>
              <a:gd name="connsiteY37" fmla="*/ 1156996 h 1175657"/>
              <a:gd name="connsiteX38" fmla="*/ 139959 w 1027263"/>
              <a:gd name="connsiteY38" fmla="*/ 1138335 h 1175657"/>
              <a:gd name="connsiteX39" fmla="*/ 121298 w 1027263"/>
              <a:gd name="connsiteY39" fmla="*/ 1119673 h 1175657"/>
              <a:gd name="connsiteX40" fmla="*/ 121298 w 1027263"/>
              <a:gd name="connsiteY40" fmla="*/ 839755 h 1175657"/>
              <a:gd name="connsiteX41" fmla="*/ 130629 w 1027263"/>
              <a:gd name="connsiteY41" fmla="*/ 811763 h 1175657"/>
              <a:gd name="connsiteX42" fmla="*/ 139959 w 1027263"/>
              <a:gd name="connsiteY42" fmla="*/ 774441 h 1175657"/>
              <a:gd name="connsiteX43" fmla="*/ 158621 w 1027263"/>
              <a:gd name="connsiteY43" fmla="*/ 699796 h 1175657"/>
              <a:gd name="connsiteX44" fmla="*/ 149290 w 1027263"/>
              <a:gd name="connsiteY44" fmla="*/ 503853 h 1175657"/>
              <a:gd name="connsiteX45" fmla="*/ 139959 w 1027263"/>
              <a:gd name="connsiteY45" fmla="*/ 457200 h 1175657"/>
              <a:gd name="connsiteX46" fmla="*/ 121298 w 1027263"/>
              <a:gd name="connsiteY46" fmla="*/ 419877 h 1175657"/>
              <a:gd name="connsiteX47" fmla="*/ 102637 w 1027263"/>
              <a:gd name="connsiteY47" fmla="*/ 354563 h 1175657"/>
              <a:gd name="connsiteX48" fmla="*/ 83976 w 1027263"/>
              <a:gd name="connsiteY48" fmla="*/ 317241 h 1175657"/>
              <a:gd name="connsiteX49" fmla="*/ 65315 w 1027263"/>
              <a:gd name="connsiteY49" fmla="*/ 289249 h 1175657"/>
              <a:gd name="connsiteX50" fmla="*/ 27992 w 1027263"/>
              <a:gd name="connsiteY50" fmla="*/ 205273 h 1175657"/>
              <a:gd name="connsiteX51" fmla="*/ 18661 w 1027263"/>
              <a:gd name="connsiteY51" fmla="*/ 167951 h 1175657"/>
              <a:gd name="connsiteX52" fmla="*/ 0 w 1027263"/>
              <a:gd name="connsiteY52" fmla="*/ 111967 h 1175657"/>
              <a:gd name="connsiteX53" fmla="*/ 37323 w 1027263"/>
              <a:gd name="connsiteY53" fmla="*/ 65314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27263" h="1175657">
                <a:moveTo>
                  <a:pt x="37323" y="65314"/>
                </a:moveTo>
                <a:lnTo>
                  <a:pt x="37323" y="65314"/>
                </a:lnTo>
                <a:cubicBezTo>
                  <a:pt x="87086" y="62204"/>
                  <a:pt x="137430" y="64181"/>
                  <a:pt x="186612" y="55984"/>
                </a:cubicBezTo>
                <a:cubicBezTo>
                  <a:pt x="198627" y="53981"/>
                  <a:pt x="218975" y="13298"/>
                  <a:pt x="223935" y="9330"/>
                </a:cubicBezTo>
                <a:cubicBezTo>
                  <a:pt x="231615" y="3186"/>
                  <a:pt x="242596" y="3110"/>
                  <a:pt x="251927" y="0"/>
                </a:cubicBezTo>
                <a:cubicBezTo>
                  <a:pt x="328760" y="51221"/>
                  <a:pt x="240714" y="-15750"/>
                  <a:pt x="289249" y="46653"/>
                </a:cubicBezTo>
                <a:cubicBezTo>
                  <a:pt x="305451" y="67485"/>
                  <a:pt x="330594" y="80678"/>
                  <a:pt x="345233" y="102637"/>
                </a:cubicBezTo>
                <a:lnTo>
                  <a:pt x="382555" y="158620"/>
                </a:lnTo>
                <a:cubicBezTo>
                  <a:pt x="385665" y="199053"/>
                  <a:pt x="387641" y="239589"/>
                  <a:pt x="391886" y="279918"/>
                </a:cubicBezTo>
                <a:cubicBezTo>
                  <a:pt x="393867" y="298733"/>
                  <a:pt x="397113" y="317434"/>
                  <a:pt x="401217" y="335902"/>
                </a:cubicBezTo>
                <a:cubicBezTo>
                  <a:pt x="405554" y="355417"/>
                  <a:pt x="414828" y="377506"/>
                  <a:pt x="429208" y="391886"/>
                </a:cubicBezTo>
                <a:cubicBezTo>
                  <a:pt x="437137" y="399815"/>
                  <a:pt x="448585" y="403368"/>
                  <a:pt x="457200" y="410547"/>
                </a:cubicBezTo>
                <a:cubicBezTo>
                  <a:pt x="467337" y="418995"/>
                  <a:pt x="475861" y="429208"/>
                  <a:pt x="485192" y="438539"/>
                </a:cubicBezTo>
                <a:cubicBezTo>
                  <a:pt x="488302" y="447869"/>
                  <a:pt x="489463" y="458096"/>
                  <a:pt x="494523" y="466530"/>
                </a:cubicBezTo>
                <a:cubicBezTo>
                  <a:pt x="527679" y="521790"/>
                  <a:pt x="511780" y="425001"/>
                  <a:pt x="550506" y="541175"/>
                </a:cubicBezTo>
                <a:cubicBezTo>
                  <a:pt x="573960" y="611534"/>
                  <a:pt x="542322" y="524808"/>
                  <a:pt x="578498" y="597159"/>
                </a:cubicBezTo>
                <a:cubicBezTo>
                  <a:pt x="582897" y="605956"/>
                  <a:pt x="583430" y="616354"/>
                  <a:pt x="587829" y="625151"/>
                </a:cubicBezTo>
                <a:cubicBezTo>
                  <a:pt x="613307" y="676107"/>
                  <a:pt x="601750" y="629541"/>
                  <a:pt x="615821" y="681135"/>
                </a:cubicBezTo>
                <a:cubicBezTo>
                  <a:pt x="622569" y="705878"/>
                  <a:pt x="628262" y="730898"/>
                  <a:pt x="634482" y="755779"/>
                </a:cubicBezTo>
                <a:cubicBezTo>
                  <a:pt x="637592" y="768220"/>
                  <a:pt x="639757" y="780936"/>
                  <a:pt x="643812" y="793102"/>
                </a:cubicBezTo>
                <a:cubicBezTo>
                  <a:pt x="646922" y="802433"/>
                  <a:pt x="645140" y="815377"/>
                  <a:pt x="653143" y="821094"/>
                </a:cubicBezTo>
                <a:cubicBezTo>
                  <a:pt x="692823" y="849436"/>
                  <a:pt x="817594" y="847503"/>
                  <a:pt x="839755" y="849086"/>
                </a:cubicBezTo>
                <a:cubicBezTo>
                  <a:pt x="858416" y="855306"/>
                  <a:pt x="876450" y="863889"/>
                  <a:pt x="895739" y="867747"/>
                </a:cubicBezTo>
                <a:cubicBezTo>
                  <a:pt x="913488" y="871297"/>
                  <a:pt x="951254" y="876843"/>
                  <a:pt x="970384" y="886408"/>
                </a:cubicBezTo>
                <a:cubicBezTo>
                  <a:pt x="980414" y="891423"/>
                  <a:pt x="989045" y="898849"/>
                  <a:pt x="998376" y="905069"/>
                </a:cubicBezTo>
                <a:cubicBezTo>
                  <a:pt x="1004596" y="914400"/>
                  <a:pt x="1012022" y="923031"/>
                  <a:pt x="1017037" y="933061"/>
                </a:cubicBezTo>
                <a:cubicBezTo>
                  <a:pt x="1035220" y="969426"/>
                  <a:pt x="1025238" y="990595"/>
                  <a:pt x="1017037" y="1035698"/>
                </a:cubicBezTo>
                <a:cubicBezTo>
                  <a:pt x="1015278" y="1045375"/>
                  <a:pt x="1015709" y="1057973"/>
                  <a:pt x="1007706" y="1063690"/>
                </a:cubicBezTo>
                <a:cubicBezTo>
                  <a:pt x="991700" y="1075123"/>
                  <a:pt x="970384" y="1076131"/>
                  <a:pt x="951723" y="1082351"/>
                </a:cubicBezTo>
                <a:lnTo>
                  <a:pt x="895739" y="1101012"/>
                </a:lnTo>
                <a:lnTo>
                  <a:pt x="867747" y="1110343"/>
                </a:lnTo>
                <a:lnTo>
                  <a:pt x="839755" y="1119673"/>
                </a:lnTo>
                <a:cubicBezTo>
                  <a:pt x="833535" y="1125894"/>
                  <a:pt x="828637" y="1133809"/>
                  <a:pt x="821094" y="1138335"/>
                </a:cubicBezTo>
                <a:cubicBezTo>
                  <a:pt x="805863" y="1147473"/>
                  <a:pt x="757909" y="1154131"/>
                  <a:pt x="746449" y="1156996"/>
                </a:cubicBezTo>
                <a:cubicBezTo>
                  <a:pt x="736907" y="1159381"/>
                  <a:pt x="728278" y="1165795"/>
                  <a:pt x="718457" y="1166326"/>
                </a:cubicBezTo>
                <a:cubicBezTo>
                  <a:pt x="612819" y="1172036"/>
                  <a:pt x="506964" y="1172547"/>
                  <a:pt x="401217" y="1175657"/>
                </a:cubicBezTo>
                <a:cubicBezTo>
                  <a:pt x="332792" y="1172547"/>
                  <a:pt x="264220" y="1171788"/>
                  <a:pt x="195943" y="1166326"/>
                </a:cubicBezTo>
                <a:cubicBezTo>
                  <a:pt x="186139" y="1165542"/>
                  <a:pt x="176748" y="1161394"/>
                  <a:pt x="167951" y="1156996"/>
                </a:cubicBezTo>
                <a:cubicBezTo>
                  <a:pt x="157921" y="1151981"/>
                  <a:pt x="148716" y="1145340"/>
                  <a:pt x="139959" y="1138335"/>
                </a:cubicBezTo>
                <a:cubicBezTo>
                  <a:pt x="133090" y="1132839"/>
                  <a:pt x="127518" y="1125894"/>
                  <a:pt x="121298" y="1119673"/>
                </a:cubicBezTo>
                <a:cubicBezTo>
                  <a:pt x="97883" y="1002593"/>
                  <a:pt x="105565" y="1060019"/>
                  <a:pt x="121298" y="839755"/>
                </a:cubicBezTo>
                <a:cubicBezTo>
                  <a:pt x="121999" y="829945"/>
                  <a:pt x="127927" y="821220"/>
                  <a:pt x="130629" y="811763"/>
                </a:cubicBezTo>
                <a:cubicBezTo>
                  <a:pt x="134152" y="799433"/>
                  <a:pt x="137177" y="786959"/>
                  <a:pt x="139959" y="774441"/>
                </a:cubicBezTo>
                <a:cubicBezTo>
                  <a:pt x="154970" y="706890"/>
                  <a:pt x="141948" y="749812"/>
                  <a:pt x="158621" y="699796"/>
                </a:cubicBezTo>
                <a:cubicBezTo>
                  <a:pt x="155511" y="634482"/>
                  <a:pt x="154305" y="569049"/>
                  <a:pt x="149290" y="503853"/>
                </a:cubicBezTo>
                <a:cubicBezTo>
                  <a:pt x="148074" y="488041"/>
                  <a:pt x="144974" y="472245"/>
                  <a:pt x="139959" y="457200"/>
                </a:cubicBezTo>
                <a:cubicBezTo>
                  <a:pt x="135560" y="444004"/>
                  <a:pt x="127518" y="432318"/>
                  <a:pt x="121298" y="419877"/>
                </a:cubicBezTo>
                <a:cubicBezTo>
                  <a:pt x="116562" y="400932"/>
                  <a:pt x="110670" y="373307"/>
                  <a:pt x="102637" y="354563"/>
                </a:cubicBezTo>
                <a:cubicBezTo>
                  <a:pt x="97158" y="341779"/>
                  <a:pt x="90877" y="329317"/>
                  <a:pt x="83976" y="317241"/>
                </a:cubicBezTo>
                <a:cubicBezTo>
                  <a:pt x="78412" y="307504"/>
                  <a:pt x="69869" y="299496"/>
                  <a:pt x="65315" y="289249"/>
                </a:cubicBezTo>
                <a:cubicBezTo>
                  <a:pt x="20900" y="189315"/>
                  <a:pt x="70224" y="268622"/>
                  <a:pt x="27992" y="205273"/>
                </a:cubicBezTo>
                <a:cubicBezTo>
                  <a:pt x="24882" y="192832"/>
                  <a:pt x="22346" y="180234"/>
                  <a:pt x="18661" y="167951"/>
                </a:cubicBezTo>
                <a:cubicBezTo>
                  <a:pt x="13009" y="149110"/>
                  <a:pt x="0" y="111967"/>
                  <a:pt x="0" y="111967"/>
                </a:cubicBezTo>
                <a:lnTo>
                  <a:pt x="37323" y="6531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317571" y="6186196"/>
            <a:ext cx="148543" cy="242596"/>
          </a:xfrm>
          <a:custGeom>
            <a:avLst/>
            <a:gdLst>
              <a:gd name="connsiteX0" fmla="*/ 8584 w 148543"/>
              <a:gd name="connsiteY0" fmla="*/ 186612 h 242596"/>
              <a:gd name="connsiteX1" fmla="*/ 8584 w 148543"/>
              <a:gd name="connsiteY1" fmla="*/ 186612 h 242596"/>
              <a:gd name="connsiteX2" fmla="*/ 64568 w 148543"/>
              <a:gd name="connsiteY2" fmla="*/ 0 h 242596"/>
              <a:gd name="connsiteX3" fmla="*/ 92560 w 148543"/>
              <a:gd name="connsiteY3" fmla="*/ 9331 h 242596"/>
              <a:gd name="connsiteX4" fmla="*/ 120551 w 148543"/>
              <a:gd name="connsiteY4" fmla="*/ 102637 h 242596"/>
              <a:gd name="connsiteX5" fmla="*/ 139213 w 148543"/>
              <a:gd name="connsiteY5" fmla="*/ 158620 h 242596"/>
              <a:gd name="connsiteX6" fmla="*/ 148543 w 148543"/>
              <a:gd name="connsiteY6" fmla="*/ 186612 h 242596"/>
              <a:gd name="connsiteX7" fmla="*/ 139213 w 148543"/>
              <a:gd name="connsiteY7" fmla="*/ 214604 h 242596"/>
              <a:gd name="connsiteX8" fmla="*/ 83229 w 148543"/>
              <a:gd name="connsiteY8" fmla="*/ 242596 h 242596"/>
              <a:gd name="connsiteX9" fmla="*/ 27245 w 148543"/>
              <a:gd name="connsiteY9" fmla="*/ 214604 h 242596"/>
              <a:gd name="connsiteX10" fmla="*/ 8584 w 148543"/>
              <a:gd name="connsiteY10" fmla="*/ 186612 h 24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43" h="242596">
                <a:moveTo>
                  <a:pt x="8584" y="186612"/>
                </a:moveTo>
                <a:lnTo>
                  <a:pt x="8584" y="186612"/>
                </a:lnTo>
                <a:cubicBezTo>
                  <a:pt x="14637" y="71616"/>
                  <a:pt x="-39009" y="0"/>
                  <a:pt x="64568" y="0"/>
                </a:cubicBezTo>
                <a:cubicBezTo>
                  <a:pt x="74403" y="0"/>
                  <a:pt x="83229" y="6221"/>
                  <a:pt x="92560" y="9331"/>
                </a:cubicBezTo>
                <a:cubicBezTo>
                  <a:pt x="128660" y="63480"/>
                  <a:pt x="99359" y="10808"/>
                  <a:pt x="120551" y="102637"/>
                </a:cubicBezTo>
                <a:cubicBezTo>
                  <a:pt x="124974" y="121804"/>
                  <a:pt x="132993" y="139959"/>
                  <a:pt x="139213" y="158620"/>
                </a:cubicBezTo>
                <a:lnTo>
                  <a:pt x="148543" y="186612"/>
                </a:lnTo>
                <a:cubicBezTo>
                  <a:pt x="145433" y="195943"/>
                  <a:pt x="145357" y="206924"/>
                  <a:pt x="139213" y="214604"/>
                </a:cubicBezTo>
                <a:cubicBezTo>
                  <a:pt x="126059" y="231046"/>
                  <a:pt x="101668" y="236449"/>
                  <a:pt x="83229" y="242596"/>
                </a:cubicBezTo>
                <a:cubicBezTo>
                  <a:pt x="60472" y="236906"/>
                  <a:pt x="39129" y="238371"/>
                  <a:pt x="27245" y="214604"/>
                </a:cubicBezTo>
                <a:cubicBezTo>
                  <a:pt x="21510" y="203134"/>
                  <a:pt x="11694" y="191277"/>
                  <a:pt x="8584" y="18661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565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7" y="0"/>
            <a:ext cx="7389077" cy="808151"/>
          </a:xfrm>
        </p:spPr>
        <p:txBody>
          <a:bodyPr>
            <a:normAutofit fontScale="90000"/>
          </a:bodyPr>
          <a:lstStyle/>
          <a:p>
            <a:r>
              <a:rPr lang="en-US" dirty="0"/>
              <a:t>How Do </a:t>
            </a:r>
            <a:r>
              <a:rPr lang="en-US" dirty="0" smtClean="0"/>
              <a:t>These </a:t>
            </a:r>
            <a:r>
              <a:rPr lang="en-US" dirty="0"/>
              <a:t>Establishments Operate Legally? </a:t>
            </a:r>
          </a:p>
        </p:txBody>
      </p:sp>
      <p:sp>
        <p:nvSpPr>
          <p:cNvPr id="3" name="Content Placeholder 2"/>
          <p:cNvSpPr>
            <a:spLocks noGrp="1"/>
          </p:cNvSpPr>
          <p:nvPr>
            <p:ph idx="1"/>
          </p:nvPr>
        </p:nvSpPr>
        <p:spPr>
          <a:xfrm>
            <a:off x="820708" y="3325441"/>
            <a:ext cx="7576457" cy="3146393"/>
          </a:xfrm>
        </p:spPr>
        <p:txBody>
          <a:bodyPr>
            <a:normAutofit/>
          </a:bodyPr>
          <a:lstStyle/>
          <a:p>
            <a:r>
              <a:rPr lang="en-US" sz="2000" dirty="0"/>
              <a:t>Operators claim there is no consideration – “free” entries or the consideration paid for the Internet/long distance </a:t>
            </a:r>
            <a:r>
              <a:rPr lang="en-US" sz="2000" dirty="0" smtClean="0"/>
              <a:t>time</a:t>
            </a:r>
            <a:endParaRPr lang="en-US" sz="2000" dirty="0"/>
          </a:p>
          <a:p>
            <a:r>
              <a:rPr lang="en-US" sz="2000" dirty="0"/>
              <a:t>Claim they are offering sweepstakes similar to major retail </a:t>
            </a:r>
            <a:r>
              <a:rPr lang="en-US" sz="2000" dirty="0" smtClean="0"/>
              <a:t>brands, but most </a:t>
            </a:r>
            <a:r>
              <a:rPr lang="en-US" sz="2000" dirty="0"/>
              <a:t>appeals courts have rejected this </a:t>
            </a:r>
            <a:r>
              <a:rPr lang="en-US" sz="2000" dirty="0" smtClean="0"/>
              <a:t>argument</a:t>
            </a:r>
          </a:p>
          <a:p>
            <a:r>
              <a:rPr lang="en-US" sz="2000" dirty="0" smtClean="0"/>
              <a:t>Others </a:t>
            </a:r>
            <a:r>
              <a:rPr lang="en-US" sz="2000" dirty="0"/>
              <a:t>have challenged laws on First Amendment grounds; or based upon the language of the existing statute – style their games differently than what is explicitly </a:t>
            </a:r>
            <a:r>
              <a:rPr lang="en-US" sz="2000" dirty="0" smtClean="0"/>
              <a:t>banned</a:t>
            </a:r>
          </a:p>
          <a:p>
            <a:pPr lvl="1"/>
            <a:r>
              <a:rPr lang="en-US" sz="1600" dirty="0" smtClean="0"/>
              <a:t>For </a:t>
            </a:r>
            <a:r>
              <a:rPr lang="en-US" sz="1600" dirty="0"/>
              <a:t>instance, some reveal the prize up front rather than after </a:t>
            </a:r>
            <a:r>
              <a:rPr lang="en-US" sz="1600" dirty="0" smtClean="0"/>
              <a:t>play</a:t>
            </a:r>
            <a:endParaRPr lang="en-US" sz="1600" dirty="0"/>
          </a:p>
          <a:p>
            <a:endParaRPr lang="en-US" sz="2000"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pic>
        <p:nvPicPr>
          <p:cNvPr id="5" name="Picture 4"/>
          <p:cNvPicPr>
            <a:picLocks noChangeAspect="1"/>
          </p:cNvPicPr>
          <p:nvPr/>
        </p:nvPicPr>
        <p:blipFill>
          <a:blip r:embed="rId2"/>
          <a:stretch>
            <a:fillRect/>
          </a:stretch>
        </p:blipFill>
        <p:spPr>
          <a:xfrm>
            <a:off x="3280064" y="743630"/>
            <a:ext cx="2657744" cy="258181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Enforcement </a:t>
            </a:r>
            <a:r>
              <a:rPr lang="en-US" dirty="0" smtClean="0"/>
              <a:t>Highlights By State </a:t>
            </a:r>
            <a:endParaRPr lang="en-US" dirty="0"/>
          </a:p>
        </p:txBody>
      </p:sp>
      <p:sp>
        <p:nvSpPr>
          <p:cNvPr id="3" name="Content Placeholder 2"/>
          <p:cNvSpPr>
            <a:spLocks noGrp="1"/>
          </p:cNvSpPr>
          <p:nvPr>
            <p:ph idx="1"/>
          </p:nvPr>
        </p:nvSpPr>
        <p:spPr>
          <a:xfrm>
            <a:off x="914399" y="949414"/>
            <a:ext cx="7567127" cy="1961737"/>
          </a:xfrm>
        </p:spPr>
        <p:txBody>
          <a:bodyPr>
            <a:normAutofit fontScale="92500"/>
          </a:bodyPr>
          <a:lstStyle/>
          <a:p>
            <a:r>
              <a:rPr lang="en-US" dirty="0" smtClean="0"/>
              <a:t>Several </a:t>
            </a:r>
            <a:r>
              <a:rPr lang="en-US" dirty="0"/>
              <a:t>states have banned Internet sweepstakes </a:t>
            </a:r>
            <a:r>
              <a:rPr lang="en-US" dirty="0" smtClean="0"/>
              <a:t>cafés </a:t>
            </a:r>
            <a:r>
              <a:rPr lang="en-US" dirty="0"/>
              <a:t>– including  California, North Carolina, Ohio, Florida, </a:t>
            </a:r>
            <a:r>
              <a:rPr lang="en-US" dirty="0" smtClean="0"/>
              <a:t>Massachusetts, New York, Mississippi  </a:t>
            </a:r>
          </a:p>
          <a:p>
            <a:r>
              <a:rPr lang="en-US" dirty="0" smtClean="0"/>
              <a:t>Others </a:t>
            </a:r>
            <a:r>
              <a:rPr lang="en-US" dirty="0"/>
              <a:t>have issued opinions under existing </a:t>
            </a:r>
            <a:r>
              <a:rPr lang="en-US" dirty="0" smtClean="0"/>
              <a:t>law</a:t>
            </a:r>
          </a:p>
          <a:p>
            <a:pPr marL="457200" lvl="1" indent="0">
              <a:buNone/>
            </a:pP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102" y="2453837"/>
            <a:ext cx="4448509" cy="4444497"/>
          </a:xfrm>
          <a:prstGeom prst="rect">
            <a:avLst/>
          </a:prstGeom>
        </p:spPr>
      </p:pic>
      <p:sp>
        <p:nvSpPr>
          <p:cNvPr id="6" name="TextBox 5"/>
          <p:cNvSpPr txBox="1"/>
          <p:nvPr/>
        </p:nvSpPr>
        <p:spPr>
          <a:xfrm>
            <a:off x="4208107" y="3072375"/>
            <a:ext cx="4208106" cy="3170099"/>
          </a:xfrm>
          <a:prstGeom prst="rect">
            <a:avLst/>
          </a:prstGeom>
          <a:noFill/>
        </p:spPr>
        <p:txBody>
          <a:bodyPr wrap="square" rtlCol="0">
            <a:spAutoFit/>
          </a:bodyPr>
          <a:lstStyle/>
          <a:p>
            <a:pPr marL="742950" lvl="1" indent="-285750">
              <a:spcBef>
                <a:spcPct val="20000"/>
              </a:spcBef>
              <a:buClr>
                <a:srgbClr val="FFA630"/>
              </a:buClr>
              <a:buFont typeface="Arial"/>
              <a:buChar char="–"/>
            </a:pPr>
            <a:r>
              <a:rPr lang="en-US" sz="2000" dirty="0">
                <a:solidFill>
                  <a:prstClr val="black">
                    <a:lumMod val="50000"/>
                    <a:lumOff val="50000"/>
                  </a:prstClr>
                </a:solidFill>
              </a:rPr>
              <a:t>February 2015: Kentucky Attorney General issued an opinion (OAG-15-005) concluding Internet sweepstakes machines meet the definition of illegal lotteries under state law and computers used at Internet sweepstakes cafes constitute illegal gambling </a:t>
            </a:r>
            <a:r>
              <a:rPr lang="en-US" sz="2000" dirty="0" smtClean="0">
                <a:solidFill>
                  <a:prstClr val="black">
                    <a:lumMod val="50000"/>
                    <a:lumOff val="50000"/>
                  </a:prstClr>
                </a:solidFill>
              </a:rPr>
              <a:t>devices</a:t>
            </a:r>
            <a:endParaRPr lang="en-US" sz="2000" dirty="0">
              <a:solidFill>
                <a:prstClr val="black">
                  <a:lumMod val="50000"/>
                  <a:lumOff val="50000"/>
                </a:prstClr>
              </a:solidFill>
            </a:endParaRPr>
          </a:p>
        </p:txBody>
      </p:sp>
    </p:spTree>
    <p:extLst>
      <p:ext uri="{BB962C8B-B14F-4D97-AF65-F5344CB8AC3E}">
        <p14:creationId xmlns:p14="http://schemas.microsoft.com/office/powerpoint/2010/main" val="1224359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California</a:t>
            </a:r>
            <a:endParaRPr lang="en-US" dirty="0"/>
          </a:p>
        </p:txBody>
      </p:sp>
      <p:sp>
        <p:nvSpPr>
          <p:cNvPr id="3" name="Content Placeholder 2"/>
          <p:cNvSpPr>
            <a:spLocks noGrp="1"/>
          </p:cNvSpPr>
          <p:nvPr>
            <p:ph idx="1"/>
          </p:nvPr>
        </p:nvSpPr>
        <p:spPr>
          <a:xfrm>
            <a:off x="849086" y="1027177"/>
            <a:ext cx="7309474" cy="4648066"/>
          </a:xfrm>
        </p:spPr>
        <p:txBody>
          <a:bodyPr>
            <a:normAutofit fontScale="77500" lnSpcReduction="20000"/>
          </a:bodyPr>
          <a:lstStyle/>
          <a:p>
            <a:pPr marL="0" indent="0">
              <a:buNone/>
            </a:pPr>
            <a:endParaRPr lang="en-US" dirty="0"/>
          </a:p>
          <a:p>
            <a:endParaRPr lang="en-US" dirty="0" smtClean="0"/>
          </a:p>
          <a:p>
            <a:pPr lvl="0"/>
            <a:r>
              <a:rPr lang="en-US" dirty="0">
                <a:solidFill>
                  <a:prstClr val="black">
                    <a:lumMod val="50000"/>
                    <a:lumOff val="50000"/>
                  </a:prstClr>
                </a:solidFill>
              </a:rPr>
              <a:t>Legislation banning Internet sweepstakes </a:t>
            </a:r>
            <a:endParaRPr lang="en-US" dirty="0" smtClean="0">
              <a:solidFill>
                <a:prstClr val="black">
                  <a:lumMod val="50000"/>
                  <a:lumOff val="50000"/>
                </a:prstClr>
              </a:solidFill>
            </a:endParaRPr>
          </a:p>
          <a:p>
            <a:pPr marL="0" lvl="0" indent="0">
              <a:buNone/>
            </a:pPr>
            <a:r>
              <a:rPr lang="en-US" dirty="0">
                <a:solidFill>
                  <a:prstClr val="black">
                    <a:lumMod val="50000"/>
                    <a:lumOff val="50000"/>
                  </a:prstClr>
                </a:solidFill>
              </a:rPr>
              <a:t> </a:t>
            </a:r>
            <a:r>
              <a:rPr lang="en-US" dirty="0" smtClean="0">
                <a:solidFill>
                  <a:prstClr val="black">
                    <a:lumMod val="50000"/>
                    <a:lumOff val="50000"/>
                  </a:prstClr>
                </a:solidFill>
              </a:rPr>
              <a:t>    cafés </a:t>
            </a:r>
            <a:r>
              <a:rPr lang="en-US" dirty="0">
                <a:solidFill>
                  <a:prstClr val="black">
                    <a:lumMod val="50000"/>
                    <a:lumOff val="50000"/>
                  </a:prstClr>
                </a:solidFill>
              </a:rPr>
              <a:t>was signed into law in September 2014</a:t>
            </a:r>
          </a:p>
          <a:p>
            <a:pPr marL="0" indent="0">
              <a:buNone/>
            </a:pPr>
            <a:endParaRPr lang="en-US" dirty="0"/>
          </a:p>
          <a:p>
            <a:r>
              <a:rPr lang="en-US" dirty="0" smtClean="0"/>
              <a:t>The </a:t>
            </a:r>
            <a:r>
              <a:rPr lang="en-US" dirty="0"/>
              <a:t>California Supreme Court heard oral </a:t>
            </a:r>
            <a:endParaRPr lang="en-US" dirty="0" smtClean="0"/>
          </a:p>
          <a:p>
            <a:pPr marL="0" indent="0">
              <a:buNone/>
            </a:pPr>
            <a:r>
              <a:rPr lang="en-US" dirty="0"/>
              <a:t>	</a:t>
            </a:r>
            <a:r>
              <a:rPr lang="en-US" dirty="0" smtClean="0"/>
              <a:t>arguments May </a:t>
            </a:r>
            <a:r>
              <a:rPr lang="en-US" dirty="0" smtClean="0"/>
              <a:t>6</a:t>
            </a:r>
            <a:r>
              <a:rPr lang="en-US" baseline="30000" dirty="0" smtClean="0"/>
              <a:t>th</a:t>
            </a:r>
            <a:r>
              <a:rPr lang="en-US" dirty="0" smtClean="0"/>
              <a:t> </a:t>
            </a:r>
            <a:r>
              <a:rPr lang="en-US" dirty="0"/>
              <a:t>in an appeal of two appellate </a:t>
            </a:r>
            <a:endParaRPr lang="en-US" dirty="0" smtClean="0"/>
          </a:p>
          <a:p>
            <a:pPr marL="0" indent="0">
              <a:buNone/>
            </a:pPr>
            <a:r>
              <a:rPr lang="en-US" dirty="0"/>
              <a:t>	</a:t>
            </a:r>
            <a:r>
              <a:rPr lang="en-US" dirty="0" smtClean="0"/>
              <a:t>court rulings that made Internet </a:t>
            </a:r>
            <a:r>
              <a:rPr lang="en-US" dirty="0" smtClean="0"/>
              <a:t>cafés </a:t>
            </a:r>
            <a:r>
              <a:rPr lang="en-US" dirty="0"/>
              <a:t>illegal last </a:t>
            </a:r>
            <a:r>
              <a:rPr lang="en-US" dirty="0" smtClean="0"/>
              <a:t>year</a:t>
            </a:r>
          </a:p>
          <a:p>
            <a:pPr lvl="1"/>
            <a:r>
              <a:rPr lang="en-US" dirty="0" smtClean="0"/>
              <a:t>In </a:t>
            </a:r>
            <a:r>
              <a:rPr lang="en-US" dirty="0"/>
              <a:t>its first ruling, the appeals court found that sweepstakes or Internet </a:t>
            </a:r>
            <a:r>
              <a:rPr lang="en-US" dirty="0" smtClean="0"/>
              <a:t>cafés that </a:t>
            </a:r>
            <a:r>
              <a:rPr lang="en-US" dirty="0"/>
              <a:t>sell Internet time offer "unlawful slot machine"-style </a:t>
            </a:r>
            <a:r>
              <a:rPr lang="en-US" dirty="0" smtClean="0"/>
              <a:t>gambling</a:t>
            </a:r>
          </a:p>
          <a:p>
            <a:pPr lvl="1"/>
            <a:r>
              <a:rPr lang="en-US" dirty="0" smtClean="0"/>
              <a:t>In </a:t>
            </a:r>
            <a:r>
              <a:rPr lang="en-US" dirty="0"/>
              <a:t>its second, the court ruled Internet </a:t>
            </a:r>
            <a:r>
              <a:rPr lang="en-US" dirty="0" smtClean="0"/>
              <a:t>cafés </a:t>
            </a:r>
            <a:r>
              <a:rPr lang="en-US" dirty="0"/>
              <a:t>that sell prepaid telephone cards also offer illegal </a:t>
            </a:r>
            <a:r>
              <a:rPr lang="en-US" dirty="0" smtClean="0"/>
              <a:t>gambling</a:t>
            </a:r>
          </a:p>
          <a:p>
            <a:pPr marL="457200" lvl="1" indent="0">
              <a:buNone/>
            </a:pPr>
            <a:endParaRPr lang="en-US" dirty="0"/>
          </a:p>
          <a:p>
            <a:r>
              <a:rPr lang="en-US" dirty="0" smtClean="0"/>
              <a:t>Decision </a:t>
            </a:r>
            <a:r>
              <a:rPr lang="en-US" dirty="0"/>
              <a:t>expected by </a:t>
            </a:r>
            <a:r>
              <a:rPr lang="en-US" dirty="0" smtClean="0"/>
              <a:t>August</a:t>
            </a: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pic>
        <p:nvPicPr>
          <p:cNvPr id="1026" name="Picture 2" descr="http://www.1800attorney.com/wp-content/uploads/2014/05/California_-_Outline_and_Flag_-_Soli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716" y="219026"/>
            <a:ext cx="2617811" cy="2986096"/>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6858000" y="2127380"/>
            <a:ext cx="1231641" cy="335902"/>
          </a:xfrm>
          <a:custGeom>
            <a:avLst/>
            <a:gdLst>
              <a:gd name="connsiteX0" fmla="*/ 37322 w 1231641"/>
              <a:gd name="connsiteY0" fmla="*/ 18661 h 335902"/>
              <a:gd name="connsiteX1" fmla="*/ 37322 w 1231641"/>
              <a:gd name="connsiteY1" fmla="*/ 18661 h 335902"/>
              <a:gd name="connsiteX2" fmla="*/ 205273 w 1231641"/>
              <a:gd name="connsiteY2" fmla="*/ 9330 h 335902"/>
              <a:gd name="connsiteX3" fmla="*/ 307910 w 1231641"/>
              <a:gd name="connsiteY3" fmla="*/ 0 h 335902"/>
              <a:gd name="connsiteX4" fmla="*/ 597159 w 1231641"/>
              <a:gd name="connsiteY4" fmla="*/ 9330 h 335902"/>
              <a:gd name="connsiteX5" fmla="*/ 690465 w 1231641"/>
              <a:gd name="connsiteY5" fmla="*/ 18661 h 335902"/>
              <a:gd name="connsiteX6" fmla="*/ 802433 w 1231641"/>
              <a:gd name="connsiteY6" fmla="*/ 27991 h 335902"/>
              <a:gd name="connsiteX7" fmla="*/ 830424 w 1231641"/>
              <a:gd name="connsiteY7" fmla="*/ 37322 h 335902"/>
              <a:gd name="connsiteX8" fmla="*/ 877078 w 1231641"/>
              <a:gd name="connsiteY8" fmla="*/ 46653 h 335902"/>
              <a:gd name="connsiteX9" fmla="*/ 1082351 w 1231641"/>
              <a:gd name="connsiteY9" fmla="*/ 37322 h 335902"/>
              <a:gd name="connsiteX10" fmla="*/ 1138335 w 1231641"/>
              <a:gd name="connsiteY10" fmla="*/ 55983 h 335902"/>
              <a:gd name="connsiteX11" fmla="*/ 1175657 w 1231641"/>
              <a:gd name="connsiteY11" fmla="*/ 111967 h 335902"/>
              <a:gd name="connsiteX12" fmla="*/ 1194318 w 1231641"/>
              <a:gd name="connsiteY12" fmla="*/ 139959 h 335902"/>
              <a:gd name="connsiteX13" fmla="*/ 1212980 w 1231641"/>
              <a:gd name="connsiteY13" fmla="*/ 195942 h 335902"/>
              <a:gd name="connsiteX14" fmla="*/ 1222310 w 1231641"/>
              <a:gd name="connsiteY14" fmla="*/ 223934 h 335902"/>
              <a:gd name="connsiteX15" fmla="*/ 1231641 w 1231641"/>
              <a:gd name="connsiteY15" fmla="*/ 251926 h 335902"/>
              <a:gd name="connsiteX16" fmla="*/ 1203649 w 1231641"/>
              <a:gd name="connsiteY16" fmla="*/ 270587 h 335902"/>
              <a:gd name="connsiteX17" fmla="*/ 1184988 w 1231641"/>
              <a:gd name="connsiteY17" fmla="*/ 289249 h 335902"/>
              <a:gd name="connsiteX18" fmla="*/ 839755 w 1231641"/>
              <a:gd name="connsiteY18" fmla="*/ 298579 h 335902"/>
              <a:gd name="connsiteX19" fmla="*/ 662473 w 1231641"/>
              <a:gd name="connsiteY19" fmla="*/ 307910 h 335902"/>
              <a:gd name="connsiteX20" fmla="*/ 438539 w 1231641"/>
              <a:gd name="connsiteY20" fmla="*/ 317240 h 335902"/>
              <a:gd name="connsiteX21" fmla="*/ 401216 w 1231641"/>
              <a:gd name="connsiteY21" fmla="*/ 307910 h 335902"/>
              <a:gd name="connsiteX22" fmla="*/ 223935 w 1231641"/>
              <a:gd name="connsiteY22" fmla="*/ 326571 h 335902"/>
              <a:gd name="connsiteX23" fmla="*/ 195943 w 1231641"/>
              <a:gd name="connsiteY23" fmla="*/ 335902 h 335902"/>
              <a:gd name="connsiteX24" fmla="*/ 111967 w 1231641"/>
              <a:gd name="connsiteY24" fmla="*/ 326571 h 335902"/>
              <a:gd name="connsiteX25" fmla="*/ 55984 w 1231641"/>
              <a:gd name="connsiteY25" fmla="*/ 307910 h 335902"/>
              <a:gd name="connsiteX26" fmla="*/ 37322 w 1231641"/>
              <a:gd name="connsiteY26" fmla="*/ 289249 h 335902"/>
              <a:gd name="connsiteX27" fmla="*/ 9331 w 1231641"/>
              <a:gd name="connsiteY27" fmla="*/ 270587 h 335902"/>
              <a:gd name="connsiteX28" fmla="*/ 0 w 1231641"/>
              <a:gd name="connsiteY28" fmla="*/ 242596 h 335902"/>
              <a:gd name="connsiteX29" fmla="*/ 9331 w 1231641"/>
              <a:gd name="connsiteY29" fmla="*/ 37322 h 335902"/>
              <a:gd name="connsiteX30" fmla="*/ 37322 w 1231641"/>
              <a:gd name="connsiteY30" fmla="*/ 18661 h 3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1641" h="335902">
                <a:moveTo>
                  <a:pt x="37322" y="18661"/>
                </a:moveTo>
                <a:lnTo>
                  <a:pt x="37322" y="18661"/>
                </a:lnTo>
                <a:lnTo>
                  <a:pt x="205273" y="9330"/>
                </a:lnTo>
                <a:cubicBezTo>
                  <a:pt x="239545" y="6966"/>
                  <a:pt x="273557" y="0"/>
                  <a:pt x="307910" y="0"/>
                </a:cubicBezTo>
                <a:cubicBezTo>
                  <a:pt x="404376" y="0"/>
                  <a:pt x="500743" y="6220"/>
                  <a:pt x="597159" y="9330"/>
                </a:cubicBezTo>
                <a:lnTo>
                  <a:pt x="690465" y="18661"/>
                </a:lnTo>
                <a:cubicBezTo>
                  <a:pt x="727763" y="22052"/>
                  <a:pt x="765310" y="23041"/>
                  <a:pt x="802433" y="27991"/>
                </a:cubicBezTo>
                <a:cubicBezTo>
                  <a:pt x="812182" y="29291"/>
                  <a:pt x="820883" y="34937"/>
                  <a:pt x="830424" y="37322"/>
                </a:cubicBezTo>
                <a:cubicBezTo>
                  <a:pt x="845810" y="41169"/>
                  <a:pt x="861527" y="43543"/>
                  <a:pt x="877078" y="46653"/>
                </a:cubicBezTo>
                <a:cubicBezTo>
                  <a:pt x="945502" y="43543"/>
                  <a:pt x="1013900" y="34877"/>
                  <a:pt x="1082351" y="37322"/>
                </a:cubicBezTo>
                <a:cubicBezTo>
                  <a:pt x="1102009" y="38024"/>
                  <a:pt x="1138335" y="55983"/>
                  <a:pt x="1138335" y="55983"/>
                </a:cubicBezTo>
                <a:lnTo>
                  <a:pt x="1175657" y="111967"/>
                </a:lnTo>
                <a:cubicBezTo>
                  <a:pt x="1181877" y="121298"/>
                  <a:pt x="1190772" y="129321"/>
                  <a:pt x="1194318" y="139959"/>
                </a:cubicBezTo>
                <a:lnTo>
                  <a:pt x="1212980" y="195942"/>
                </a:lnTo>
                <a:lnTo>
                  <a:pt x="1222310" y="223934"/>
                </a:lnTo>
                <a:lnTo>
                  <a:pt x="1231641" y="251926"/>
                </a:lnTo>
                <a:cubicBezTo>
                  <a:pt x="1222310" y="258146"/>
                  <a:pt x="1212406" y="263582"/>
                  <a:pt x="1203649" y="270587"/>
                </a:cubicBezTo>
                <a:cubicBezTo>
                  <a:pt x="1196780" y="276083"/>
                  <a:pt x="1193759" y="288574"/>
                  <a:pt x="1184988" y="289249"/>
                </a:cubicBezTo>
                <a:cubicBezTo>
                  <a:pt x="1070207" y="298078"/>
                  <a:pt x="954801" y="294470"/>
                  <a:pt x="839755" y="298579"/>
                </a:cubicBezTo>
                <a:cubicBezTo>
                  <a:pt x="780617" y="300691"/>
                  <a:pt x="721567" y="304800"/>
                  <a:pt x="662473" y="307910"/>
                </a:cubicBezTo>
                <a:cubicBezTo>
                  <a:pt x="553297" y="344302"/>
                  <a:pt x="626130" y="327662"/>
                  <a:pt x="438539" y="317240"/>
                </a:cubicBezTo>
                <a:cubicBezTo>
                  <a:pt x="426098" y="314130"/>
                  <a:pt x="414040" y="307910"/>
                  <a:pt x="401216" y="307910"/>
                </a:cubicBezTo>
                <a:cubicBezTo>
                  <a:pt x="345855" y="307910"/>
                  <a:pt x="280303" y="312478"/>
                  <a:pt x="223935" y="326571"/>
                </a:cubicBezTo>
                <a:cubicBezTo>
                  <a:pt x="214393" y="328957"/>
                  <a:pt x="205274" y="332792"/>
                  <a:pt x="195943" y="335902"/>
                </a:cubicBezTo>
                <a:cubicBezTo>
                  <a:pt x="167951" y="332792"/>
                  <a:pt x="139584" y="332095"/>
                  <a:pt x="111967" y="326571"/>
                </a:cubicBezTo>
                <a:cubicBezTo>
                  <a:pt x="92679" y="322713"/>
                  <a:pt x="55984" y="307910"/>
                  <a:pt x="55984" y="307910"/>
                </a:cubicBezTo>
                <a:cubicBezTo>
                  <a:pt x="49763" y="301690"/>
                  <a:pt x="44191" y="294745"/>
                  <a:pt x="37322" y="289249"/>
                </a:cubicBezTo>
                <a:cubicBezTo>
                  <a:pt x="28565" y="282244"/>
                  <a:pt x="16336" y="279344"/>
                  <a:pt x="9331" y="270587"/>
                </a:cubicBezTo>
                <a:cubicBezTo>
                  <a:pt x="3187" y="262907"/>
                  <a:pt x="3110" y="251926"/>
                  <a:pt x="0" y="242596"/>
                </a:cubicBezTo>
                <a:cubicBezTo>
                  <a:pt x="3110" y="174171"/>
                  <a:pt x="3869" y="105599"/>
                  <a:pt x="9331" y="37322"/>
                </a:cubicBezTo>
                <a:cubicBezTo>
                  <a:pt x="10115" y="27518"/>
                  <a:pt x="18661" y="9330"/>
                  <a:pt x="37322" y="18661"/>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687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8" y="0"/>
            <a:ext cx="7389077" cy="808151"/>
          </a:xfrm>
        </p:spPr>
        <p:txBody>
          <a:bodyPr/>
          <a:lstStyle/>
          <a:p>
            <a:pPr algn="ctr"/>
            <a:r>
              <a:rPr lang="en-US" dirty="0" smtClean="0"/>
              <a:t>North Carolina</a:t>
            </a:r>
            <a:endParaRPr lang="en-US" dirty="0"/>
          </a:p>
        </p:txBody>
      </p:sp>
      <p:sp>
        <p:nvSpPr>
          <p:cNvPr id="3" name="Content Placeholder 2"/>
          <p:cNvSpPr>
            <a:spLocks noGrp="1"/>
          </p:cNvSpPr>
          <p:nvPr>
            <p:ph idx="1"/>
          </p:nvPr>
        </p:nvSpPr>
        <p:spPr>
          <a:xfrm>
            <a:off x="2575249" y="951055"/>
            <a:ext cx="5807919" cy="4647311"/>
          </a:xfrm>
        </p:spPr>
        <p:txBody>
          <a:bodyPr>
            <a:normAutofit fontScale="85000" lnSpcReduction="20000"/>
          </a:bodyPr>
          <a:lstStyle/>
          <a:p>
            <a:r>
              <a:rPr lang="en-US" dirty="0" smtClean="0"/>
              <a:t>May </a:t>
            </a:r>
            <a:r>
              <a:rPr lang="en-US" dirty="0"/>
              <a:t>2015 – US Attorney reached agreement with several sweepstakes software </a:t>
            </a:r>
            <a:r>
              <a:rPr lang="en-US" dirty="0" smtClean="0"/>
              <a:t>providers: </a:t>
            </a:r>
            <a:endParaRPr lang="en-US" dirty="0"/>
          </a:p>
          <a:p>
            <a:pPr lvl="1"/>
            <a:r>
              <a:rPr lang="en-US" sz="2100" dirty="0" smtClean="0"/>
              <a:t>will </a:t>
            </a:r>
            <a:r>
              <a:rPr lang="en-US" sz="2100" dirty="0"/>
              <a:t>not prosecute the software companies or their </a:t>
            </a:r>
            <a:r>
              <a:rPr lang="en-US" sz="2100" dirty="0" smtClean="0"/>
              <a:t>principals </a:t>
            </a:r>
            <a:r>
              <a:rPr lang="en-US" sz="2100" dirty="0"/>
              <a:t>for the use of </a:t>
            </a:r>
            <a:r>
              <a:rPr lang="en-US" sz="2100" dirty="0" smtClean="0"/>
              <a:t>alleged illegal </a:t>
            </a:r>
            <a:r>
              <a:rPr lang="en-US" sz="2100" dirty="0"/>
              <a:t>internet sweepstakes software in internet </a:t>
            </a:r>
            <a:r>
              <a:rPr lang="en-US" sz="2100" dirty="0" smtClean="0"/>
              <a:t>cafés </a:t>
            </a:r>
            <a:r>
              <a:rPr lang="en-US" sz="2100" dirty="0"/>
              <a:t>across the </a:t>
            </a:r>
            <a:r>
              <a:rPr lang="en-US" sz="2100" dirty="0" smtClean="0"/>
              <a:t>state</a:t>
            </a:r>
          </a:p>
          <a:p>
            <a:pPr lvl="1"/>
            <a:r>
              <a:rPr lang="en-US" sz="2100" dirty="0" smtClean="0"/>
              <a:t>Condition of agreements </a:t>
            </a:r>
            <a:r>
              <a:rPr lang="en-US" sz="2100" dirty="0" smtClean="0"/>
              <a:t>is by </a:t>
            </a:r>
            <a:r>
              <a:rPr lang="en-US" sz="2100" dirty="0"/>
              <a:t>July 1, 2015, </a:t>
            </a:r>
            <a:r>
              <a:rPr lang="en-US" sz="2100" dirty="0" smtClean="0"/>
              <a:t>providers will </a:t>
            </a:r>
            <a:r>
              <a:rPr lang="en-US" sz="2100" dirty="0"/>
              <a:t>no </a:t>
            </a:r>
            <a:r>
              <a:rPr lang="en-US" sz="2100" dirty="0" smtClean="0"/>
              <a:t>longer have </a:t>
            </a:r>
            <a:r>
              <a:rPr lang="en-US" sz="2100" dirty="0"/>
              <a:t>any involvement with sweepstakes in North Carolina </a:t>
            </a:r>
            <a:r>
              <a:rPr lang="en-US" sz="2100" dirty="0" smtClean="0"/>
              <a:t>involving </a:t>
            </a:r>
            <a:r>
              <a:rPr lang="en-US" sz="2100" dirty="0"/>
              <a:t>an entertaining </a:t>
            </a:r>
            <a:r>
              <a:rPr lang="en-US" sz="2100" dirty="0" smtClean="0"/>
              <a:t>display  </a:t>
            </a:r>
          </a:p>
          <a:p>
            <a:pPr lvl="2"/>
            <a:r>
              <a:rPr lang="en-US" sz="1900" dirty="0" smtClean="0"/>
              <a:t> The </a:t>
            </a:r>
            <a:r>
              <a:rPr lang="en-US" sz="1900" dirty="0"/>
              <a:t>companies supplied </a:t>
            </a:r>
            <a:r>
              <a:rPr lang="en-US" sz="1900" dirty="0" smtClean="0"/>
              <a:t>to over </a:t>
            </a:r>
            <a:r>
              <a:rPr lang="en-US" sz="1900" dirty="0"/>
              <a:t>600 </a:t>
            </a:r>
            <a:r>
              <a:rPr lang="en-US" sz="1900" dirty="0" smtClean="0"/>
              <a:t>Internet cafés</a:t>
            </a:r>
            <a:endParaRPr lang="en-US" sz="1900" dirty="0" smtClean="0">
              <a:solidFill>
                <a:prstClr val="black">
                  <a:lumMod val="50000"/>
                  <a:lumOff val="50000"/>
                </a:prstClr>
              </a:solidFill>
            </a:endParaRPr>
          </a:p>
          <a:p>
            <a:pPr lvl="1"/>
            <a:r>
              <a:rPr lang="en-US" sz="2100" dirty="0" smtClean="0">
                <a:solidFill>
                  <a:prstClr val="black">
                    <a:lumMod val="50000"/>
                    <a:lumOff val="50000"/>
                  </a:prstClr>
                </a:solidFill>
              </a:rPr>
              <a:t>Cumberland </a:t>
            </a:r>
            <a:r>
              <a:rPr lang="en-US" sz="2100" dirty="0">
                <a:solidFill>
                  <a:prstClr val="black">
                    <a:lumMod val="50000"/>
                    <a:lumOff val="50000"/>
                  </a:prstClr>
                </a:solidFill>
              </a:rPr>
              <a:t>County Sheriff:  “In this case, for several </a:t>
            </a:r>
            <a:r>
              <a:rPr lang="en-US" sz="2100" dirty="0" smtClean="0">
                <a:solidFill>
                  <a:prstClr val="black">
                    <a:lumMod val="50000"/>
                    <a:lumOff val="50000"/>
                  </a:prstClr>
                </a:solidFill>
              </a:rPr>
              <a:t>years</a:t>
            </a:r>
            <a:r>
              <a:rPr lang="en-US" sz="2100" dirty="0">
                <a:solidFill>
                  <a:prstClr val="black">
                    <a:lumMod val="50000"/>
                    <a:lumOff val="50000"/>
                  </a:prstClr>
                </a:solidFill>
              </a:rPr>
              <a:t>, video poker machines have been masquerading </a:t>
            </a:r>
            <a:r>
              <a:rPr lang="en-US" sz="2100" dirty="0" smtClean="0">
                <a:solidFill>
                  <a:prstClr val="black">
                    <a:lumMod val="50000"/>
                    <a:lumOff val="50000"/>
                  </a:prstClr>
                </a:solidFill>
              </a:rPr>
              <a:t>as </a:t>
            </a:r>
            <a:r>
              <a:rPr lang="en-US" sz="2100" dirty="0">
                <a:solidFill>
                  <a:prstClr val="black">
                    <a:lumMod val="50000"/>
                    <a:lumOff val="50000"/>
                  </a:prstClr>
                </a:solidFill>
              </a:rPr>
              <a:t>sweepstakes. We hope these agreements will stop </a:t>
            </a:r>
            <a:r>
              <a:rPr lang="en-US" sz="2100" dirty="0" smtClean="0">
                <a:solidFill>
                  <a:prstClr val="black">
                    <a:lumMod val="50000"/>
                    <a:lumOff val="50000"/>
                  </a:prstClr>
                </a:solidFill>
              </a:rPr>
              <a:t>and </a:t>
            </a:r>
            <a:r>
              <a:rPr lang="en-US" sz="2100" dirty="0">
                <a:solidFill>
                  <a:prstClr val="black">
                    <a:lumMod val="50000"/>
                    <a:lumOff val="50000"/>
                  </a:prstClr>
                </a:solidFill>
              </a:rPr>
              <a:t>deter evasion of North Carolina’s gambling laws”</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pic>
        <p:nvPicPr>
          <p:cNvPr id="5" name="Picture 4"/>
          <p:cNvPicPr>
            <a:picLocks noChangeAspect="1"/>
          </p:cNvPicPr>
          <p:nvPr/>
        </p:nvPicPr>
        <p:blipFill>
          <a:blip r:embed="rId2"/>
          <a:stretch>
            <a:fillRect/>
          </a:stretch>
        </p:blipFill>
        <p:spPr>
          <a:xfrm>
            <a:off x="1562356" y="1762853"/>
            <a:ext cx="1012893" cy="1012893"/>
          </a:xfrm>
          <a:prstGeom prst="rect">
            <a:avLst/>
          </a:prstGeom>
        </p:spPr>
      </p:pic>
      <p:pic>
        <p:nvPicPr>
          <p:cNvPr id="6" name="Picture 5"/>
          <p:cNvPicPr>
            <a:picLocks noChangeAspect="1"/>
          </p:cNvPicPr>
          <p:nvPr/>
        </p:nvPicPr>
        <p:blipFill>
          <a:blip r:embed="rId2"/>
          <a:stretch>
            <a:fillRect/>
          </a:stretch>
        </p:blipFill>
        <p:spPr>
          <a:xfrm>
            <a:off x="1560265" y="4034375"/>
            <a:ext cx="1014984" cy="1014984"/>
          </a:xfrm>
          <a:prstGeom prst="rect">
            <a:avLst/>
          </a:prstGeom>
        </p:spPr>
      </p:pic>
      <p:pic>
        <p:nvPicPr>
          <p:cNvPr id="7" name="Picture 6"/>
          <p:cNvPicPr>
            <a:picLocks noChangeAspect="1"/>
          </p:cNvPicPr>
          <p:nvPr/>
        </p:nvPicPr>
        <p:blipFill>
          <a:blip r:embed="rId2"/>
          <a:stretch>
            <a:fillRect/>
          </a:stretch>
        </p:blipFill>
        <p:spPr>
          <a:xfrm>
            <a:off x="1562356" y="2895007"/>
            <a:ext cx="1014984" cy="1014984"/>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1218671" y="5168620"/>
            <a:ext cx="1828800" cy="1339410"/>
          </a:xfrm>
          <a:prstGeom prst="rect">
            <a:avLst/>
          </a:prstGeom>
        </p:spPr>
      </p:pic>
    </p:spTree>
    <p:extLst>
      <p:ext uri="{BB962C8B-B14F-4D97-AF65-F5344CB8AC3E}">
        <p14:creationId xmlns:p14="http://schemas.microsoft.com/office/powerpoint/2010/main" val="28119018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022"/>
            <a:ext cx="7389077" cy="808151"/>
          </a:xfrm>
        </p:spPr>
        <p:txBody>
          <a:bodyPr/>
          <a:lstStyle/>
          <a:p>
            <a:pPr algn="ctr"/>
            <a:r>
              <a:rPr lang="en-US" dirty="0" smtClean="0"/>
              <a:t>Florida</a:t>
            </a:r>
            <a:endParaRPr lang="en-US" dirty="0"/>
          </a:p>
        </p:txBody>
      </p:sp>
      <p:sp>
        <p:nvSpPr>
          <p:cNvPr id="3" name="Content Placeholder 2"/>
          <p:cNvSpPr>
            <a:spLocks noGrp="1"/>
          </p:cNvSpPr>
          <p:nvPr>
            <p:ph idx="1"/>
          </p:nvPr>
        </p:nvSpPr>
        <p:spPr>
          <a:xfrm>
            <a:off x="914400" y="2459710"/>
            <a:ext cx="7557796" cy="3729914"/>
          </a:xfrm>
        </p:spPr>
        <p:txBody>
          <a:bodyPr>
            <a:normAutofit/>
          </a:bodyPr>
          <a:lstStyle/>
          <a:p>
            <a:r>
              <a:rPr lang="en-US" sz="2100" dirty="0" smtClean="0"/>
              <a:t>April 2015: Jacksonville crackdown</a:t>
            </a:r>
            <a:r>
              <a:rPr lang="en-US" sz="2100" dirty="0"/>
              <a:t>, the fourth since 2013, when 51 </a:t>
            </a:r>
            <a:r>
              <a:rPr lang="en-US" sz="2100" dirty="0" smtClean="0"/>
              <a:t>“Allied </a:t>
            </a:r>
            <a:r>
              <a:rPr lang="en-US" sz="2100" dirty="0"/>
              <a:t>Veterans of the </a:t>
            </a:r>
            <a:r>
              <a:rPr lang="en-US" sz="2100" dirty="0" smtClean="0"/>
              <a:t>World” </a:t>
            </a:r>
            <a:r>
              <a:rPr lang="en-US" sz="2100" dirty="0"/>
              <a:t>locations around Florida were raided and shut down and almost 60 people </a:t>
            </a:r>
            <a:r>
              <a:rPr lang="en-US" sz="2100" dirty="0" smtClean="0"/>
              <a:t>arrested</a:t>
            </a:r>
          </a:p>
          <a:p>
            <a:pPr lvl="1"/>
            <a:r>
              <a:rPr lang="en-US" sz="2100" dirty="0" smtClean="0"/>
              <a:t>Led to change </a:t>
            </a:r>
            <a:r>
              <a:rPr lang="en-US" sz="2100" dirty="0"/>
              <a:t>in state law that outlawed the electronic sweepstakes </a:t>
            </a:r>
            <a:r>
              <a:rPr lang="en-US" sz="2100" dirty="0" smtClean="0"/>
              <a:t>business</a:t>
            </a:r>
            <a:r>
              <a:rPr lang="en-US" sz="2100" dirty="0"/>
              <a:t>	</a:t>
            </a:r>
            <a:endParaRPr lang="en-US" sz="2100" dirty="0" smtClean="0"/>
          </a:p>
          <a:p>
            <a:pPr lvl="1"/>
            <a:r>
              <a:rPr lang="en-US" sz="2100" dirty="0" smtClean="0"/>
              <a:t>Local </a:t>
            </a:r>
            <a:r>
              <a:rPr lang="en-US" sz="2100" dirty="0"/>
              <a:t>lawyer </a:t>
            </a:r>
            <a:r>
              <a:rPr lang="en-US" sz="2100" dirty="0" smtClean="0"/>
              <a:t>was convicted </a:t>
            </a:r>
            <a:r>
              <a:rPr lang="en-US" sz="2100" dirty="0"/>
              <a:t>on multiple counts, </a:t>
            </a:r>
            <a:r>
              <a:rPr lang="en-US" sz="2100" dirty="0" smtClean="0"/>
              <a:t>sentenced to </a:t>
            </a:r>
            <a:r>
              <a:rPr lang="en-US" sz="2100" dirty="0"/>
              <a:t>6 </a:t>
            </a:r>
            <a:r>
              <a:rPr lang="en-US" sz="2100" dirty="0" smtClean="0"/>
              <a:t>years (appealing); </a:t>
            </a:r>
            <a:r>
              <a:rPr lang="en-US" sz="2100" dirty="0"/>
              <a:t>others plead to lesser </a:t>
            </a:r>
            <a:r>
              <a:rPr lang="en-US" sz="2100" dirty="0" smtClean="0"/>
              <a:t>charges </a:t>
            </a:r>
          </a:p>
          <a:p>
            <a:pPr lvl="1"/>
            <a:r>
              <a:rPr lang="en-US" sz="2100" dirty="0"/>
              <a:t>A</a:t>
            </a:r>
            <a:r>
              <a:rPr lang="en-US" sz="2100" dirty="0" smtClean="0"/>
              <a:t>lso </a:t>
            </a:r>
            <a:r>
              <a:rPr lang="en-US" sz="2100" dirty="0"/>
              <a:t>led to </a:t>
            </a:r>
            <a:r>
              <a:rPr lang="en-US" sz="2100" dirty="0" smtClean="0"/>
              <a:t>the resignation </a:t>
            </a:r>
            <a:r>
              <a:rPr lang="en-US" sz="2100" dirty="0"/>
              <a:t>of Lt. Governor (who had served as a consultant to Allied Veterans) </a:t>
            </a:r>
          </a:p>
          <a:p>
            <a:pPr marL="0" indent="0">
              <a:buNone/>
            </a:pPr>
            <a:endParaRPr lang="en-US" sz="2000" dirty="0"/>
          </a:p>
        </p:txBody>
      </p:sp>
      <p:sp>
        <p:nvSpPr>
          <p:cNvPr id="4" name="Footer Placeholder 3"/>
          <p:cNvSpPr>
            <a:spLocks noGrp="1"/>
          </p:cNvSpPr>
          <p:nvPr>
            <p:ph type="ftr" sz="quarter" idx="11"/>
          </p:nvPr>
        </p:nvSpPr>
        <p:spPr/>
        <p:txBody>
          <a:bodyPr/>
          <a:lstStyle/>
          <a:p>
            <a:r>
              <a:rPr lang="en-US" smtClean="0"/>
              <a:t>© Ifrah PLLC. Proprietary and Confidential.  /   (202) 524-4140  /   ifrahlaw.com  /  IfrahOniGaming.com</a:t>
            </a:r>
            <a:endParaRPr lang="en-US" dirty="0"/>
          </a:p>
        </p:txBody>
      </p:sp>
      <p:pic>
        <p:nvPicPr>
          <p:cNvPr id="5" name="Picture 4"/>
          <p:cNvPicPr>
            <a:picLocks noChangeAspect="1"/>
          </p:cNvPicPr>
          <p:nvPr/>
        </p:nvPicPr>
        <p:blipFill>
          <a:blip r:embed="rId2"/>
          <a:stretch>
            <a:fillRect/>
          </a:stretch>
        </p:blipFill>
        <p:spPr>
          <a:xfrm>
            <a:off x="2060907" y="566484"/>
            <a:ext cx="1421655" cy="1550896"/>
          </a:xfrm>
          <a:prstGeom prst="rect">
            <a:avLst/>
          </a:prstGeom>
        </p:spPr>
      </p:pic>
      <p:pic>
        <p:nvPicPr>
          <p:cNvPr id="3074" name="Picture 2" descr="http://www.clker.com/cliparts/6/9/f/9/1317757519562265819Alligator%20Relaxing.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516" y="148756"/>
            <a:ext cx="3828596" cy="180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0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Ifrah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897</TotalTime>
  <Words>1319</Words>
  <Application>Microsoft Office PowerPoint</Application>
  <PresentationFormat>On-screen Show (4:3)</PresentationFormat>
  <Paragraphs>120</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Lucida Grande</vt:lpstr>
      <vt:lpstr>Ifrah Theme</vt:lpstr>
      <vt:lpstr>Committee on Casinos: Update on Internet Sweepstakes Café Enforcement Issues</vt:lpstr>
      <vt:lpstr>What Exactly Is an Internet Sweepstakes Café?</vt:lpstr>
      <vt:lpstr>Why Are Internet Sweepstakes Cafés of Concern to States/Law Enforcement? </vt:lpstr>
      <vt:lpstr>Where Are Internet Sweepstakes Cafés? </vt:lpstr>
      <vt:lpstr>How Do These Establishments Operate Legally? </vt:lpstr>
      <vt:lpstr>Enforcement Highlights By State </vt:lpstr>
      <vt:lpstr>California</vt:lpstr>
      <vt:lpstr>North Carolina</vt:lpstr>
      <vt:lpstr>Florida</vt:lpstr>
      <vt:lpstr>Colorado &amp; Ohio</vt:lpstr>
      <vt:lpstr>Massachusetts</vt:lpstr>
      <vt:lpstr>Other Prosecutions…</vt:lpstr>
      <vt:lpstr>Internet Cafés on the Offensive</vt:lpstr>
      <vt:lpstr>Thank you! Questions?</vt:lpstr>
    </vt:vector>
  </TitlesOfParts>
  <Company>Caliente Creative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Nikki Lo Bue</dc:creator>
  <cp:lastModifiedBy>Moriah Kairouz</cp:lastModifiedBy>
  <cp:revision>126</cp:revision>
  <cp:lastPrinted>2015-06-10T15:48:51Z</cp:lastPrinted>
  <dcterms:created xsi:type="dcterms:W3CDTF">2013-01-24T22:36:45Z</dcterms:created>
  <dcterms:modified xsi:type="dcterms:W3CDTF">2015-06-10T16:11:14Z</dcterms:modified>
</cp:coreProperties>
</file>