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9" r:id="rId5"/>
    <p:sldId id="263" r:id="rId6"/>
    <p:sldId id="260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7BB5"/>
    <a:srgbClr val="313131"/>
    <a:srgbClr val="262626"/>
    <a:srgbClr val="D3256A"/>
    <a:srgbClr val="47721C"/>
    <a:srgbClr val="369AD7"/>
    <a:srgbClr val="146D62"/>
    <a:srgbClr val="A11E52"/>
    <a:srgbClr val="202746"/>
    <a:srgbClr val="313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8728" autoAdjust="0"/>
  </p:normalViewPr>
  <p:slideViewPr>
    <p:cSldViewPr snapToGrid="0">
      <p:cViewPr varScale="1">
        <p:scale>
          <a:sx n="69" d="100"/>
          <a:sy n="69" d="100"/>
        </p:scale>
        <p:origin x="60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265BE7-EBC0-934C-82A4-5408EF0A26F9}" type="doc">
      <dgm:prSet loTypeId="urn:microsoft.com/office/officeart/2009/3/layout/StepUpProcess" loCatId="list" qsTypeId="urn:microsoft.com/office/officeart/2005/8/quickstyle/simple4" qsCatId="simple" csTypeId="urn:microsoft.com/office/officeart/2005/8/colors/accent1_2" csCatId="accent1" phldr="1"/>
      <dgm:spPr/>
    </dgm:pt>
    <dgm:pt modelId="{406E7D66-C509-1448-B4B7-A60C47B182BE}">
      <dgm:prSet phldrT="[Text]"/>
      <dgm:spPr>
        <a:solidFill>
          <a:srgbClr val="47721C"/>
        </a:solidFill>
      </dgm:spPr>
      <dgm:t>
        <a:bodyPr anchor="ctr"/>
        <a:lstStyle/>
        <a:p>
          <a:pPr algn="ctr"/>
          <a:r>
            <a:rPr lang="en-US" b="1" smtClean="0">
              <a:solidFill>
                <a:schemeClr val="bg1"/>
              </a:solidFill>
            </a:rPr>
            <a:t>Consumer Protection</a:t>
          </a:r>
          <a:endParaRPr lang="en-US" b="1">
            <a:solidFill>
              <a:schemeClr val="bg1"/>
            </a:solidFill>
          </a:endParaRPr>
        </a:p>
      </dgm:t>
    </dgm:pt>
    <dgm:pt modelId="{20AD2503-5912-E142-863F-EA500841ABF5}" type="parTrans" cxnId="{30A111A1-0EE6-F14B-A339-C9063DC73EEE}">
      <dgm:prSet/>
      <dgm:spPr/>
      <dgm:t>
        <a:bodyPr/>
        <a:lstStyle/>
        <a:p>
          <a:endParaRPr lang="en-US"/>
        </a:p>
      </dgm:t>
    </dgm:pt>
    <dgm:pt modelId="{3EE60E28-5C74-A648-8ECC-F4978D40DE5C}" type="sibTrans" cxnId="{30A111A1-0EE6-F14B-A339-C9063DC73EEE}">
      <dgm:prSet/>
      <dgm:spPr/>
      <dgm:t>
        <a:bodyPr/>
        <a:lstStyle/>
        <a:p>
          <a:endParaRPr lang="en-US"/>
        </a:p>
      </dgm:t>
    </dgm:pt>
    <dgm:pt modelId="{75A7F601-D8E4-C34E-AE16-890C82181915}">
      <dgm:prSet phldrT="[Text]"/>
      <dgm:spPr>
        <a:solidFill>
          <a:srgbClr val="D3256A"/>
        </a:solidFill>
      </dgm:spPr>
      <dgm:t>
        <a:bodyPr anchor="ctr"/>
        <a:lstStyle/>
        <a:p>
          <a:pPr algn="ctr"/>
          <a:r>
            <a:rPr lang="en-US" b="1" smtClean="0">
              <a:solidFill>
                <a:schemeClr val="bg1"/>
              </a:solidFill>
            </a:rPr>
            <a:t>Trade Association</a:t>
          </a:r>
          <a:endParaRPr lang="en-US" b="1" dirty="0">
            <a:solidFill>
              <a:schemeClr val="bg1"/>
            </a:solidFill>
          </a:endParaRPr>
        </a:p>
      </dgm:t>
    </dgm:pt>
    <dgm:pt modelId="{A5907F16-E545-814B-AC81-8F9777F01FC2}" type="parTrans" cxnId="{4B7C5635-C9A2-7441-B63B-351A501A31FF}">
      <dgm:prSet/>
      <dgm:spPr/>
      <dgm:t>
        <a:bodyPr/>
        <a:lstStyle/>
        <a:p>
          <a:endParaRPr lang="en-US"/>
        </a:p>
      </dgm:t>
    </dgm:pt>
    <dgm:pt modelId="{5898A394-DB79-CC45-BC82-8CEEEAAFE182}" type="sibTrans" cxnId="{4B7C5635-C9A2-7441-B63B-351A501A31FF}">
      <dgm:prSet/>
      <dgm:spPr/>
      <dgm:t>
        <a:bodyPr/>
        <a:lstStyle/>
        <a:p>
          <a:endParaRPr lang="en-US"/>
        </a:p>
      </dgm:t>
    </dgm:pt>
    <dgm:pt modelId="{316C5AAA-9185-EC47-80F7-8E7CD67F4255}">
      <dgm:prSet phldrT="[Text]"/>
      <dgm:spPr>
        <a:solidFill>
          <a:srgbClr val="146D62"/>
        </a:solidFill>
      </dgm:spPr>
      <dgm:t>
        <a:bodyPr anchor="ctr"/>
        <a:lstStyle/>
        <a:p>
          <a:pPr algn="ctr"/>
          <a:r>
            <a:rPr lang="en-US" b="1" smtClean="0">
              <a:solidFill>
                <a:schemeClr val="bg1"/>
              </a:solidFill>
            </a:rPr>
            <a:t>Enforcement 	</a:t>
          </a:r>
          <a:endParaRPr lang="en-US" b="1" dirty="0">
            <a:solidFill>
              <a:schemeClr val="bg1"/>
            </a:solidFill>
          </a:endParaRPr>
        </a:p>
      </dgm:t>
    </dgm:pt>
    <dgm:pt modelId="{01F14523-3191-7E4F-BD90-3396ACC247C0}" type="parTrans" cxnId="{CA10F001-14E3-FA4E-BCC2-84CAC97264C6}">
      <dgm:prSet/>
      <dgm:spPr/>
      <dgm:t>
        <a:bodyPr/>
        <a:lstStyle/>
        <a:p>
          <a:endParaRPr lang="en-US"/>
        </a:p>
      </dgm:t>
    </dgm:pt>
    <dgm:pt modelId="{F5C6CB06-97CA-464A-8B26-8C3F733B8B0B}" type="sibTrans" cxnId="{CA10F001-14E3-FA4E-BCC2-84CAC97264C6}">
      <dgm:prSet/>
      <dgm:spPr/>
      <dgm:t>
        <a:bodyPr/>
        <a:lstStyle/>
        <a:p>
          <a:endParaRPr lang="en-US"/>
        </a:p>
      </dgm:t>
    </dgm:pt>
    <dgm:pt modelId="{C25DED90-C066-0B41-B3AC-2392CFB35A4B}">
      <dgm:prSet/>
      <dgm:spPr>
        <a:solidFill>
          <a:srgbClr val="369AD7"/>
        </a:solidFill>
      </dgm:spPr>
      <dgm:t>
        <a:bodyPr anchor="ctr"/>
        <a:lstStyle/>
        <a:p>
          <a:pPr algn="ctr"/>
          <a:r>
            <a:rPr lang="en-US" b="1" smtClean="0">
              <a:solidFill>
                <a:schemeClr val="bg1"/>
              </a:solidFill>
            </a:rPr>
            <a:t>Tax Protection</a:t>
          </a:r>
          <a:endParaRPr lang="en-US" b="1" dirty="0">
            <a:solidFill>
              <a:schemeClr val="bg1"/>
            </a:solidFill>
          </a:endParaRPr>
        </a:p>
      </dgm:t>
    </dgm:pt>
    <dgm:pt modelId="{61A47EA5-15B7-A647-87A8-92740C23D0F2}" type="parTrans" cxnId="{A9C3C9AB-F86A-6A46-84B1-C168CD49B521}">
      <dgm:prSet/>
      <dgm:spPr/>
      <dgm:t>
        <a:bodyPr/>
        <a:lstStyle/>
        <a:p>
          <a:endParaRPr lang="en-US"/>
        </a:p>
      </dgm:t>
    </dgm:pt>
    <dgm:pt modelId="{0B834522-FE20-5445-8733-2CCB488C63AD}" type="sibTrans" cxnId="{A9C3C9AB-F86A-6A46-84B1-C168CD49B521}">
      <dgm:prSet/>
      <dgm:spPr/>
      <dgm:t>
        <a:bodyPr/>
        <a:lstStyle/>
        <a:p>
          <a:endParaRPr lang="en-US"/>
        </a:p>
      </dgm:t>
    </dgm:pt>
    <dgm:pt modelId="{995C0F36-F32F-2C46-85D5-FBF07468EAB1}" type="pres">
      <dgm:prSet presAssocID="{B3265BE7-EBC0-934C-82A4-5408EF0A26F9}" presName="rootnode" presStyleCnt="0">
        <dgm:presLayoutVars>
          <dgm:chMax/>
          <dgm:chPref/>
          <dgm:dir/>
          <dgm:animLvl val="lvl"/>
        </dgm:presLayoutVars>
      </dgm:prSet>
      <dgm:spPr/>
    </dgm:pt>
    <dgm:pt modelId="{B7F2A8D3-D95D-0A4B-BD87-65C18A2E7050}" type="pres">
      <dgm:prSet presAssocID="{406E7D66-C509-1448-B4B7-A60C47B182BE}" presName="composite" presStyleCnt="0"/>
      <dgm:spPr/>
    </dgm:pt>
    <dgm:pt modelId="{B07BA174-C35D-684D-BE63-4943DEE05C8E}" type="pres">
      <dgm:prSet presAssocID="{406E7D66-C509-1448-B4B7-A60C47B182BE}" presName="LShape" presStyleLbl="alignNode1" presStyleIdx="0" presStyleCnt="7"/>
      <dgm:spPr/>
    </dgm:pt>
    <dgm:pt modelId="{A85EA595-11DE-B144-A075-8304648274B1}" type="pres">
      <dgm:prSet presAssocID="{406E7D66-C509-1448-B4B7-A60C47B182BE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2C8B2-4D81-5543-B1FB-E81FB48DB964}" type="pres">
      <dgm:prSet presAssocID="{406E7D66-C509-1448-B4B7-A60C47B182BE}" presName="Triangle" presStyleLbl="alignNode1" presStyleIdx="1" presStyleCnt="7"/>
      <dgm:spPr/>
    </dgm:pt>
    <dgm:pt modelId="{22D8D61C-A5EE-2B40-85F0-AC048CC5FA26}" type="pres">
      <dgm:prSet presAssocID="{3EE60E28-5C74-A648-8ECC-F4978D40DE5C}" presName="sibTrans" presStyleCnt="0"/>
      <dgm:spPr/>
    </dgm:pt>
    <dgm:pt modelId="{E41AE913-2A9F-734B-80A4-FFBBCE8C59DA}" type="pres">
      <dgm:prSet presAssocID="{3EE60E28-5C74-A648-8ECC-F4978D40DE5C}" presName="space" presStyleCnt="0"/>
      <dgm:spPr/>
    </dgm:pt>
    <dgm:pt modelId="{E9215A8E-D099-DE45-A32C-43E2F50C275C}" type="pres">
      <dgm:prSet presAssocID="{75A7F601-D8E4-C34E-AE16-890C82181915}" presName="composite" presStyleCnt="0"/>
      <dgm:spPr/>
    </dgm:pt>
    <dgm:pt modelId="{808072C0-4182-3F4B-A82F-D4E8F1EA3D44}" type="pres">
      <dgm:prSet presAssocID="{75A7F601-D8E4-C34E-AE16-890C82181915}" presName="LShape" presStyleLbl="alignNode1" presStyleIdx="2" presStyleCnt="7"/>
      <dgm:spPr/>
    </dgm:pt>
    <dgm:pt modelId="{78AF9626-6D15-5D48-8A91-DDD1C4A9E91B}" type="pres">
      <dgm:prSet presAssocID="{75A7F601-D8E4-C34E-AE16-890C82181915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8B83A-0844-BF48-AB51-7B743E89363C}" type="pres">
      <dgm:prSet presAssocID="{75A7F601-D8E4-C34E-AE16-890C82181915}" presName="Triangle" presStyleLbl="alignNode1" presStyleIdx="3" presStyleCnt="7"/>
      <dgm:spPr/>
    </dgm:pt>
    <dgm:pt modelId="{B3A45B2E-1866-B44B-A0DE-833CAABB4C0C}" type="pres">
      <dgm:prSet presAssocID="{5898A394-DB79-CC45-BC82-8CEEEAAFE182}" presName="sibTrans" presStyleCnt="0"/>
      <dgm:spPr/>
    </dgm:pt>
    <dgm:pt modelId="{14BC306B-6308-B140-9076-A420EB61A77D}" type="pres">
      <dgm:prSet presAssocID="{5898A394-DB79-CC45-BC82-8CEEEAAFE182}" presName="space" presStyleCnt="0"/>
      <dgm:spPr/>
    </dgm:pt>
    <dgm:pt modelId="{1B9C7374-95D2-BB43-AE3D-39C43FDBA320}" type="pres">
      <dgm:prSet presAssocID="{316C5AAA-9185-EC47-80F7-8E7CD67F4255}" presName="composite" presStyleCnt="0"/>
      <dgm:spPr/>
    </dgm:pt>
    <dgm:pt modelId="{8A1A3312-B9EA-D54D-B77E-F3F74508B3F0}" type="pres">
      <dgm:prSet presAssocID="{316C5AAA-9185-EC47-80F7-8E7CD67F4255}" presName="LShape" presStyleLbl="alignNode1" presStyleIdx="4" presStyleCnt="7"/>
      <dgm:spPr/>
    </dgm:pt>
    <dgm:pt modelId="{C8E56B6F-ED29-1341-BFEB-A542847E679A}" type="pres">
      <dgm:prSet presAssocID="{316C5AAA-9185-EC47-80F7-8E7CD67F4255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6910C-7DED-EB4E-A600-0BBE77CE9882}" type="pres">
      <dgm:prSet presAssocID="{316C5AAA-9185-EC47-80F7-8E7CD67F4255}" presName="Triangle" presStyleLbl="alignNode1" presStyleIdx="5" presStyleCnt="7"/>
      <dgm:spPr/>
    </dgm:pt>
    <dgm:pt modelId="{9AF69EDB-EB61-5843-8E2E-B4C8D80603BC}" type="pres">
      <dgm:prSet presAssocID="{F5C6CB06-97CA-464A-8B26-8C3F733B8B0B}" presName="sibTrans" presStyleCnt="0"/>
      <dgm:spPr/>
    </dgm:pt>
    <dgm:pt modelId="{E2BE9B38-CAB3-C54A-8A59-8596D68A35C4}" type="pres">
      <dgm:prSet presAssocID="{F5C6CB06-97CA-464A-8B26-8C3F733B8B0B}" presName="space" presStyleCnt="0"/>
      <dgm:spPr/>
    </dgm:pt>
    <dgm:pt modelId="{A91D452E-C876-1B40-B38B-D72428FE96C6}" type="pres">
      <dgm:prSet presAssocID="{C25DED90-C066-0B41-B3AC-2392CFB35A4B}" presName="composite" presStyleCnt="0"/>
      <dgm:spPr/>
    </dgm:pt>
    <dgm:pt modelId="{C1869E3A-00D3-7C48-83F0-355E70F6A056}" type="pres">
      <dgm:prSet presAssocID="{C25DED90-C066-0B41-B3AC-2392CFB35A4B}" presName="LShape" presStyleLbl="alignNode1" presStyleIdx="6" presStyleCnt="7"/>
      <dgm:spPr/>
    </dgm:pt>
    <dgm:pt modelId="{9ED4B6F1-91F2-1748-A502-09344BF803E8}" type="pres">
      <dgm:prSet presAssocID="{C25DED90-C066-0B41-B3AC-2392CFB35A4B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0F001-14E3-FA4E-BCC2-84CAC97264C6}" srcId="{B3265BE7-EBC0-934C-82A4-5408EF0A26F9}" destId="{316C5AAA-9185-EC47-80F7-8E7CD67F4255}" srcOrd="2" destOrd="0" parTransId="{01F14523-3191-7E4F-BD90-3396ACC247C0}" sibTransId="{F5C6CB06-97CA-464A-8B26-8C3F733B8B0B}"/>
    <dgm:cxn modelId="{4B7C5635-C9A2-7441-B63B-351A501A31FF}" srcId="{B3265BE7-EBC0-934C-82A4-5408EF0A26F9}" destId="{75A7F601-D8E4-C34E-AE16-890C82181915}" srcOrd="1" destOrd="0" parTransId="{A5907F16-E545-814B-AC81-8F9777F01FC2}" sibTransId="{5898A394-DB79-CC45-BC82-8CEEEAAFE182}"/>
    <dgm:cxn modelId="{CF4CB67A-871B-BE4B-B3C2-3FA82FAD77C6}" type="presOf" srcId="{406E7D66-C509-1448-B4B7-A60C47B182BE}" destId="{A85EA595-11DE-B144-A075-8304648274B1}" srcOrd="0" destOrd="0" presId="urn:microsoft.com/office/officeart/2009/3/layout/StepUpProcess"/>
    <dgm:cxn modelId="{A3A70D7E-46CE-DF4C-BBD3-ACC072100EBB}" type="presOf" srcId="{B3265BE7-EBC0-934C-82A4-5408EF0A26F9}" destId="{995C0F36-F32F-2C46-85D5-FBF07468EAB1}" srcOrd="0" destOrd="0" presId="urn:microsoft.com/office/officeart/2009/3/layout/StepUpProcess"/>
    <dgm:cxn modelId="{A9C3C9AB-F86A-6A46-84B1-C168CD49B521}" srcId="{B3265BE7-EBC0-934C-82A4-5408EF0A26F9}" destId="{C25DED90-C066-0B41-B3AC-2392CFB35A4B}" srcOrd="3" destOrd="0" parTransId="{61A47EA5-15B7-A647-87A8-92740C23D0F2}" sibTransId="{0B834522-FE20-5445-8733-2CCB488C63AD}"/>
    <dgm:cxn modelId="{D03A2AD7-B919-BD45-9DD5-94A4FAD8CF04}" type="presOf" srcId="{C25DED90-C066-0B41-B3AC-2392CFB35A4B}" destId="{9ED4B6F1-91F2-1748-A502-09344BF803E8}" srcOrd="0" destOrd="0" presId="urn:microsoft.com/office/officeart/2009/3/layout/StepUpProcess"/>
    <dgm:cxn modelId="{889D8145-28DE-274A-81B8-FFB74DA31D79}" type="presOf" srcId="{75A7F601-D8E4-C34E-AE16-890C82181915}" destId="{78AF9626-6D15-5D48-8A91-DDD1C4A9E91B}" srcOrd="0" destOrd="0" presId="urn:microsoft.com/office/officeart/2009/3/layout/StepUpProcess"/>
    <dgm:cxn modelId="{66522D72-3399-1E4B-9667-65F26B6D3084}" type="presOf" srcId="{316C5AAA-9185-EC47-80F7-8E7CD67F4255}" destId="{C8E56B6F-ED29-1341-BFEB-A542847E679A}" srcOrd="0" destOrd="0" presId="urn:microsoft.com/office/officeart/2009/3/layout/StepUpProcess"/>
    <dgm:cxn modelId="{30A111A1-0EE6-F14B-A339-C9063DC73EEE}" srcId="{B3265BE7-EBC0-934C-82A4-5408EF0A26F9}" destId="{406E7D66-C509-1448-B4B7-A60C47B182BE}" srcOrd="0" destOrd="0" parTransId="{20AD2503-5912-E142-863F-EA500841ABF5}" sibTransId="{3EE60E28-5C74-A648-8ECC-F4978D40DE5C}"/>
    <dgm:cxn modelId="{A036000B-15A0-2A46-B010-CCA729DC12CB}" type="presParOf" srcId="{995C0F36-F32F-2C46-85D5-FBF07468EAB1}" destId="{B7F2A8D3-D95D-0A4B-BD87-65C18A2E7050}" srcOrd="0" destOrd="0" presId="urn:microsoft.com/office/officeart/2009/3/layout/StepUpProcess"/>
    <dgm:cxn modelId="{0CA0C2A6-513A-604E-974C-2931EC49BB7E}" type="presParOf" srcId="{B7F2A8D3-D95D-0A4B-BD87-65C18A2E7050}" destId="{B07BA174-C35D-684D-BE63-4943DEE05C8E}" srcOrd="0" destOrd="0" presId="urn:microsoft.com/office/officeart/2009/3/layout/StepUpProcess"/>
    <dgm:cxn modelId="{1B1BC11A-7D16-5745-8D0F-BF8CCC0A9642}" type="presParOf" srcId="{B7F2A8D3-D95D-0A4B-BD87-65C18A2E7050}" destId="{A85EA595-11DE-B144-A075-8304648274B1}" srcOrd="1" destOrd="0" presId="urn:microsoft.com/office/officeart/2009/3/layout/StepUpProcess"/>
    <dgm:cxn modelId="{8DCC5FA8-7F43-4947-864A-D5F3BF281AD6}" type="presParOf" srcId="{B7F2A8D3-D95D-0A4B-BD87-65C18A2E7050}" destId="{7942C8B2-4D81-5543-B1FB-E81FB48DB964}" srcOrd="2" destOrd="0" presId="urn:microsoft.com/office/officeart/2009/3/layout/StepUpProcess"/>
    <dgm:cxn modelId="{0EAA4CD4-694C-9C40-B238-E8FDF3BF2F3E}" type="presParOf" srcId="{995C0F36-F32F-2C46-85D5-FBF07468EAB1}" destId="{22D8D61C-A5EE-2B40-85F0-AC048CC5FA26}" srcOrd="1" destOrd="0" presId="urn:microsoft.com/office/officeart/2009/3/layout/StepUpProcess"/>
    <dgm:cxn modelId="{D86021CA-B1F6-0A48-AFED-1CFD9F34D23B}" type="presParOf" srcId="{22D8D61C-A5EE-2B40-85F0-AC048CC5FA26}" destId="{E41AE913-2A9F-734B-80A4-FFBBCE8C59DA}" srcOrd="0" destOrd="0" presId="urn:microsoft.com/office/officeart/2009/3/layout/StepUpProcess"/>
    <dgm:cxn modelId="{7831F9CE-893C-7146-A363-953E40061152}" type="presParOf" srcId="{995C0F36-F32F-2C46-85D5-FBF07468EAB1}" destId="{E9215A8E-D099-DE45-A32C-43E2F50C275C}" srcOrd="2" destOrd="0" presId="urn:microsoft.com/office/officeart/2009/3/layout/StepUpProcess"/>
    <dgm:cxn modelId="{0F220708-48EF-5C40-893C-7456F55D7D2B}" type="presParOf" srcId="{E9215A8E-D099-DE45-A32C-43E2F50C275C}" destId="{808072C0-4182-3F4B-A82F-D4E8F1EA3D44}" srcOrd="0" destOrd="0" presId="urn:microsoft.com/office/officeart/2009/3/layout/StepUpProcess"/>
    <dgm:cxn modelId="{B0A893A0-029F-A049-A59C-43EF556823D5}" type="presParOf" srcId="{E9215A8E-D099-DE45-A32C-43E2F50C275C}" destId="{78AF9626-6D15-5D48-8A91-DDD1C4A9E91B}" srcOrd="1" destOrd="0" presId="urn:microsoft.com/office/officeart/2009/3/layout/StepUpProcess"/>
    <dgm:cxn modelId="{B7FEA6DD-27AA-6645-AB0C-124D0859AFA7}" type="presParOf" srcId="{E9215A8E-D099-DE45-A32C-43E2F50C275C}" destId="{9CF8B83A-0844-BF48-AB51-7B743E89363C}" srcOrd="2" destOrd="0" presId="urn:microsoft.com/office/officeart/2009/3/layout/StepUpProcess"/>
    <dgm:cxn modelId="{83D0C37A-BEF8-0840-8D91-6B08FBCF412B}" type="presParOf" srcId="{995C0F36-F32F-2C46-85D5-FBF07468EAB1}" destId="{B3A45B2E-1866-B44B-A0DE-833CAABB4C0C}" srcOrd="3" destOrd="0" presId="urn:microsoft.com/office/officeart/2009/3/layout/StepUpProcess"/>
    <dgm:cxn modelId="{8864C4B5-93D9-5246-A227-17F24F223CFF}" type="presParOf" srcId="{B3A45B2E-1866-B44B-A0DE-833CAABB4C0C}" destId="{14BC306B-6308-B140-9076-A420EB61A77D}" srcOrd="0" destOrd="0" presId="urn:microsoft.com/office/officeart/2009/3/layout/StepUpProcess"/>
    <dgm:cxn modelId="{44C7DF9F-90D2-C245-B8AB-24F028AA230E}" type="presParOf" srcId="{995C0F36-F32F-2C46-85D5-FBF07468EAB1}" destId="{1B9C7374-95D2-BB43-AE3D-39C43FDBA320}" srcOrd="4" destOrd="0" presId="urn:microsoft.com/office/officeart/2009/3/layout/StepUpProcess"/>
    <dgm:cxn modelId="{04289EA5-95C7-0B46-86D2-D9A4005F53E4}" type="presParOf" srcId="{1B9C7374-95D2-BB43-AE3D-39C43FDBA320}" destId="{8A1A3312-B9EA-D54D-B77E-F3F74508B3F0}" srcOrd="0" destOrd="0" presId="urn:microsoft.com/office/officeart/2009/3/layout/StepUpProcess"/>
    <dgm:cxn modelId="{6A1FC890-0CD5-DD46-AFDD-A2D0B029FD86}" type="presParOf" srcId="{1B9C7374-95D2-BB43-AE3D-39C43FDBA320}" destId="{C8E56B6F-ED29-1341-BFEB-A542847E679A}" srcOrd="1" destOrd="0" presId="urn:microsoft.com/office/officeart/2009/3/layout/StepUpProcess"/>
    <dgm:cxn modelId="{337D7057-BCE8-E144-A734-D3729634E7BD}" type="presParOf" srcId="{1B9C7374-95D2-BB43-AE3D-39C43FDBA320}" destId="{F196910C-7DED-EB4E-A600-0BBE77CE9882}" srcOrd="2" destOrd="0" presId="urn:microsoft.com/office/officeart/2009/3/layout/StepUpProcess"/>
    <dgm:cxn modelId="{A1C91955-013D-1540-AC8C-6D981EA54961}" type="presParOf" srcId="{995C0F36-F32F-2C46-85D5-FBF07468EAB1}" destId="{9AF69EDB-EB61-5843-8E2E-B4C8D80603BC}" srcOrd="5" destOrd="0" presId="urn:microsoft.com/office/officeart/2009/3/layout/StepUpProcess"/>
    <dgm:cxn modelId="{45556917-27A1-674D-B3FD-1B27112DF65B}" type="presParOf" srcId="{9AF69EDB-EB61-5843-8E2E-B4C8D80603BC}" destId="{E2BE9B38-CAB3-C54A-8A59-8596D68A35C4}" srcOrd="0" destOrd="0" presId="urn:microsoft.com/office/officeart/2009/3/layout/StepUpProcess"/>
    <dgm:cxn modelId="{DEC52017-DB3C-B746-ABC7-DEE6C77BF850}" type="presParOf" srcId="{995C0F36-F32F-2C46-85D5-FBF07468EAB1}" destId="{A91D452E-C876-1B40-B38B-D72428FE96C6}" srcOrd="6" destOrd="0" presId="urn:microsoft.com/office/officeart/2009/3/layout/StepUpProcess"/>
    <dgm:cxn modelId="{C467365B-B4A8-F546-AC57-83B10A5C643E}" type="presParOf" srcId="{A91D452E-C876-1B40-B38B-D72428FE96C6}" destId="{C1869E3A-00D3-7C48-83F0-355E70F6A056}" srcOrd="0" destOrd="0" presId="urn:microsoft.com/office/officeart/2009/3/layout/StepUpProcess"/>
    <dgm:cxn modelId="{CF11C410-7B13-5647-8DE1-64987BCE33D5}" type="presParOf" srcId="{A91D452E-C876-1B40-B38B-D72428FE96C6}" destId="{9ED4B6F1-91F2-1748-A502-09344BF803E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1" y="6299730"/>
            <a:ext cx="12192000" cy="558270"/>
          </a:xfrm>
          <a:prstGeom prst="rect">
            <a:avLst/>
          </a:prstGeom>
          <a:solidFill>
            <a:srgbClr val="369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3360" y="6324962"/>
            <a:ext cx="10058898" cy="499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Current and Pending Legislation for Fantasy Sports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50B6E300-0A13-4A81-945A-7333C271A069}" type="datetimeFigureOut">
              <a:rPr lang="en-US" dirty="0"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34671962-1EA4-46E7-BCB0-F36CE46D1A59}" type="datetimeFigureOut">
              <a:rPr lang="en-US" dirty="0"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299730"/>
            <a:ext cx="12192000" cy="558270"/>
          </a:xfrm>
          <a:prstGeom prst="rect">
            <a:avLst/>
          </a:prstGeom>
          <a:solidFill>
            <a:srgbClr val="369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3360" y="6324962"/>
            <a:ext cx="10058898" cy="499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Current and Pending Legislation for Fantasy Sports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1" y="6299730"/>
            <a:ext cx="12192000" cy="558270"/>
          </a:xfrm>
          <a:prstGeom prst="rect">
            <a:avLst/>
          </a:prstGeom>
          <a:solidFill>
            <a:srgbClr val="369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3360" y="6324962"/>
            <a:ext cx="10058898" cy="499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Current and Pending Legislation for Fantasy Sports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3360" y="6324962"/>
            <a:ext cx="10058898" cy="499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Current and Pending Legislation for Fantasy Sports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898F3E3B-34E3-4345-B2A1-994B83598A9C}" type="datetimeFigureOut">
              <a:rPr lang="en-US" dirty="0"/>
              <a:t>8/5/2015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6299730"/>
            <a:ext cx="12192000" cy="558270"/>
          </a:xfrm>
          <a:prstGeom prst="rect">
            <a:avLst/>
          </a:prstGeom>
          <a:solidFill>
            <a:srgbClr val="369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3360" y="6324962"/>
            <a:ext cx="10058898" cy="499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Current and Pending Legislation for Fantasy Sports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1D102C1E-28F2-47E9-802D-339E64E2F920}" type="datetimeFigureOut">
              <a:rPr lang="en-US" dirty="0"/>
              <a:t>8/5/2015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8/5/2015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499592" y="4264329"/>
            <a:ext cx="6862928" cy="1110180"/>
            <a:chOff x="2699755" y="1934498"/>
            <a:chExt cx="6862928" cy="1110180"/>
          </a:xfrm>
        </p:grpSpPr>
        <p:sp>
          <p:nvSpPr>
            <p:cNvPr id="11" name="Oval 10"/>
            <p:cNvSpPr/>
            <p:nvPr/>
          </p:nvSpPr>
          <p:spPr>
            <a:xfrm>
              <a:off x="7291861" y="1934498"/>
              <a:ext cx="1110180" cy="1110180"/>
            </a:xfrm>
            <a:prstGeom prst="ellipse">
              <a:avLst/>
            </a:prstGeom>
            <a:solidFill>
              <a:srgbClr val="446D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452503" y="1934498"/>
              <a:ext cx="1110180" cy="1110180"/>
            </a:xfrm>
            <a:prstGeom prst="ellipse">
              <a:avLst/>
            </a:prstGeom>
            <a:solidFill>
              <a:srgbClr val="3131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48040" y="1934498"/>
              <a:ext cx="1110180" cy="1110180"/>
            </a:xfrm>
            <a:prstGeom prst="ellipse">
              <a:avLst/>
            </a:prstGeom>
            <a:solidFill>
              <a:srgbClr val="20274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012629" y="1934498"/>
              <a:ext cx="1110180" cy="1110180"/>
            </a:xfrm>
            <a:prstGeom prst="ellipse">
              <a:avLst/>
            </a:prstGeom>
            <a:solidFill>
              <a:srgbClr val="A11E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860398" y="1934498"/>
              <a:ext cx="1110180" cy="1110180"/>
            </a:xfrm>
            <a:prstGeom prst="ellipse">
              <a:avLst/>
            </a:prstGeom>
            <a:solidFill>
              <a:srgbClr val="146D6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699755" y="1934498"/>
              <a:ext cx="1110180" cy="1110180"/>
            </a:xfrm>
            <a:prstGeom prst="ellipse">
              <a:avLst/>
            </a:prstGeom>
            <a:solidFill>
              <a:srgbClr val="369AD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65B747F8-9654-4282-85D2-65F41AAE7A75}" type="datetimeFigureOut">
              <a:rPr lang="en-US" dirty="0"/>
              <a:t>8/5/2015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299730"/>
            <a:ext cx="12192000" cy="558270"/>
          </a:xfrm>
          <a:prstGeom prst="rect">
            <a:avLst/>
          </a:prstGeom>
          <a:solidFill>
            <a:srgbClr val="369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9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3360" y="6324962"/>
            <a:ext cx="10058898" cy="499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Current and Pending Legislation for Fantasy Sports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2260600"/>
            <a:ext cx="100584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/>
              <a:t>Current </a:t>
            </a:r>
            <a:r>
              <a:rPr lang="en-US" sz="6600" dirty="0"/>
              <a:t>and Pending Legislation for Fantasy </a:t>
            </a:r>
            <a:r>
              <a:rPr lang="en-US" sz="6600" dirty="0" smtClean="0"/>
              <a:t>Sports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94401" y="4963621"/>
            <a:ext cx="5164050" cy="114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August 6, 2015</a:t>
            </a:r>
          </a:p>
          <a:p>
            <a:r>
              <a:rPr lang="en-US" dirty="0" smtClean="0"/>
              <a:t>Miami Beach Convention Center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2" b="33854"/>
          <a:stretch/>
        </p:blipFill>
        <p:spPr>
          <a:xfrm>
            <a:off x="1916027" y="4691610"/>
            <a:ext cx="3697374" cy="1316058"/>
          </a:xfrm>
          <a:prstGeom prst="rect">
            <a:avLst/>
          </a:prstGeom>
        </p:spPr>
      </p:pic>
      <p:pic>
        <p:nvPicPr>
          <p:cNvPr id="5124" name="Picture 4" descr="http://www.smartermortgages.com/wp-content/uploads/2013/02/pro-sports-ic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51" y="470940"/>
            <a:ext cx="685800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Panelists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82197"/>
            <a:ext cx="4503420" cy="129116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369AD7"/>
                </a:solidFill>
              </a:rPr>
              <a:t>A. Jeff Ifrah</a:t>
            </a:r>
            <a:r>
              <a:rPr lang="en-US" sz="3600" dirty="0">
                <a:solidFill>
                  <a:srgbClr val="369AD7"/>
                </a:solidFill>
              </a:rPr>
              <a:t/>
            </a:r>
            <a:br>
              <a:rPr lang="en-US" sz="3600" dirty="0">
                <a:solidFill>
                  <a:srgbClr val="369AD7"/>
                </a:solidFill>
              </a:rPr>
            </a:br>
            <a:r>
              <a:rPr lang="en-US" sz="3600" i="1" dirty="0" err="1">
                <a:solidFill>
                  <a:schemeClr val="tx1"/>
                </a:solidFill>
              </a:rPr>
              <a:t>Ifrah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smtClean="0">
                <a:solidFill>
                  <a:schemeClr val="tx1"/>
                </a:solidFill>
              </a:rPr>
              <a:t>Law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5049" y="4995012"/>
            <a:ext cx="4618990" cy="12911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369AD7"/>
                </a:solidFill>
              </a:rPr>
              <a:t>Joe Brennan Jr.</a:t>
            </a:r>
            <a:r>
              <a:rPr lang="en-US" sz="3600" dirty="0">
                <a:solidFill>
                  <a:srgbClr val="369AD7"/>
                </a:solidFill>
              </a:rPr>
              <a:t/>
            </a:r>
            <a:br>
              <a:rPr lang="en-US" sz="3600" dirty="0">
                <a:solidFill>
                  <a:srgbClr val="369AD7"/>
                </a:solidFill>
              </a:rPr>
            </a:br>
            <a:r>
              <a:rPr lang="en-US" sz="3600" i="1" dirty="0">
                <a:solidFill>
                  <a:schemeClr val="tx1"/>
                </a:solidFill>
              </a:rPr>
              <a:t>Industrial Strength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739900"/>
            <a:ext cx="12192000" cy="9558"/>
          </a:xfrm>
          <a:prstGeom prst="line">
            <a:avLst/>
          </a:prstGeom>
          <a:ln w="38100" cmpd="sng">
            <a:solidFill>
              <a:srgbClr val="369AD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95049" y="3573363"/>
            <a:ext cx="4949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69AD7"/>
                </a:solidFill>
              </a:rPr>
              <a:t>Christopher </a:t>
            </a:r>
            <a:r>
              <a:rPr lang="en-US" sz="3600" b="1" dirty="0" err="1">
                <a:solidFill>
                  <a:srgbClr val="369AD7"/>
                </a:solidFill>
              </a:rPr>
              <a:t>Costigan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i="1" dirty="0"/>
              <a:t>Daily Fantasy Sports 911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19" y="1901018"/>
            <a:ext cx="4389120" cy="43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ates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4" y="1660121"/>
            <a:ext cx="11756059" cy="4506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87" y="286603"/>
            <a:ext cx="10058400" cy="840451"/>
          </a:xfrm>
        </p:spPr>
        <p:txBody>
          <a:bodyPr/>
          <a:lstStyle/>
          <a:p>
            <a:r>
              <a:rPr lang="en-US" dirty="0"/>
              <a:t>Current and Pending Legislation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50210" y="4636034"/>
            <a:ext cx="979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313131"/>
                </a:solidFill>
                <a:latin typeface="Calibri"/>
                <a:ea typeface="Times New Roman" panose="02020603050405020304" pitchFamily="18" charset="0"/>
                <a:cs typeface="Calibri"/>
              </a:rPr>
              <a:t>HB </a:t>
            </a:r>
            <a:r>
              <a:rPr lang="en-US" b="1" dirty="0">
                <a:solidFill>
                  <a:srgbClr val="313131"/>
                </a:solidFill>
                <a:latin typeface="Calibri"/>
                <a:ea typeface="Times New Roman" panose="02020603050405020304" pitchFamily="18" charset="0"/>
                <a:cs typeface="Calibri"/>
              </a:rPr>
              <a:t>4200 </a:t>
            </a:r>
            <a:endParaRPr lang="en-US" b="1" dirty="0">
              <a:solidFill>
                <a:srgbClr val="313131"/>
              </a:solidFill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1792" y="4636034"/>
            <a:ext cx="80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313131"/>
                </a:solidFill>
                <a:latin typeface="Calibri"/>
                <a:ea typeface="Times New Roman" panose="02020603050405020304" pitchFamily="18" charset="0"/>
                <a:cs typeface="Calibri"/>
              </a:rPr>
              <a:t>SF 166</a:t>
            </a:r>
            <a:endParaRPr lang="en-US" b="1" dirty="0">
              <a:solidFill>
                <a:srgbClr val="313131"/>
              </a:solidFill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85961" y="4636034"/>
            <a:ext cx="1900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313131"/>
                </a:solidFill>
                <a:latin typeface="Calibri"/>
                <a:ea typeface="Times New Roman" panose="02020603050405020304" pitchFamily="18" charset="0"/>
                <a:cs typeface="Calibri"/>
              </a:rPr>
              <a:t>HB 475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99291" y="4636034"/>
            <a:ext cx="862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13131"/>
                </a:solidFill>
                <a:latin typeface="Calibri"/>
                <a:ea typeface="Times New Roman" panose="02020603050405020304" pitchFamily="18" charset="0"/>
                <a:cs typeface="Calibri"/>
              </a:rPr>
              <a:t>HB </a:t>
            </a:r>
            <a:r>
              <a:rPr lang="en-US" b="1" dirty="0">
                <a:solidFill>
                  <a:srgbClr val="313131"/>
                </a:solidFill>
                <a:latin typeface="Calibri"/>
                <a:ea typeface="Times New Roman" panose="02020603050405020304" pitchFamily="18" charset="0"/>
                <a:cs typeface="Calibri"/>
              </a:rPr>
              <a:t>181</a:t>
            </a:r>
            <a:endParaRPr lang="en-US" b="1" dirty="0">
              <a:solidFill>
                <a:srgbClr val="313131"/>
              </a:solidFill>
              <a:latin typeface="Calibri"/>
              <a:cs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132478" y="4636034"/>
            <a:ext cx="979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13131"/>
                </a:solidFill>
                <a:latin typeface="Calibri"/>
                <a:ea typeface="Times New Roman" panose="02020603050405020304" pitchFamily="18" charset="0"/>
                <a:cs typeface="Calibri"/>
              </a:rPr>
              <a:t>HB </a:t>
            </a:r>
            <a:r>
              <a:rPr lang="en-US" b="1" dirty="0">
                <a:solidFill>
                  <a:srgbClr val="313131"/>
                </a:solidFill>
                <a:latin typeface="Calibri"/>
                <a:ea typeface="Times New Roman" panose="02020603050405020304" pitchFamily="18" charset="0"/>
                <a:cs typeface="Calibri"/>
              </a:rPr>
              <a:t>1197</a:t>
            </a:r>
            <a:endParaRPr lang="en-US" b="1" dirty="0">
              <a:solidFill>
                <a:srgbClr val="313131"/>
              </a:solidFill>
              <a:latin typeface="Calibri"/>
              <a:cs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03533" y="5418242"/>
            <a:ext cx="839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313131"/>
                </a:solidFill>
                <a:latin typeface="Calibri"/>
                <a:ea typeface="Times New Roman" panose="02020603050405020304" pitchFamily="18" charset="0"/>
                <a:cs typeface="Calibri"/>
              </a:rPr>
              <a:t>HF 281 </a:t>
            </a:r>
            <a:endParaRPr lang="en-US" b="1" dirty="0">
              <a:solidFill>
                <a:srgbClr val="313131"/>
              </a:solidFill>
              <a:latin typeface="Calibri"/>
              <a:cs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809091" y="1505543"/>
            <a:ext cx="0" cy="4743721"/>
          </a:xfrm>
          <a:prstGeom prst="line">
            <a:avLst/>
          </a:prstGeom>
          <a:ln w="6350" cmpd="sng">
            <a:solidFill>
              <a:srgbClr val="0D7B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44420" y="1505543"/>
            <a:ext cx="0" cy="4743721"/>
          </a:xfrm>
          <a:prstGeom prst="line">
            <a:avLst/>
          </a:prstGeom>
          <a:ln w="6350" cmpd="sng">
            <a:solidFill>
              <a:srgbClr val="0D7B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778824" y="1505543"/>
            <a:ext cx="0" cy="4743721"/>
          </a:xfrm>
          <a:prstGeom prst="line">
            <a:avLst/>
          </a:prstGeom>
          <a:ln w="6350" cmpd="sng">
            <a:solidFill>
              <a:srgbClr val="0D7B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074877" y="1505543"/>
            <a:ext cx="0" cy="4743721"/>
          </a:xfrm>
          <a:prstGeom prst="line">
            <a:avLst/>
          </a:prstGeom>
          <a:ln w="6350" cmpd="sng">
            <a:solidFill>
              <a:srgbClr val="0D7B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58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tes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7" y="1587335"/>
            <a:ext cx="11501098" cy="4415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87" y="286603"/>
            <a:ext cx="10058400" cy="840451"/>
          </a:xfrm>
        </p:spPr>
        <p:txBody>
          <a:bodyPr/>
          <a:lstStyle/>
          <a:p>
            <a:r>
              <a:rPr lang="en-US" dirty="0"/>
              <a:t>Current and Pending Legislation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49410" y="5213242"/>
            <a:ext cx="2121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313131"/>
                </a:solidFill>
                <a:latin typeface="Calibri"/>
                <a:ea typeface="Times New Roman" panose="02020603050405020304" pitchFamily="18" charset="0"/>
                <a:cs typeface="Calibri"/>
              </a:rPr>
              <a:t>HB 4019 / HB 4040</a:t>
            </a:r>
            <a:endParaRPr lang="en-US" b="1" dirty="0">
              <a:solidFill>
                <a:srgbClr val="313131"/>
              </a:solidFill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22540" y="5213242"/>
            <a:ext cx="2814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313131"/>
                </a:solidFill>
                <a:latin typeface="Calibri"/>
                <a:ea typeface="Times New Roman" panose="02020603050405020304" pitchFamily="18" charset="0"/>
                <a:cs typeface="Calibri"/>
              </a:rPr>
              <a:t>SB 5284 / HB 1301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11667" y="5213242"/>
            <a:ext cx="979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13131"/>
                </a:solidFill>
                <a:latin typeface="Calibri"/>
                <a:ea typeface="Times New Roman" panose="02020603050405020304" pitchFamily="18" charset="0"/>
                <a:cs typeface="Calibri"/>
              </a:rPr>
              <a:t>HB 2155</a:t>
            </a:r>
            <a:endParaRPr lang="en-US" b="1" dirty="0">
              <a:solidFill>
                <a:srgbClr val="313131"/>
              </a:solidFill>
              <a:latin typeface="Calibri"/>
              <a:cs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871948" y="5213242"/>
            <a:ext cx="206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313131"/>
                </a:solidFill>
                <a:latin typeface="Calibri"/>
                <a:ea typeface="Times New Roman" panose="02020603050405020304" pitchFamily="18" charset="0"/>
                <a:cs typeface="Calibri"/>
              </a:rPr>
              <a:t>HB 1074</a:t>
            </a:r>
            <a:endParaRPr lang="en-US" b="1" dirty="0">
              <a:solidFill>
                <a:srgbClr val="313131"/>
              </a:solidFill>
              <a:latin typeface="Calibri"/>
              <a:cs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852394" y="1505543"/>
            <a:ext cx="0" cy="4743721"/>
          </a:xfrm>
          <a:prstGeom prst="line">
            <a:avLst/>
          </a:prstGeom>
          <a:ln w="6350" cmpd="sng">
            <a:solidFill>
              <a:srgbClr val="0D7B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43788" y="1505543"/>
            <a:ext cx="0" cy="4743721"/>
          </a:xfrm>
          <a:prstGeom prst="line">
            <a:avLst/>
          </a:prstGeom>
          <a:ln w="6350" cmpd="sng">
            <a:solidFill>
              <a:srgbClr val="0D7B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406826" y="1505543"/>
            <a:ext cx="0" cy="4743721"/>
          </a:xfrm>
          <a:prstGeom prst="line">
            <a:avLst/>
          </a:prstGeom>
          <a:ln w="6350" cmpd="sng">
            <a:solidFill>
              <a:srgbClr val="0D7B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46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662" y="286604"/>
            <a:ext cx="10333018" cy="838960"/>
          </a:xfrm>
        </p:spPr>
        <p:txBody>
          <a:bodyPr/>
          <a:lstStyle/>
          <a:p>
            <a:r>
              <a:rPr lang="en-US" dirty="0" smtClean="0"/>
              <a:t>New Developments</a:t>
            </a:r>
            <a:endParaRPr lang="en-US" dirty="0"/>
          </a:p>
        </p:txBody>
      </p:sp>
      <p:pic>
        <p:nvPicPr>
          <p:cNvPr id="3074" name="Picture 2" descr="http://www.adweek.com/files/imagecache/node-blog/blogs/yahoo-original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t="9082" r="2915" b="15350"/>
          <a:stretch/>
        </p:blipFill>
        <p:spPr bwMode="auto">
          <a:xfrm>
            <a:off x="3302883" y="1803912"/>
            <a:ext cx="4978400" cy="2256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3" t="57222" r="31661" b="16851"/>
          <a:stretch/>
        </p:blipFill>
        <p:spPr>
          <a:xfrm>
            <a:off x="370009" y="1797493"/>
            <a:ext cx="2834459" cy="2034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147" y="1955799"/>
            <a:ext cx="1980481" cy="1980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83838B"/>
              </a:clrFrom>
              <a:clrTo>
                <a:srgbClr val="8383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24667" r="68667" b="51778"/>
          <a:stretch/>
        </p:blipFill>
        <p:spPr>
          <a:xfrm>
            <a:off x="4404861" y="3938764"/>
            <a:ext cx="2483925" cy="22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48" y="493330"/>
            <a:ext cx="7776322" cy="819828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Model </a:t>
            </a:r>
            <a:r>
              <a:rPr lang="en-US" sz="6600" dirty="0"/>
              <a:t>Regulation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9"/>
          <a:stretch/>
        </p:blipFill>
        <p:spPr>
          <a:xfrm>
            <a:off x="8945289" y="2432743"/>
            <a:ext cx="3246711" cy="3774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5" y="3155637"/>
            <a:ext cx="4189882" cy="279582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100" name="Picture 4" descr="http://www.crwflags.com/fotw/images/u/us-m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28270" y="3668969"/>
            <a:ext cx="2888991" cy="19259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5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An Ideal Framework</a:t>
            </a:r>
            <a:endParaRPr lang="en-US" sz="6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03235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84930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715</TotalTime>
  <Words>74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Times New Roman</vt:lpstr>
      <vt:lpstr>Retrospect</vt:lpstr>
      <vt:lpstr>Current and Pending Legislation for Fantasy Sports</vt:lpstr>
      <vt:lpstr>Panelists</vt:lpstr>
      <vt:lpstr>Current and Pending Legislation </vt:lpstr>
      <vt:lpstr>Current and Pending Legislation </vt:lpstr>
      <vt:lpstr>New Developments</vt:lpstr>
      <vt:lpstr>Model Regulation </vt:lpstr>
      <vt:lpstr>An Ideal Framework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and Pending Legislation for Fantasy Sports</dc:title>
  <dc:creator>Moriah Kairouz</dc:creator>
  <cp:lastModifiedBy>Moriah Kairouz</cp:lastModifiedBy>
  <cp:revision>68</cp:revision>
  <dcterms:created xsi:type="dcterms:W3CDTF">2015-07-22T16:31:28Z</dcterms:created>
  <dcterms:modified xsi:type="dcterms:W3CDTF">2015-08-05T13:12:21Z</dcterms:modified>
</cp:coreProperties>
</file>