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  <p:sldMasterId id="2147483661" r:id="rId2"/>
  </p:sldMasterIdLst>
  <p:notesMasterIdLst>
    <p:notesMasterId r:id="rId15"/>
  </p:notesMasterIdLst>
  <p:sldIdLst>
    <p:sldId id="256" r:id="rId3"/>
    <p:sldId id="259" r:id="rId4"/>
    <p:sldId id="270" r:id="rId5"/>
    <p:sldId id="263" r:id="rId6"/>
    <p:sldId id="678" r:id="rId7"/>
    <p:sldId id="265" r:id="rId8"/>
    <p:sldId id="679" r:id="rId9"/>
    <p:sldId id="271" r:id="rId10"/>
    <p:sldId id="680" r:id="rId11"/>
    <p:sldId id="272" r:id="rId12"/>
    <p:sldId id="681" r:id="rId13"/>
    <p:sldId id="682" r:id="rId14"/>
  </p:sldIdLst>
  <p:sldSz cx="9144000" cy="6858000" type="screen4x3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509">
          <p15:clr>
            <a:srgbClr val="A4A3A4"/>
          </p15:clr>
        </p15:guide>
        <p15:guide id="2" pos="281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053" autoAdjust="0"/>
    <p:restoredTop sz="94545"/>
  </p:normalViewPr>
  <p:slideViewPr>
    <p:cSldViewPr snapToGrid="0">
      <p:cViewPr varScale="1">
        <p:scale>
          <a:sx n="81" d="100"/>
          <a:sy n="81" d="100"/>
        </p:scale>
        <p:origin x="1248" y="72"/>
      </p:cViewPr>
      <p:guideLst>
        <p:guide orient="horz" pos="1509"/>
        <p:guide pos="281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g3c9e98fdd1_0_5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7" name="Google Shape;157;g3c9e98fdd1_0_5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0349790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g3d2db8090c_0_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" name="Google Shape;101;g3d2db8090c_0_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54442204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10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1158377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10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g3d2db8090c_0_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1" name="Google Shape;101;g3d2db8090c_0_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77749844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g45fc2ea997_0_4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41;g45fc2ea997_0_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g3d2db8090c_0_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" name="Google Shape;101;g3d2db8090c_0_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89814587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g3c9e98fdd1_0_5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7" name="Google Shape;157;g3c9e98fdd1_0_5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g3d2db8090c_0_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" name="Google Shape;101;g3d2db8090c_0_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58348915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g3c9e98fdd1_0_5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7" name="Google Shape;157;g3c9e98fdd1_0_5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91675706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g3d2db8090c_0_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" name="Google Shape;101;g3d2db8090c_0_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8825457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ctr" rtl="0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ctr" rtl="0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 rtl="0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5" name="Google Shape;15;p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0" name="Google Shape;70;p11"/>
          <p:cNvSpPr txBox="1">
            <a:spLocks noGrp="1"/>
          </p:cNvSpPr>
          <p:nvPr>
            <p:ph type="body" idx="1"/>
          </p:nvPr>
        </p:nvSpPr>
        <p:spPr>
          <a:xfrm rot="5400000">
            <a:off x="2309018" y="-251619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1" name="Google Shape;71;p1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2" name="Google Shape;72;p1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3" name="Google Shape;73;p1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2"/>
          <p:cNvSpPr txBox="1">
            <a:spLocks noGrp="1"/>
          </p:cNvSpPr>
          <p:nvPr>
            <p:ph type="title"/>
          </p:nvPr>
        </p:nvSpPr>
        <p:spPr>
          <a:xfrm rot="5400000">
            <a:off x="4732337" y="2171700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6" name="Google Shape;76;p12"/>
          <p:cNvSpPr txBox="1">
            <a:spLocks noGrp="1"/>
          </p:cNvSpPr>
          <p:nvPr>
            <p:ph type="body" idx="1"/>
          </p:nvPr>
        </p:nvSpPr>
        <p:spPr>
          <a:xfrm rot="5400000">
            <a:off x="541338" y="190501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7" name="Google Shape;77;p1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8" name="Google Shape;78;p1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9" name="Google Shape;79;p1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31501B-1F20-4DCE-93A5-3E93A52408E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FF726FD-0FD7-436C-8321-2B72D67004B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9E455D9-69E3-4169-8DD6-DA9968EFF0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6E6F5-D7C2-41F7-973B-1421409AA3FD}" type="datetimeFigureOut">
              <a:rPr lang="en-US" smtClean="0"/>
              <a:t>9/11/2019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E43F706-A182-4F6D-804E-15B567A268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881861B-E4AA-4A46-9A1F-EDFD086D63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A73263-8795-4639-A3A9-9D408861EE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645566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C80489-F148-4A5D-B44F-7A538D10E5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F860AB-41ED-409D-AA96-0DD8F39576E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2F4A868-A755-4217-BC9C-0453D46744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6E6F5-D7C2-41F7-973B-1421409AA3FD}" type="datetimeFigureOut">
              <a:rPr lang="en-US" smtClean="0"/>
              <a:t>9/11/2019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4AC9C08-E5A7-4714-BA32-77B63B1741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094261F-6D98-483A-9859-6E5A8DA264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A73263-8795-4639-A3A9-9D408861EE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208061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376EF8-770B-40ED-B7F2-5A3CDAD932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62EA3D2-870D-461D-9113-93DAE51CD05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A87A62A-7434-4325-A15F-CB323AC434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6E6F5-D7C2-41F7-973B-1421409AA3FD}" type="datetimeFigureOut">
              <a:rPr lang="en-US" smtClean="0"/>
              <a:t>9/11/2019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0E314E2-A092-4E3F-81EB-96338E03BA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FEAF429-6DE8-453C-9C1B-31D7294C6B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A73263-8795-4639-A3A9-9D408861EE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399328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312528-6122-48F4-9114-4BAD867406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788CC2-1E56-4095-B144-FF7B70CB125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8B44F89-D184-4E10-883D-F8BFF0490B5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2F47803-DF26-4BD3-A3FE-BBE37997C4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6E6F5-D7C2-41F7-973B-1421409AA3FD}" type="datetimeFigureOut">
              <a:rPr lang="en-US" smtClean="0"/>
              <a:t>9/11/2019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51DCE77-6206-4513-BD89-F94CBE6F92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984C519-03C4-41B9-8489-62B4A25FEB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A73263-8795-4639-A3A9-9D408861EE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447283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084A09-782F-48D1-9996-ECC3C3B18E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83E55A0-1326-4E73-8320-E18CE42BCE1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4A39B4C-CB4B-46C2-96AB-22B2AAB91FA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617FE26-18F8-4F42-8EDD-BCA50C84790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20EA587-08F8-4F1D-BC0E-60E845B65B0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93E4C99-56E0-4465-973B-4EC4DA20D6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6E6F5-D7C2-41F7-973B-1421409AA3FD}" type="datetimeFigureOut">
              <a:rPr lang="en-US" smtClean="0"/>
              <a:t>9/11/2019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8F63C87-39AB-490C-BFEC-6CBD13EF69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5B765EA-A129-48E4-8801-789704E06A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A73263-8795-4639-A3A9-9D408861EE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811811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B106B3-BB5F-4F52-9B4C-FB658B3C03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82203E6-1902-4E94-9EF6-18C7CD6712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6E6F5-D7C2-41F7-973B-1421409AA3FD}" type="datetimeFigureOut">
              <a:rPr lang="en-US" smtClean="0"/>
              <a:t>9/11/2019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ACE58CE-4C67-45AC-BBF7-EC6A8C8BB8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D64F1C3-5053-4814-8686-C9F77C3021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A73263-8795-4639-A3A9-9D408861EE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339497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AC4563D-0DEA-4D1A-B29D-5C98A15886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6E6F5-D7C2-41F7-973B-1421409AA3FD}" type="datetimeFigureOut">
              <a:rPr lang="en-US" smtClean="0"/>
              <a:t>9/11/2019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C8A4B4D-B64C-4410-9403-28472B6309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C1B8DED-B8FB-4425-98CF-9CB8998B0B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A73263-8795-4639-A3A9-9D408861EE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728306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6E96A7-7F34-4C58-8D4C-C380C0352A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3A0FE4-7DD8-44CC-B237-6114E01C5C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8F58837-F83A-476B-A72C-5F9826F6355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D9F5617-780D-402B-971E-50F833E996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6E6F5-D7C2-41F7-973B-1421409AA3FD}" type="datetimeFigureOut">
              <a:rPr lang="en-US" smtClean="0"/>
              <a:t>9/11/2019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475120A-2796-49B6-A335-8905944D68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25BCEC3-ED69-4601-9B48-A3431514FE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A73263-8795-4639-A3A9-9D408861EE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58100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3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9" name="Google Shape;19;p3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0" name="Google Shape;20;p3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1" name="Google Shape;21;p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2" name="Google Shape;22;p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AE62D3-91FC-4C59-BFBF-C70192DD26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E838B5C-F1DD-48FD-BBC0-40BA83FBA19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4551CF0-3124-41BC-BC5D-710DFE6BB7F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74C398A-215B-4A6E-B7D0-244841C1FA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6E6F5-D7C2-41F7-973B-1421409AA3FD}" type="datetimeFigureOut">
              <a:rPr lang="en-US" smtClean="0"/>
              <a:t>9/11/2019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436FB15-FB1A-4986-B852-3B917C0043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FBC6229-ABC9-4753-84F6-E1B4DD3936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A73263-8795-4639-A3A9-9D408861EE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249626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475B55-4666-4381-A86D-E708821ABD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09E7E99-E546-4B72-A73E-41CA98FC5CF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982A86F-3A10-477A-8234-E92A59D90E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6E6F5-D7C2-41F7-973B-1421409AA3FD}" type="datetimeFigureOut">
              <a:rPr lang="en-US" smtClean="0"/>
              <a:t>9/11/2019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83D2AEE-AF7A-4FEA-AFF0-ED66AAE16D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71209AF-9F83-4399-A5E7-EFE081ED3E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A73263-8795-4639-A3A9-9D408861EE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227705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1D677A5-807A-4C0A-9868-320CFDA5B09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CDD29B5-91BB-4B19-AAD5-068561D924A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40646D6-5979-47ED-BC33-7E0B48D90A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6E6F5-D7C2-41F7-973B-1421409AA3FD}" type="datetimeFigureOut">
              <a:rPr lang="en-US" smtClean="0"/>
              <a:t>9/11/2019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328799A-B6AF-488F-84D5-5414C694C0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F877388-2352-4D77-B4C9-5FC13BE3BB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A73263-8795-4639-A3A9-9D408861EE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75735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4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sz="4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25" name="Google Shape;25;p4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L="457200" marR="0" lvl="0" indent="-228600" algn="l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6" name="Google Shape;26;p4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7" name="Google Shape;27;p4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8" name="Google Shape;28;p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5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31" name="Google Shape;31;p5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2" name="Google Shape;32;p5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3" name="Google Shape;33;p5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4" name="Google Shape;34;p5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5" name="Google Shape;35;p5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6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38" name="Google Shape;38;p6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L="457200" marR="0" lvl="0" indent="-2286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9" name="Google Shape;39;p6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0" name="Google Shape;40;p6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L="457200" marR="0" lvl="0" indent="-2286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1" name="Google Shape;41;p6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2" name="Google Shape;42;p6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3" name="Google Shape;43;p6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4" name="Google Shape;44;p6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7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47" name="Google Shape;47;p7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8" name="Google Shape;48;p7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9" name="Google Shape;49;p7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8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2" name="Google Shape;52;p8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3" name="Google Shape;53;p8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9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56" name="Google Shape;56;p9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7" name="Google Shape;57;p9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22860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8" name="Google Shape;58;p9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9" name="Google Shape;59;p9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0" name="Google Shape;60;p9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0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63" name="Google Shape;63;p10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4" name="Google Shape;64;p10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22860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5" name="Google Shape;65;p10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6" name="Google Shape;66;p10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7" name="Google Shape;67;p1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5281BF8-F3B7-4A28-8706-BE8710D324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96463A9-B5A5-4EAA-A98E-F4A13187FEA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92BBC40-DEC8-4EA8-BDE6-A38255AD66D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16E6F5-D7C2-41F7-973B-1421409AA3FD}" type="datetimeFigureOut">
              <a:rPr lang="en-US" smtClean="0"/>
              <a:t>9/11/2019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F925E26-1C99-4269-AA91-F8247EDE342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D181796-D0F5-478B-9C52-AE033C4A799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A73263-8795-4639-A3A9-9D408861EE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55788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jp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4.png"/><Relationship Id="rId4" Type="http://schemas.openxmlformats.org/officeDocument/2006/relationships/image" Target="../media/image3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jpg"/><Relationship Id="rId5" Type="http://schemas.openxmlformats.org/officeDocument/2006/relationships/image" Target="../media/image4.png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3.jp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4.png"/><Relationship Id="rId9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" name="Google Shape;84;p1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5" name="Google Shape;85;p1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638298" y="1656849"/>
            <a:ext cx="5867402" cy="1095765"/>
          </a:xfrm>
          <a:prstGeom prst="rect">
            <a:avLst/>
          </a:prstGeom>
          <a:noFill/>
          <a:ln>
            <a:noFill/>
          </a:ln>
        </p:spPr>
      </p:pic>
      <p:sp>
        <p:nvSpPr>
          <p:cNvPr id="88" name="Google Shape;88;p13"/>
          <p:cNvSpPr txBox="1">
            <a:spLocks noGrp="1"/>
          </p:cNvSpPr>
          <p:nvPr>
            <p:ph type="title" idx="4294967295"/>
          </p:nvPr>
        </p:nvSpPr>
        <p:spPr>
          <a:xfrm>
            <a:off x="457200" y="5134289"/>
            <a:ext cx="8229600" cy="67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3000" dirty="0">
                <a:solidFill>
                  <a:schemeClr val="lt1"/>
                </a:solidFill>
              </a:rPr>
              <a:t>EGR Power Summit</a:t>
            </a:r>
            <a:br>
              <a:rPr lang="en-US" sz="3000" dirty="0">
                <a:solidFill>
                  <a:schemeClr val="lt1"/>
                </a:solidFill>
              </a:rPr>
            </a:br>
            <a:r>
              <a:rPr lang="en-US" sz="3000" dirty="0">
                <a:solidFill>
                  <a:schemeClr val="lt1"/>
                </a:solidFill>
              </a:rPr>
              <a:t>September 12, 2019</a:t>
            </a:r>
            <a:endParaRPr sz="3000" dirty="0">
              <a:solidFill>
                <a:schemeClr val="lt1"/>
              </a:solidFill>
            </a:endParaRPr>
          </a:p>
        </p:txBody>
      </p:sp>
      <p:cxnSp>
        <p:nvCxnSpPr>
          <p:cNvPr id="89" name="Google Shape;89;p13"/>
          <p:cNvCxnSpPr/>
          <p:nvPr/>
        </p:nvCxnSpPr>
        <p:spPr>
          <a:xfrm>
            <a:off x="4137000" y="4748880"/>
            <a:ext cx="870000" cy="0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" name="Rectangle 1">
            <a:extLst>
              <a:ext uri="{FF2B5EF4-FFF2-40B4-BE49-F238E27FC236}">
                <a16:creationId xmlns:a16="http://schemas.microsoft.com/office/drawing/2014/main" id="{5F11CFCB-64A1-461C-AC4B-9BB2E694A51E}"/>
              </a:ext>
            </a:extLst>
          </p:cNvPr>
          <p:cNvSpPr/>
          <p:nvPr/>
        </p:nvSpPr>
        <p:spPr>
          <a:xfrm>
            <a:off x="648103" y="1703251"/>
            <a:ext cx="7847793" cy="27084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1200"/>
              </a:spcAft>
            </a:pPr>
            <a:r>
              <a:rPr lang="en-US" sz="5900" b="1" dirty="0">
                <a:solidFill>
                  <a:schemeClr val="bg1"/>
                </a:solidFill>
                <a:latin typeface="Open Sans"/>
              </a:rPr>
              <a:t>Tribal Focus: </a:t>
            </a:r>
          </a:p>
          <a:p>
            <a:pPr algn="ctr">
              <a:spcAft>
                <a:spcPts val="1200"/>
              </a:spcAft>
            </a:pPr>
            <a:r>
              <a:rPr lang="en-US" sz="5000" b="1" dirty="0">
                <a:solidFill>
                  <a:schemeClr val="bg1"/>
                </a:solidFill>
                <a:latin typeface="Open Sans"/>
              </a:rPr>
              <a:t>Looking at new gaming opportunities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E6D049B-635F-486B-A287-B426F3909C7B}"/>
              </a:ext>
            </a:extLst>
          </p:cNvPr>
          <p:cNvSpPr txBox="1"/>
          <p:nvPr/>
        </p:nvSpPr>
        <p:spPr>
          <a:xfrm>
            <a:off x="6895322" y="4152122"/>
            <a:ext cx="18473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940EC43-2D95-4EA5-B753-13C9690CF50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02015" y="289497"/>
            <a:ext cx="1764985" cy="60558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62644C5-6980-4B9D-A13D-14614890306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80167" y="289497"/>
            <a:ext cx="2661613" cy="581677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9" name="Google Shape;159;p2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1017847" cy="6894136"/>
          </a:xfrm>
          <a:prstGeom prst="rect">
            <a:avLst/>
          </a:prstGeom>
          <a:noFill/>
          <a:ln>
            <a:noFill/>
          </a:ln>
        </p:spPr>
      </p:pic>
      <p:pic>
        <p:nvPicPr>
          <p:cNvPr id="160" name="Google Shape;160;p2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409700" y="2427312"/>
            <a:ext cx="6311900" cy="1028700"/>
          </a:xfrm>
          <a:prstGeom prst="rect">
            <a:avLst/>
          </a:prstGeom>
          <a:noFill/>
          <a:ln>
            <a:noFill/>
          </a:ln>
        </p:spPr>
      </p:pic>
      <p:sp>
        <p:nvSpPr>
          <p:cNvPr id="161" name="Google Shape;161;p22"/>
          <p:cNvSpPr txBox="1">
            <a:spLocks noGrp="1"/>
          </p:cNvSpPr>
          <p:nvPr>
            <p:ph type="ctrTitle"/>
          </p:nvPr>
        </p:nvSpPr>
        <p:spPr>
          <a:xfrm>
            <a:off x="679450" y="2427312"/>
            <a:ext cx="7772400" cy="18779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850"/>
              <a:buFont typeface="Calibri"/>
              <a:buNone/>
            </a:pPr>
            <a:r>
              <a:rPr lang="en-US" sz="5900" b="1" dirty="0">
                <a:solidFill>
                  <a:schemeClr val="lt1"/>
                </a:solidFill>
              </a:rPr>
              <a:t>What States </a:t>
            </a:r>
            <a:br>
              <a:rPr lang="en-US" sz="5900" b="1" dirty="0">
                <a:solidFill>
                  <a:schemeClr val="lt1"/>
                </a:solidFill>
              </a:rPr>
            </a:br>
            <a:r>
              <a:rPr lang="en-US" sz="5900" b="1" dirty="0">
                <a:solidFill>
                  <a:schemeClr val="lt1"/>
                </a:solidFill>
              </a:rPr>
              <a:t>are Next?</a:t>
            </a:r>
            <a:endParaRPr lang="en-US" sz="5900" dirty="0"/>
          </a:p>
        </p:txBody>
      </p:sp>
    </p:spTree>
    <p:extLst>
      <p:ext uri="{BB962C8B-B14F-4D97-AF65-F5344CB8AC3E}">
        <p14:creationId xmlns:p14="http://schemas.microsoft.com/office/powerpoint/2010/main" val="76196077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" name="Google Shape;103;p15" descr="CoolGrayBkgd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05" name="Google Shape;105;p15"/>
          <p:cNvSpPr txBox="1">
            <a:spLocks noGrp="1"/>
          </p:cNvSpPr>
          <p:nvPr>
            <p:ph type="title"/>
          </p:nvPr>
        </p:nvSpPr>
        <p:spPr>
          <a:xfrm>
            <a:off x="517955" y="86108"/>
            <a:ext cx="8108090" cy="9239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3000" dirty="0">
                <a:solidFill>
                  <a:srgbClr val="5C6162"/>
                </a:solidFill>
              </a:rPr>
              <a:t>What States are Next?</a:t>
            </a:r>
            <a:endParaRPr sz="3000" dirty="0">
              <a:solidFill>
                <a:srgbClr val="5C6162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88F5A54-6C4F-4F24-B80B-C4D136E7C76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24657" y="6081686"/>
            <a:ext cx="1462143" cy="50167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9717236-B305-4FD1-9C5B-8E4DE11C1D0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3224" y="6024364"/>
            <a:ext cx="2295543" cy="50167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171BDB55-21E8-4D4D-AE76-C4C2AA681D5C}"/>
              </a:ext>
            </a:extLst>
          </p:cNvPr>
          <p:cNvSpPr txBox="1"/>
          <p:nvPr/>
        </p:nvSpPr>
        <p:spPr>
          <a:xfrm>
            <a:off x="2174138" y="3798779"/>
            <a:ext cx="60539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chemeClr val="bg1"/>
                </a:solidFill>
              </a:rPr>
              <a:t>AZ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3EC02B0-D441-43F4-8669-590906A046AE}"/>
              </a:ext>
            </a:extLst>
          </p:cNvPr>
          <p:cNvSpPr txBox="1"/>
          <p:nvPr/>
        </p:nvSpPr>
        <p:spPr>
          <a:xfrm>
            <a:off x="3151563" y="3039528"/>
            <a:ext cx="55842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chemeClr val="bg1"/>
                </a:solidFill>
              </a:rPr>
              <a:t>CO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4988B29-FBF1-4BA3-BC26-AC263B0E73BA}"/>
              </a:ext>
            </a:extLst>
          </p:cNvPr>
          <p:cNvSpPr txBox="1"/>
          <p:nvPr/>
        </p:nvSpPr>
        <p:spPr>
          <a:xfrm>
            <a:off x="6042412" y="2256177"/>
            <a:ext cx="48279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chemeClr val="bg1"/>
                </a:solidFill>
              </a:rPr>
              <a:t>M I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43D618D-51F8-48AC-B312-C5C9AECFC538}"/>
              </a:ext>
            </a:extLst>
          </p:cNvPr>
          <p:cNvSpPr txBox="1"/>
          <p:nvPr/>
        </p:nvSpPr>
        <p:spPr>
          <a:xfrm>
            <a:off x="2779536" y="1562793"/>
            <a:ext cx="48279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chemeClr val="bg1"/>
                </a:solidFill>
              </a:rPr>
              <a:t>MT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CB4EB42-98B6-4275-8B22-5CFCF624ED4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46167" y="660434"/>
            <a:ext cx="8205601" cy="5603126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392E5A85-BE09-411C-9109-C09CA7BA9CF5}"/>
              </a:ext>
            </a:extLst>
          </p:cNvPr>
          <p:cNvSpPr txBox="1"/>
          <p:nvPr/>
        </p:nvSpPr>
        <p:spPr>
          <a:xfrm>
            <a:off x="1520995" y="1010103"/>
            <a:ext cx="534048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b="1" dirty="0">
                <a:solidFill>
                  <a:schemeClr val="bg1"/>
                </a:solidFill>
              </a:rPr>
              <a:t>WA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30B7B9C-140E-4C88-8288-303457AD54F5}"/>
              </a:ext>
            </a:extLst>
          </p:cNvPr>
          <p:cNvSpPr txBox="1"/>
          <p:nvPr/>
        </p:nvSpPr>
        <p:spPr>
          <a:xfrm>
            <a:off x="2753910" y="1341018"/>
            <a:ext cx="534048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b="1" dirty="0">
                <a:solidFill>
                  <a:schemeClr val="bg1"/>
                </a:solidFill>
              </a:rPr>
              <a:t>MT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25ACFA9-12B6-405B-9177-9D0D2EC3441F}"/>
              </a:ext>
            </a:extLst>
          </p:cNvPr>
          <p:cNvSpPr txBox="1"/>
          <p:nvPr/>
        </p:nvSpPr>
        <p:spPr>
          <a:xfrm>
            <a:off x="6258184" y="2081275"/>
            <a:ext cx="534048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b="1" dirty="0">
                <a:solidFill>
                  <a:schemeClr val="bg1"/>
                </a:solidFill>
              </a:rPr>
              <a:t>M I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DDA3B66C-82D4-4FC0-B522-142DA87256FC}"/>
              </a:ext>
            </a:extLst>
          </p:cNvPr>
          <p:cNvSpPr txBox="1"/>
          <p:nvPr/>
        </p:nvSpPr>
        <p:spPr>
          <a:xfrm>
            <a:off x="3175942" y="2924023"/>
            <a:ext cx="534048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b="1" dirty="0">
                <a:solidFill>
                  <a:schemeClr val="bg1"/>
                </a:solidFill>
              </a:rPr>
              <a:t>CO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47786505-3B26-4560-8B45-CDD68748908D}"/>
              </a:ext>
            </a:extLst>
          </p:cNvPr>
          <p:cNvSpPr txBox="1"/>
          <p:nvPr/>
        </p:nvSpPr>
        <p:spPr>
          <a:xfrm>
            <a:off x="2174138" y="3644891"/>
            <a:ext cx="534048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b="1" dirty="0">
                <a:solidFill>
                  <a:schemeClr val="bg1"/>
                </a:solidFill>
              </a:rPr>
              <a:t>AZ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F63D8D2A-2929-4909-BE85-6678F9E8B78D}"/>
              </a:ext>
            </a:extLst>
          </p:cNvPr>
          <p:cNvSpPr txBox="1"/>
          <p:nvPr/>
        </p:nvSpPr>
        <p:spPr>
          <a:xfrm>
            <a:off x="7224657" y="3378082"/>
            <a:ext cx="534048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b="1" dirty="0">
                <a:solidFill>
                  <a:schemeClr val="bg1"/>
                </a:solidFill>
              </a:rPr>
              <a:t>NC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4A88410B-7072-47E4-AB64-50961200C0AD}"/>
              </a:ext>
            </a:extLst>
          </p:cNvPr>
          <p:cNvSpPr txBox="1"/>
          <p:nvPr/>
        </p:nvSpPr>
        <p:spPr>
          <a:xfrm>
            <a:off x="4432373" y="3689358"/>
            <a:ext cx="534048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b="1" dirty="0">
                <a:solidFill>
                  <a:schemeClr val="bg1"/>
                </a:solidFill>
              </a:rPr>
              <a:t>OK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C6541956-35D1-48BC-854B-D43A086CC83C}"/>
              </a:ext>
            </a:extLst>
          </p:cNvPr>
          <p:cNvSpPr txBox="1"/>
          <p:nvPr/>
        </p:nvSpPr>
        <p:spPr>
          <a:xfrm>
            <a:off x="8193533" y="2373027"/>
            <a:ext cx="534048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b="1" dirty="0">
                <a:solidFill>
                  <a:schemeClr val="accent6"/>
                </a:solidFill>
              </a:rPr>
              <a:t>CT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D7748E43-B1E4-4CCA-ADFE-6ADFBB54ABC1}"/>
              </a:ext>
            </a:extLst>
          </p:cNvPr>
          <p:cNvCxnSpPr>
            <a:cxnSpLocks/>
          </p:cNvCxnSpPr>
          <p:nvPr/>
        </p:nvCxnSpPr>
        <p:spPr>
          <a:xfrm flipH="1" flipV="1">
            <a:off x="8193533" y="2319803"/>
            <a:ext cx="120909" cy="105651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9603008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" name="Google Shape;112;p1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1017847" cy="6894136"/>
          </a:xfrm>
          <a:prstGeom prst="rect">
            <a:avLst/>
          </a:prstGeom>
          <a:noFill/>
          <a:ln>
            <a:noFill/>
          </a:ln>
        </p:spPr>
      </p:pic>
      <p:pic>
        <p:nvPicPr>
          <p:cNvPr id="113" name="Google Shape;113;p1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33031" y="2712980"/>
            <a:ext cx="8277938" cy="1028700"/>
          </a:xfrm>
          <a:prstGeom prst="rect">
            <a:avLst/>
          </a:prstGeom>
          <a:noFill/>
          <a:ln>
            <a:noFill/>
          </a:ln>
        </p:spPr>
      </p:pic>
      <p:sp>
        <p:nvSpPr>
          <p:cNvPr id="114" name="Google Shape;114;p16"/>
          <p:cNvSpPr txBox="1">
            <a:spLocks noGrp="1"/>
          </p:cNvSpPr>
          <p:nvPr>
            <p:ph type="ctrTitle"/>
          </p:nvPr>
        </p:nvSpPr>
        <p:spPr>
          <a:xfrm>
            <a:off x="461060" y="2459290"/>
            <a:ext cx="8277938" cy="15360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850"/>
              <a:buFont typeface="Calibri"/>
              <a:buNone/>
            </a:pPr>
            <a:r>
              <a:rPr lang="en-US" sz="5400" b="1" dirty="0">
                <a:solidFill>
                  <a:schemeClr val="lt1"/>
                </a:solidFill>
              </a:rPr>
              <a:t>Questions or Comments?</a:t>
            </a:r>
            <a:endParaRPr sz="5400" b="1" dirty="0">
              <a:solidFill>
                <a:schemeClr val="lt1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E4C1BFD-612A-4C89-8452-A92B7C50713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2023" y="5704539"/>
            <a:ext cx="3360222" cy="73435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2EFE6A4-5936-43D4-A701-2B52A6C2C9D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522098" y="5770560"/>
            <a:ext cx="2058551" cy="706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89364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" name="Google Shape;112;p1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1017847" cy="6894136"/>
          </a:xfrm>
          <a:prstGeom prst="rect">
            <a:avLst/>
          </a:prstGeom>
          <a:noFill/>
          <a:ln>
            <a:noFill/>
          </a:ln>
        </p:spPr>
      </p:pic>
      <p:pic>
        <p:nvPicPr>
          <p:cNvPr id="113" name="Google Shape;113;p1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409700" y="2427312"/>
            <a:ext cx="6311900" cy="1028700"/>
          </a:xfrm>
          <a:prstGeom prst="rect">
            <a:avLst/>
          </a:prstGeom>
          <a:noFill/>
          <a:ln>
            <a:noFill/>
          </a:ln>
        </p:spPr>
      </p:pic>
      <p:sp>
        <p:nvSpPr>
          <p:cNvPr id="114" name="Google Shape;114;p16"/>
          <p:cNvSpPr txBox="1">
            <a:spLocks noGrp="1"/>
          </p:cNvSpPr>
          <p:nvPr>
            <p:ph type="ctrTitle"/>
          </p:nvPr>
        </p:nvSpPr>
        <p:spPr>
          <a:xfrm>
            <a:off x="679450" y="1692312"/>
            <a:ext cx="7772400" cy="15360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850"/>
              <a:buFont typeface="Calibri"/>
              <a:buNone/>
            </a:pPr>
            <a:r>
              <a:rPr lang="en-US" sz="6200" b="1" dirty="0">
                <a:solidFill>
                  <a:schemeClr val="lt1"/>
                </a:solidFill>
              </a:rPr>
              <a:t>Size of the</a:t>
            </a:r>
            <a:br>
              <a:rPr lang="en-US" sz="6200" b="1" dirty="0">
                <a:solidFill>
                  <a:schemeClr val="lt1"/>
                </a:solidFill>
              </a:rPr>
            </a:br>
            <a:r>
              <a:rPr lang="en-US" sz="6200" b="1" dirty="0">
                <a:solidFill>
                  <a:schemeClr val="lt1"/>
                </a:solidFill>
              </a:rPr>
              <a:t>Tribal Market</a:t>
            </a:r>
            <a:endParaRPr sz="6200" b="1" dirty="0"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" name="Google Shape;103;p15" descr="CoolGrayBkgd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05" name="Google Shape;105;p15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>
              <a:buSzPts val="1100"/>
            </a:pPr>
            <a:r>
              <a:rPr lang="en-US" sz="3600" dirty="0">
                <a:solidFill>
                  <a:srgbClr val="5C6162"/>
                </a:solidFill>
              </a:rPr>
              <a:t>Healthy Market, Moderate Growth</a:t>
            </a:r>
            <a:endParaRPr sz="3600" dirty="0">
              <a:solidFill>
                <a:srgbClr val="5C6162"/>
              </a:solidFill>
            </a:endParaRPr>
          </a:p>
        </p:txBody>
      </p:sp>
      <p:sp>
        <p:nvSpPr>
          <p:cNvPr id="106" name="Google Shape;106;p15"/>
          <p:cNvSpPr txBox="1">
            <a:spLocks noGrp="1"/>
          </p:cNvSpPr>
          <p:nvPr>
            <p:ph type="body" idx="1"/>
          </p:nvPr>
        </p:nvSpPr>
        <p:spPr>
          <a:xfrm>
            <a:off x="457200" y="1345675"/>
            <a:ext cx="8229600" cy="28971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indent="-342900">
              <a:lnSpc>
                <a:spcPct val="150000"/>
              </a:lnSpc>
              <a:spcBef>
                <a:spcPts val="0"/>
              </a:spcBef>
              <a:buClr>
                <a:srgbClr val="314B67"/>
              </a:buClr>
              <a:buSzPts val="2100"/>
            </a:pP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246 tribes; 500+ gaming facilities of varying size &amp; scope</a:t>
            </a:r>
          </a:p>
          <a:p>
            <a:pPr marL="342900" indent="-342900">
              <a:lnSpc>
                <a:spcPct val="150000"/>
              </a:lnSpc>
              <a:spcBef>
                <a:spcPts val="0"/>
              </a:spcBef>
              <a:buClr>
                <a:srgbClr val="314B67"/>
              </a:buClr>
              <a:buSzPts val="2100"/>
            </a:pP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Currently  $33B+ annually in gaming revenue</a:t>
            </a:r>
          </a:p>
          <a:p>
            <a:pPr marL="342900" indent="-342900">
              <a:lnSpc>
                <a:spcPct val="150000"/>
              </a:lnSpc>
              <a:spcBef>
                <a:spcPts val="0"/>
              </a:spcBef>
              <a:buClr>
                <a:srgbClr val="314B67"/>
              </a:buClr>
              <a:buSzPts val="2100"/>
            </a:pP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Over past 15 years, gaming revenue more than doubled</a:t>
            </a:r>
          </a:p>
          <a:p>
            <a:pPr marL="342900" indent="-342900">
              <a:lnSpc>
                <a:spcPct val="150000"/>
              </a:lnSpc>
              <a:spcBef>
                <a:spcPts val="0"/>
              </a:spcBef>
              <a:buClr>
                <a:srgbClr val="314B67"/>
              </a:buClr>
              <a:buSzPts val="2100"/>
            </a:pP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Post-recession growth fell to single digits; down from pre-recession growth of 15%</a:t>
            </a:r>
          </a:p>
          <a:p>
            <a:pPr marL="342900" indent="-342900">
              <a:lnSpc>
                <a:spcPct val="150000"/>
              </a:lnSpc>
              <a:spcBef>
                <a:spcPts val="0"/>
              </a:spcBef>
              <a:buClr>
                <a:srgbClr val="314B67"/>
              </a:buClr>
              <a:buSzPts val="2100"/>
            </a:pP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Growth varies significantly across tribes/markets/states</a:t>
            </a:r>
          </a:p>
          <a:p>
            <a:pPr marL="342900" indent="-342900">
              <a:lnSpc>
                <a:spcPct val="150000"/>
              </a:lnSpc>
              <a:spcBef>
                <a:spcPts val="0"/>
              </a:spcBef>
              <a:buClr>
                <a:srgbClr val="314B67"/>
              </a:buClr>
              <a:buSzPts val="2100"/>
            </a:pP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Tribes are satisfied, but in need of new frontiers</a:t>
            </a:r>
          </a:p>
          <a:p>
            <a:pPr marL="0" indent="0">
              <a:lnSpc>
                <a:spcPct val="150000"/>
              </a:lnSpc>
              <a:spcBef>
                <a:spcPts val="0"/>
              </a:spcBef>
              <a:buClr>
                <a:srgbClr val="314B67"/>
              </a:buClr>
              <a:buSzPts val="2100"/>
              <a:buNone/>
            </a:pPr>
            <a:endParaRPr sz="2100" dirty="0">
              <a:solidFill>
                <a:srgbClr val="314B67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88F5A54-6C4F-4F24-B80B-C4D136E7C76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24657" y="6081686"/>
            <a:ext cx="1462143" cy="50167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9717236-B305-4FD1-9C5B-8E4DE11C1D0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3224" y="6024364"/>
            <a:ext cx="2295543" cy="501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49124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" name="Google Shape;143;p2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1017847" cy="6894136"/>
          </a:xfrm>
          <a:prstGeom prst="rect">
            <a:avLst/>
          </a:prstGeom>
          <a:noFill/>
          <a:ln>
            <a:noFill/>
          </a:ln>
        </p:spPr>
      </p:pic>
      <p:pic>
        <p:nvPicPr>
          <p:cNvPr id="144" name="Google Shape;144;p2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79714" y="2791206"/>
            <a:ext cx="7184571" cy="1028700"/>
          </a:xfrm>
          <a:prstGeom prst="rect">
            <a:avLst/>
          </a:prstGeom>
          <a:noFill/>
          <a:ln>
            <a:noFill/>
          </a:ln>
        </p:spPr>
      </p:pic>
      <p:sp>
        <p:nvSpPr>
          <p:cNvPr id="145" name="Google Shape;145;p20"/>
          <p:cNvSpPr txBox="1">
            <a:spLocks noGrp="1"/>
          </p:cNvSpPr>
          <p:nvPr>
            <p:ph type="ctrTitle"/>
          </p:nvPr>
        </p:nvSpPr>
        <p:spPr>
          <a:xfrm>
            <a:off x="685799" y="2014366"/>
            <a:ext cx="7772400" cy="15536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850"/>
              <a:buFont typeface="Calibri"/>
              <a:buNone/>
            </a:pPr>
            <a:r>
              <a:rPr lang="en-US" sz="5850" b="1" dirty="0">
                <a:solidFill>
                  <a:schemeClr val="lt1"/>
                </a:solidFill>
              </a:rPr>
              <a:t>Tribes with </a:t>
            </a:r>
            <a:br>
              <a:rPr lang="en-US" sz="5850" b="1" dirty="0">
                <a:solidFill>
                  <a:schemeClr val="lt1"/>
                </a:solidFill>
              </a:rPr>
            </a:br>
            <a:r>
              <a:rPr lang="en-US" sz="6000" b="1" dirty="0">
                <a:solidFill>
                  <a:schemeClr val="lt1"/>
                </a:solidFill>
              </a:rPr>
              <a:t>Locations</a:t>
            </a:r>
            <a:r>
              <a:rPr lang="en-US" sz="5850" b="1" dirty="0">
                <a:solidFill>
                  <a:schemeClr val="lt1"/>
                </a:solidFill>
              </a:rPr>
              <a:t> in </a:t>
            </a:r>
            <a:br>
              <a:rPr lang="en-US" sz="5850" b="1" dirty="0">
                <a:solidFill>
                  <a:schemeClr val="lt1"/>
                </a:solidFill>
              </a:rPr>
            </a:br>
            <a:r>
              <a:rPr lang="en-US" sz="5850" b="1" dirty="0">
                <a:solidFill>
                  <a:schemeClr val="lt1"/>
                </a:solidFill>
              </a:rPr>
              <a:t>More Than One State</a:t>
            </a:r>
            <a:endParaRPr sz="5850" b="1" dirty="0">
              <a:solidFill>
                <a:schemeClr val="lt1"/>
              </a:solidFill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850"/>
              <a:buFont typeface="Calibri"/>
              <a:buNone/>
            </a:pPr>
            <a:endParaRPr sz="5850" b="1" dirty="0"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" name="Google Shape;103;p15" descr="CoolGrayBkgd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05" name="Google Shape;105;p15"/>
          <p:cNvSpPr txBox="1">
            <a:spLocks noGrp="1"/>
          </p:cNvSpPr>
          <p:nvPr>
            <p:ph type="title"/>
          </p:nvPr>
        </p:nvSpPr>
        <p:spPr>
          <a:xfrm>
            <a:off x="457200" y="209931"/>
            <a:ext cx="8229600" cy="9326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3600" dirty="0">
                <a:solidFill>
                  <a:srgbClr val="5C6162"/>
                </a:solidFill>
              </a:rPr>
              <a:t>Multi-State Partnership Opportunities</a:t>
            </a:r>
            <a:endParaRPr sz="3600" dirty="0">
              <a:solidFill>
                <a:srgbClr val="5C6162"/>
              </a:solidFill>
            </a:endParaRPr>
          </a:p>
        </p:txBody>
      </p:sp>
      <p:sp>
        <p:nvSpPr>
          <p:cNvPr id="106" name="Google Shape;106;p15"/>
          <p:cNvSpPr txBox="1">
            <a:spLocks noGrp="1"/>
          </p:cNvSpPr>
          <p:nvPr>
            <p:ph type="body" idx="1"/>
          </p:nvPr>
        </p:nvSpPr>
        <p:spPr>
          <a:xfrm>
            <a:off x="721101" y="1251395"/>
            <a:ext cx="5165939" cy="45066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85750" indent="-285750">
              <a:lnSpc>
                <a:spcPct val="150000"/>
              </a:lnSpc>
              <a:spcBef>
                <a:spcPts val="0"/>
              </a:spcBef>
              <a:buClr>
                <a:srgbClr val="314B67"/>
              </a:buClr>
              <a:buSzPts val="2100"/>
              <a:buFont typeface="Wingdings" panose="05000000000000000000" pitchFamily="2" charset="2"/>
              <a:buChar char="§"/>
            </a:pPr>
            <a:r>
              <a:rPr lang="en-US" sz="18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Fort Mojave Indian Tribe </a:t>
            </a:r>
            <a:r>
              <a:rPr lang="en-US" sz="1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(NV and AZ)</a:t>
            </a:r>
            <a:endParaRPr lang="en-US" sz="18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285750" indent="-285750">
              <a:lnSpc>
                <a:spcPct val="150000"/>
              </a:lnSpc>
              <a:spcBef>
                <a:spcPts val="0"/>
              </a:spcBef>
              <a:buClr>
                <a:srgbClr val="314B67"/>
              </a:buClr>
              <a:buSzPts val="2100"/>
              <a:buFont typeface="Wingdings" panose="05000000000000000000" pitchFamily="2" charset="2"/>
              <a:buChar char="§"/>
            </a:pPr>
            <a:r>
              <a:rPr lang="en-US" sz="18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Navajo Nation </a:t>
            </a:r>
            <a:r>
              <a:rPr lang="en-US" sz="1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(NM and AZ)</a:t>
            </a:r>
          </a:p>
          <a:p>
            <a:pPr marL="285750" indent="-285750">
              <a:lnSpc>
                <a:spcPct val="150000"/>
              </a:lnSpc>
              <a:spcBef>
                <a:spcPts val="0"/>
              </a:spcBef>
              <a:buClr>
                <a:srgbClr val="314B67"/>
              </a:buClr>
              <a:buSzPts val="2100"/>
              <a:buFont typeface="Wingdings" panose="05000000000000000000" pitchFamily="2" charset="2"/>
              <a:buChar char="§"/>
            </a:pPr>
            <a:r>
              <a:rPr lang="en-US" sz="18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Omaha Tribe of Nebraska </a:t>
            </a:r>
            <a:r>
              <a:rPr lang="en-US" sz="1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(IA and NE)</a:t>
            </a:r>
          </a:p>
          <a:p>
            <a:pPr marL="285750" indent="-285750">
              <a:lnSpc>
                <a:spcPct val="150000"/>
              </a:lnSpc>
              <a:spcBef>
                <a:spcPts val="0"/>
              </a:spcBef>
              <a:buClr>
                <a:srgbClr val="314B67"/>
              </a:buClr>
              <a:buSzPts val="2100"/>
              <a:buFont typeface="Wingdings" panose="05000000000000000000" pitchFamily="2" charset="2"/>
              <a:buChar char="§"/>
            </a:pPr>
            <a:r>
              <a:rPr lang="en-US" sz="18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Pokagon Band of Potawatomi Indians</a:t>
            </a:r>
            <a:r>
              <a:rPr lang="en-US" sz="1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 (IN and MI)</a:t>
            </a:r>
          </a:p>
          <a:p>
            <a:pPr marL="285750" indent="-285750">
              <a:lnSpc>
                <a:spcPct val="150000"/>
              </a:lnSpc>
              <a:spcBef>
                <a:spcPts val="0"/>
              </a:spcBef>
              <a:buClr>
                <a:srgbClr val="314B67"/>
              </a:buClr>
              <a:buSzPts val="2100"/>
              <a:buFont typeface="Wingdings" panose="05000000000000000000" pitchFamily="2" charset="2"/>
              <a:buChar char="§"/>
            </a:pPr>
            <a:r>
              <a:rPr lang="en-US" sz="18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Quechan Indian Tribe </a:t>
            </a:r>
            <a:r>
              <a:rPr lang="en-US" sz="1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(AZ and CA)</a:t>
            </a:r>
          </a:p>
          <a:p>
            <a:pPr marL="285750" indent="-285750">
              <a:lnSpc>
                <a:spcPct val="150000"/>
              </a:lnSpc>
              <a:spcBef>
                <a:spcPts val="0"/>
              </a:spcBef>
              <a:buClr>
                <a:srgbClr val="314B67"/>
              </a:buClr>
              <a:buSzPts val="2100"/>
              <a:buFont typeface="Wingdings" panose="05000000000000000000" pitchFamily="2" charset="2"/>
              <a:buChar char="§"/>
            </a:pPr>
            <a:r>
              <a:rPr lang="en-US" sz="18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Sisseton-Wahpeton </a:t>
            </a:r>
            <a:r>
              <a:rPr lang="en-US" sz="1800" b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Oyate</a:t>
            </a:r>
            <a:r>
              <a:rPr lang="en-US" sz="18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of the Lake Traverse Reservation </a:t>
            </a:r>
            <a:r>
              <a:rPr lang="en-US" sz="1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(SD and ND)</a:t>
            </a:r>
          </a:p>
          <a:p>
            <a:pPr marL="285750" indent="-285750">
              <a:lnSpc>
                <a:spcPct val="150000"/>
              </a:lnSpc>
              <a:spcBef>
                <a:spcPts val="0"/>
              </a:spcBef>
              <a:buClr>
                <a:srgbClr val="314B67"/>
              </a:buClr>
              <a:buSzPts val="2100"/>
              <a:buFont typeface="Wingdings" panose="05000000000000000000" pitchFamily="2" charset="2"/>
              <a:buChar char="§"/>
            </a:pPr>
            <a:r>
              <a:rPr lang="en-US" sz="18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Standing Rock Sioux Tribe </a:t>
            </a:r>
            <a:r>
              <a:rPr lang="en-US" sz="1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(ND and SD)</a:t>
            </a:r>
          </a:p>
          <a:p>
            <a:pPr marL="285750" indent="-285750">
              <a:lnSpc>
                <a:spcPct val="150000"/>
              </a:lnSpc>
              <a:spcBef>
                <a:spcPts val="0"/>
              </a:spcBef>
              <a:buClr>
                <a:srgbClr val="314B67"/>
              </a:buClr>
              <a:buSzPts val="2100"/>
              <a:buFont typeface="Wingdings" panose="05000000000000000000" pitchFamily="2" charset="2"/>
              <a:buChar char="§"/>
            </a:pPr>
            <a:r>
              <a:rPr lang="en-US" sz="18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Winnebago Tribe </a:t>
            </a:r>
            <a:r>
              <a:rPr lang="en-US" sz="1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(IA and NE)</a:t>
            </a:r>
          </a:p>
          <a:p>
            <a:pPr marL="285750" indent="-285750">
              <a:lnSpc>
                <a:spcPct val="150000"/>
              </a:lnSpc>
              <a:spcBef>
                <a:spcPts val="0"/>
              </a:spcBef>
              <a:buClr>
                <a:srgbClr val="314B67"/>
              </a:buClr>
              <a:buSzPts val="2100"/>
              <a:buFont typeface="Wingdings" panose="05000000000000000000" pitchFamily="2" charset="2"/>
              <a:buChar char="§"/>
            </a:pPr>
            <a:r>
              <a:rPr lang="en-US" sz="18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Wyandotte Nation </a:t>
            </a:r>
            <a:r>
              <a:rPr lang="en-US" sz="1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(OK and KS)</a:t>
            </a:r>
          </a:p>
          <a:p>
            <a:pPr marL="171450" indent="-171450">
              <a:lnSpc>
                <a:spcPct val="150000"/>
              </a:lnSpc>
              <a:spcBef>
                <a:spcPts val="0"/>
              </a:spcBef>
              <a:buClr>
                <a:srgbClr val="314B67"/>
              </a:buClr>
              <a:buSzPts val="2100"/>
            </a:pPr>
            <a:endParaRPr lang="en-US" sz="1200" b="1" dirty="0"/>
          </a:p>
          <a:p>
            <a:pPr marL="0" indent="0">
              <a:lnSpc>
                <a:spcPct val="150000"/>
              </a:lnSpc>
              <a:spcBef>
                <a:spcPts val="0"/>
              </a:spcBef>
              <a:buClr>
                <a:srgbClr val="314B67"/>
              </a:buClr>
              <a:buSzPts val="2100"/>
              <a:buNone/>
            </a:pPr>
            <a:endParaRPr lang="en-US" sz="1200" dirty="0">
              <a:solidFill>
                <a:srgbClr val="314B67"/>
              </a:solidFill>
            </a:endParaRPr>
          </a:p>
          <a:p>
            <a:pPr marL="342900" indent="-342900">
              <a:lnSpc>
                <a:spcPct val="150000"/>
              </a:lnSpc>
              <a:spcBef>
                <a:spcPts val="0"/>
              </a:spcBef>
              <a:buClr>
                <a:srgbClr val="314B67"/>
              </a:buClr>
              <a:buSzPts val="2100"/>
            </a:pPr>
            <a:endParaRPr sz="2100" dirty="0">
              <a:solidFill>
                <a:srgbClr val="314B67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88F5A54-6C4F-4F24-B80B-C4D136E7C76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24657" y="6081686"/>
            <a:ext cx="1462143" cy="50167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9717236-B305-4FD1-9C5B-8E4DE11C1D0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3224" y="6024364"/>
            <a:ext cx="2295543" cy="501675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3532B9F7-2E87-4D41-B57B-2336902B57DF}"/>
              </a:ext>
            </a:extLst>
          </p:cNvPr>
          <p:cNvSpPr txBox="1"/>
          <p:nvPr/>
        </p:nvSpPr>
        <p:spPr>
          <a:xfrm>
            <a:off x="6429013" y="1796576"/>
            <a:ext cx="1993886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Arizona</a:t>
            </a:r>
          </a:p>
          <a:p>
            <a:r>
              <a:rPr lang="en-US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California</a:t>
            </a:r>
          </a:p>
          <a:p>
            <a:r>
              <a:rPr lang="en-US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Iowa</a:t>
            </a:r>
          </a:p>
          <a:p>
            <a:r>
              <a:rPr lang="en-US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Indiana</a:t>
            </a:r>
          </a:p>
          <a:p>
            <a:r>
              <a:rPr lang="en-US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Kansas</a:t>
            </a:r>
          </a:p>
          <a:p>
            <a:r>
              <a:rPr lang="en-US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Michigan</a:t>
            </a:r>
          </a:p>
          <a:p>
            <a:r>
              <a:rPr lang="en-US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North Dakota</a:t>
            </a:r>
          </a:p>
          <a:p>
            <a:r>
              <a:rPr lang="en-US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Nebraska</a:t>
            </a:r>
          </a:p>
          <a:p>
            <a:r>
              <a:rPr lang="en-US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New Mexico</a:t>
            </a:r>
          </a:p>
          <a:p>
            <a:r>
              <a:rPr lang="en-US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Nevada</a:t>
            </a:r>
          </a:p>
          <a:p>
            <a:r>
              <a:rPr lang="en-US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Oklahoma</a:t>
            </a:r>
          </a:p>
          <a:p>
            <a:r>
              <a:rPr lang="en-US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South Dakota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1523A6D6-7F7A-4228-8DE8-4F24265AB405}"/>
              </a:ext>
            </a:extLst>
          </p:cNvPr>
          <p:cNvCxnSpPr/>
          <p:nvPr/>
        </p:nvCxnSpPr>
        <p:spPr>
          <a:xfrm>
            <a:off x="6132137" y="1477552"/>
            <a:ext cx="0" cy="4280525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505358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9" name="Google Shape;159;p2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1017847" cy="6894136"/>
          </a:xfrm>
          <a:prstGeom prst="rect">
            <a:avLst/>
          </a:prstGeom>
          <a:noFill/>
          <a:ln>
            <a:noFill/>
          </a:ln>
        </p:spPr>
      </p:pic>
      <p:pic>
        <p:nvPicPr>
          <p:cNvPr id="160" name="Google Shape;160;p2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409700" y="2427312"/>
            <a:ext cx="6311900" cy="1028700"/>
          </a:xfrm>
          <a:prstGeom prst="rect">
            <a:avLst/>
          </a:prstGeom>
          <a:noFill/>
          <a:ln>
            <a:noFill/>
          </a:ln>
        </p:spPr>
      </p:pic>
      <p:sp>
        <p:nvSpPr>
          <p:cNvPr id="161" name="Google Shape;161;p22"/>
          <p:cNvSpPr txBox="1">
            <a:spLocks noGrp="1"/>
          </p:cNvSpPr>
          <p:nvPr>
            <p:ph type="ctrTitle"/>
          </p:nvPr>
        </p:nvSpPr>
        <p:spPr>
          <a:xfrm>
            <a:off x="679450" y="2065362"/>
            <a:ext cx="77724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850"/>
              <a:buFont typeface="Calibri"/>
              <a:buNone/>
            </a:pPr>
            <a:r>
              <a:rPr lang="en-US" sz="5850" b="1" dirty="0">
                <a:solidFill>
                  <a:schemeClr val="lt1"/>
                </a:solidFill>
              </a:rPr>
              <a:t>What is </a:t>
            </a:r>
            <a:br>
              <a:rPr lang="en-US" sz="5850" b="1" dirty="0">
                <a:solidFill>
                  <a:schemeClr val="lt1"/>
                </a:solidFill>
              </a:rPr>
            </a:br>
            <a:r>
              <a:rPr lang="en-US" sz="6000" b="1" dirty="0">
                <a:solidFill>
                  <a:schemeClr val="lt1"/>
                </a:solidFill>
              </a:rPr>
              <a:t>Holding</a:t>
            </a:r>
            <a:r>
              <a:rPr lang="en-US" sz="5850" b="1" dirty="0">
                <a:solidFill>
                  <a:schemeClr val="lt1"/>
                </a:solidFill>
              </a:rPr>
              <a:t> Back </a:t>
            </a:r>
            <a:br>
              <a:rPr lang="en-US" sz="5850" b="1" dirty="0">
                <a:solidFill>
                  <a:schemeClr val="lt1"/>
                </a:solidFill>
              </a:rPr>
            </a:br>
            <a:r>
              <a:rPr lang="en-US" sz="5850" b="1" dirty="0">
                <a:solidFill>
                  <a:schemeClr val="lt1"/>
                </a:solidFill>
              </a:rPr>
              <a:t>Tribes?</a:t>
            </a:r>
            <a:endParaRPr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" name="Google Shape;103;p15" descr="CoolGrayBkgd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05" name="Google Shape;105;p15"/>
          <p:cNvSpPr txBox="1">
            <a:spLocks noGrp="1"/>
          </p:cNvSpPr>
          <p:nvPr>
            <p:ph type="title"/>
          </p:nvPr>
        </p:nvSpPr>
        <p:spPr>
          <a:xfrm>
            <a:off x="457200" y="147376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3600" dirty="0">
                <a:solidFill>
                  <a:srgbClr val="5C6162"/>
                </a:solidFill>
              </a:rPr>
              <a:t>Tribal Hesitations</a:t>
            </a:r>
            <a:endParaRPr sz="3600" dirty="0">
              <a:solidFill>
                <a:srgbClr val="5C6162"/>
              </a:solidFill>
            </a:endParaRPr>
          </a:p>
        </p:txBody>
      </p:sp>
      <p:sp>
        <p:nvSpPr>
          <p:cNvPr id="106" name="Google Shape;106;p15"/>
          <p:cNvSpPr txBox="1">
            <a:spLocks noGrp="1"/>
          </p:cNvSpPr>
          <p:nvPr>
            <p:ph type="body" idx="1"/>
          </p:nvPr>
        </p:nvSpPr>
        <p:spPr>
          <a:xfrm>
            <a:off x="457200" y="1290376"/>
            <a:ext cx="8229600" cy="43198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indent="-342900">
              <a:lnSpc>
                <a:spcPct val="150000"/>
              </a:lnSpc>
              <a:spcBef>
                <a:spcPts val="0"/>
              </a:spcBef>
              <a:buClr>
                <a:srgbClr val="314B67"/>
              </a:buClr>
              <a:buSzPts val="2100"/>
            </a:pP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Already doing great on gaming machines &amp; tables</a:t>
            </a:r>
          </a:p>
          <a:p>
            <a:pPr marL="342900" indent="-342900">
              <a:lnSpc>
                <a:spcPct val="150000"/>
              </a:lnSpc>
              <a:spcBef>
                <a:spcPts val="0"/>
              </a:spcBef>
              <a:buClr>
                <a:srgbClr val="314B67"/>
              </a:buClr>
              <a:buSzPts val="2100"/>
            </a:pP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Inherent risks for new types of gaming</a:t>
            </a:r>
          </a:p>
          <a:p>
            <a:pPr marL="800100" lvl="1" indent="-342900">
              <a:lnSpc>
                <a:spcPct val="150000"/>
              </a:lnSpc>
              <a:spcBef>
                <a:spcPts val="0"/>
              </a:spcBef>
              <a:buClr>
                <a:srgbClr val="314B67"/>
              </a:buClr>
              <a:buSzPts val="2100"/>
            </a:pP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Low margin games</a:t>
            </a:r>
          </a:p>
          <a:p>
            <a:pPr marL="800100" lvl="1" indent="-342900">
              <a:lnSpc>
                <a:spcPct val="150000"/>
              </a:lnSpc>
              <a:spcBef>
                <a:spcPts val="0"/>
              </a:spcBef>
              <a:buClr>
                <a:srgbClr val="314B67"/>
              </a:buClr>
              <a:buSzPts val="2100"/>
            </a:pP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Perceived potential for cannibalization of existing revenue</a:t>
            </a:r>
          </a:p>
          <a:p>
            <a:pPr marL="800100" lvl="1" indent="-342900">
              <a:lnSpc>
                <a:spcPct val="150000"/>
              </a:lnSpc>
              <a:spcBef>
                <a:spcPts val="0"/>
              </a:spcBef>
              <a:buClr>
                <a:srgbClr val="314B67"/>
              </a:buClr>
              <a:buSzPts val="2100"/>
            </a:pP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Legal/regulatory concern: may need to renegotiate gaming compacts with states; some tribes do not want to do so</a:t>
            </a:r>
          </a:p>
          <a:p>
            <a:pPr marL="342900" indent="-342900">
              <a:lnSpc>
                <a:spcPct val="150000"/>
              </a:lnSpc>
              <a:spcBef>
                <a:spcPts val="0"/>
              </a:spcBef>
              <a:buClr>
                <a:srgbClr val="314B67"/>
              </a:buClr>
              <a:buSzPts val="2100"/>
            </a:pP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Restrictions on management contracts</a:t>
            </a:r>
          </a:p>
          <a:p>
            <a:pPr marL="0" indent="0">
              <a:lnSpc>
                <a:spcPct val="150000"/>
              </a:lnSpc>
              <a:spcBef>
                <a:spcPts val="0"/>
              </a:spcBef>
              <a:buClr>
                <a:srgbClr val="314B67"/>
              </a:buClr>
              <a:buSzPts val="2100"/>
              <a:buNone/>
            </a:pPr>
            <a:endParaRPr sz="2100" dirty="0">
              <a:solidFill>
                <a:srgbClr val="314B67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88F5A54-6C4F-4F24-B80B-C4D136E7C76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24657" y="6081686"/>
            <a:ext cx="1462143" cy="50167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9717236-B305-4FD1-9C5B-8E4DE11C1D0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3224" y="6024364"/>
            <a:ext cx="2295543" cy="501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317808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9" name="Google Shape;159;p2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1017847" cy="6894136"/>
          </a:xfrm>
          <a:prstGeom prst="rect">
            <a:avLst/>
          </a:prstGeom>
          <a:noFill/>
          <a:ln>
            <a:noFill/>
          </a:ln>
        </p:spPr>
      </p:pic>
      <p:pic>
        <p:nvPicPr>
          <p:cNvPr id="160" name="Google Shape;160;p2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409700" y="1680863"/>
            <a:ext cx="6311900" cy="1028700"/>
          </a:xfrm>
          <a:prstGeom prst="rect">
            <a:avLst/>
          </a:prstGeom>
          <a:noFill/>
          <a:ln>
            <a:noFill/>
          </a:ln>
        </p:spPr>
      </p:pic>
      <p:sp>
        <p:nvSpPr>
          <p:cNvPr id="161" name="Google Shape;161;p22"/>
          <p:cNvSpPr txBox="1">
            <a:spLocks noGrp="1"/>
          </p:cNvSpPr>
          <p:nvPr>
            <p:ph type="ctrTitle"/>
          </p:nvPr>
        </p:nvSpPr>
        <p:spPr>
          <a:xfrm>
            <a:off x="685800" y="2195213"/>
            <a:ext cx="77724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850"/>
              <a:buFont typeface="Calibri"/>
              <a:buNone/>
            </a:pPr>
            <a:r>
              <a:rPr lang="en-US" sz="6400" b="1" dirty="0">
                <a:solidFill>
                  <a:schemeClr val="lt1"/>
                </a:solidFill>
              </a:rPr>
              <a:t>Lessons</a:t>
            </a:r>
            <a:r>
              <a:rPr lang="en-US" sz="6000" b="1" dirty="0">
                <a:solidFill>
                  <a:schemeClr val="lt1"/>
                </a:solidFill>
              </a:rPr>
              <a:t> </a:t>
            </a:r>
            <a:br>
              <a:rPr lang="en-US" sz="6000" b="1" dirty="0">
                <a:solidFill>
                  <a:schemeClr val="lt1"/>
                </a:solidFill>
              </a:rPr>
            </a:br>
            <a:r>
              <a:rPr lang="en-US" sz="6000" b="1" dirty="0">
                <a:solidFill>
                  <a:schemeClr val="lt1"/>
                </a:solidFill>
              </a:rPr>
              <a:t>From Tribes </a:t>
            </a:r>
            <a:br>
              <a:rPr lang="en-US" sz="6000" b="1" dirty="0">
                <a:solidFill>
                  <a:schemeClr val="lt1"/>
                </a:solidFill>
              </a:rPr>
            </a:br>
            <a:r>
              <a:rPr lang="en-US" sz="6000" b="1" dirty="0">
                <a:solidFill>
                  <a:schemeClr val="lt1"/>
                </a:solidFill>
              </a:rPr>
              <a:t>in the Market</a:t>
            </a:r>
            <a:endParaRPr sz="6000" dirty="0"/>
          </a:p>
        </p:txBody>
      </p:sp>
    </p:spTree>
    <p:extLst>
      <p:ext uri="{BB962C8B-B14F-4D97-AF65-F5344CB8AC3E}">
        <p14:creationId xmlns:p14="http://schemas.microsoft.com/office/powerpoint/2010/main" val="17643356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15"/>
          <p:cNvSpPr txBox="1">
            <a:spLocks noGrp="1"/>
          </p:cNvSpPr>
          <p:nvPr>
            <p:ph type="title"/>
          </p:nvPr>
        </p:nvSpPr>
        <p:spPr>
          <a:xfrm>
            <a:off x="457200" y="432751"/>
            <a:ext cx="8229600" cy="8858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3600" dirty="0">
                <a:solidFill>
                  <a:srgbClr val="5C6162"/>
                </a:solidFill>
              </a:rPr>
              <a:t>Tribes Who Jumped In</a:t>
            </a:r>
            <a:endParaRPr sz="3600" dirty="0">
              <a:solidFill>
                <a:srgbClr val="5C6162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88F5A54-6C4F-4F24-B80B-C4D136E7C76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24657" y="6081686"/>
            <a:ext cx="1462143" cy="50167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9717236-B305-4FD1-9C5B-8E4DE11C1D0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3224" y="6024364"/>
            <a:ext cx="2295543" cy="50167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6A07A35-5B7B-4061-95F3-22AEAA14D72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31733" y="1689782"/>
            <a:ext cx="1639129" cy="1639129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B2EDD423-2CA9-4837-983E-B42E3A1D86A6}"/>
              </a:ext>
            </a:extLst>
          </p:cNvPr>
          <p:cNvSpPr txBox="1"/>
          <p:nvPr/>
        </p:nvSpPr>
        <p:spPr>
          <a:xfrm>
            <a:off x="1006928" y="1456670"/>
            <a:ext cx="2639505" cy="32571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50000"/>
              </a:lnSpc>
              <a:buClr>
                <a:srgbClr val="314B67"/>
              </a:buClr>
              <a:buSzPts val="2100"/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314B6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Iowa</a:t>
            </a:r>
          </a:p>
          <a:p>
            <a:pPr marL="457200" indent="-457200">
              <a:lnSpc>
                <a:spcPct val="150000"/>
              </a:lnSpc>
              <a:buClr>
                <a:srgbClr val="314B67"/>
              </a:buClr>
              <a:buSzPts val="2100"/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314B6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Mississippi</a:t>
            </a:r>
          </a:p>
          <a:p>
            <a:pPr marL="457200" indent="-457200">
              <a:lnSpc>
                <a:spcPct val="150000"/>
              </a:lnSpc>
              <a:buClr>
                <a:srgbClr val="314B67"/>
              </a:buClr>
              <a:buSzPts val="2100"/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314B6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New Mexico</a:t>
            </a:r>
          </a:p>
          <a:p>
            <a:pPr marL="457200" indent="-457200">
              <a:lnSpc>
                <a:spcPct val="150000"/>
              </a:lnSpc>
              <a:buClr>
                <a:srgbClr val="314B67"/>
              </a:buClr>
              <a:buSzPts val="2100"/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314B6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New York</a:t>
            </a:r>
          </a:p>
          <a:p>
            <a:pPr marL="457200" indent="-457200">
              <a:lnSpc>
                <a:spcPct val="150000"/>
              </a:lnSpc>
              <a:buClr>
                <a:srgbClr val="314B67"/>
              </a:buClr>
              <a:buSzPts val="2100"/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314B6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Oregon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707E030-AF51-40A9-83D9-ED60C976473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041308" y="3319485"/>
            <a:ext cx="1942436" cy="1942436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AE2F13EB-A2FC-43B9-BB7C-F5ECBC408F0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636768" y="3452178"/>
            <a:ext cx="1632816" cy="1632816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068F119C-D352-4284-8E80-1514E4F3EAB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459401" y="3400461"/>
            <a:ext cx="1581907" cy="182884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1792666-9038-4B40-901C-891F94FDA229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267270" y="1585674"/>
            <a:ext cx="1828840" cy="18387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504485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646</TotalTime>
  <Words>224</Words>
  <Application>Microsoft Office PowerPoint</Application>
  <PresentationFormat>On-screen Show (4:3)</PresentationFormat>
  <Paragraphs>65</Paragraphs>
  <Slides>12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12</vt:i4>
      </vt:variant>
    </vt:vector>
  </HeadingPairs>
  <TitlesOfParts>
    <vt:vector size="19" baseType="lpstr">
      <vt:lpstr>Arial</vt:lpstr>
      <vt:lpstr>Calibri</vt:lpstr>
      <vt:lpstr>Calibri Light</vt:lpstr>
      <vt:lpstr>Open Sans</vt:lpstr>
      <vt:lpstr>Wingdings</vt:lpstr>
      <vt:lpstr>Office Theme</vt:lpstr>
      <vt:lpstr>Custom Design</vt:lpstr>
      <vt:lpstr>EGR Power Summit September 12, 2019</vt:lpstr>
      <vt:lpstr>Size of the Tribal Market</vt:lpstr>
      <vt:lpstr>Healthy Market, Moderate Growth</vt:lpstr>
      <vt:lpstr>Tribes with  Locations in  More Than One State </vt:lpstr>
      <vt:lpstr>Multi-State Partnership Opportunities</vt:lpstr>
      <vt:lpstr>What is  Holding Back  Tribes?</vt:lpstr>
      <vt:lpstr>Tribal Hesitations</vt:lpstr>
      <vt:lpstr>Lessons  From Tribes  in the Market</vt:lpstr>
      <vt:lpstr>Tribes Who Jumped In</vt:lpstr>
      <vt:lpstr>What States  are Next?</vt:lpstr>
      <vt:lpstr>What States are Next?</vt:lpstr>
      <vt:lpstr>Questions or Comments?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</dc:title>
  <dc:creator>Heather Davis</dc:creator>
  <cp:lastModifiedBy>Heather Davis</cp:lastModifiedBy>
  <cp:revision>34</cp:revision>
  <dcterms:modified xsi:type="dcterms:W3CDTF">2019-09-11T15:40:00Z</dcterms:modified>
</cp:coreProperties>
</file>