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60" r:id="rId2"/>
    <p:sldId id="279" r:id="rId3"/>
    <p:sldId id="280" r:id="rId4"/>
    <p:sldId id="281" r:id="rId5"/>
    <p:sldId id="282" r:id="rId6"/>
    <p:sldId id="283" r:id="rId7"/>
    <p:sldId id="284" r:id="rId8"/>
    <p:sldId id="285" r:id="rId9"/>
    <p:sldId id="286" r:id="rId10"/>
    <p:sldId id="287" r:id="rId11"/>
    <p:sldId id="288" r:id="rId12"/>
    <p:sldId id="277"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03">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Feil" initials="JF" lastIdx="1" clrIdx="0"/>
  <p:cmAuthor id="2" name="Jeff Hamlin" initials="JH" lastIdx="1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AFDE"/>
    <a:srgbClr val="7BC0FF"/>
    <a:srgbClr val="76B5F2"/>
    <a:srgbClr val="FFA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45" autoAdjust="0"/>
    <p:restoredTop sz="85463" autoAdjust="0"/>
  </p:normalViewPr>
  <p:slideViewPr>
    <p:cSldViewPr snapToGrid="0" snapToObjects="1" showGuides="1">
      <p:cViewPr varScale="1">
        <p:scale>
          <a:sx n="57" d="100"/>
          <a:sy n="57" d="100"/>
        </p:scale>
        <p:origin x="1588" y="36"/>
      </p:cViewPr>
      <p:guideLst>
        <p:guide orient="horz" pos="4203"/>
        <p:guide pos="2880"/>
      </p:guideLst>
    </p:cSldViewPr>
  </p:slideViewPr>
  <p:outlineViewPr>
    <p:cViewPr>
      <p:scale>
        <a:sx n="33" d="100"/>
        <a:sy n="33" d="100"/>
      </p:scale>
      <p:origin x="48" y="6300"/>
    </p:cViewPr>
  </p:outlineViewPr>
  <p:notesTextViewPr>
    <p:cViewPr>
      <p:scale>
        <a:sx n="100" d="100"/>
        <a:sy n="100" d="100"/>
      </p:scale>
      <p:origin x="0" y="0"/>
    </p:cViewPr>
  </p:notesTextViewPr>
  <p:notesViewPr>
    <p:cSldViewPr snapToGrid="0" snapToObjects="1" showGuides="1">
      <p:cViewPr varScale="1">
        <p:scale>
          <a:sx n="117" d="100"/>
          <a:sy n="117" d="100"/>
        </p:scale>
        <p:origin x="-4024" y="-11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08T17:49:33.664" idx="1">
    <p:pos x="10" y="10"/>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3BEC1BD-4658-CA4F-8D99-A207613ACB32}" type="datetime1">
              <a:rPr lang="en-US" smtClean="0"/>
              <a:pPr/>
              <a:t>10/30/2019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0B7447B-FF59-CE4B-A9B0-6BA05FFC2458}" type="slidenum">
              <a:rPr lang="en-US" smtClean="0"/>
              <a:pPr/>
              <a:t>‹#›</a:t>
            </a:fld>
            <a:endParaRPr lang="en-US" dirty="0"/>
          </a:p>
        </p:txBody>
      </p:sp>
    </p:spTree>
    <p:extLst>
      <p:ext uri="{BB962C8B-B14F-4D97-AF65-F5344CB8AC3E}">
        <p14:creationId xmlns:p14="http://schemas.microsoft.com/office/powerpoint/2010/main" val="1157468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9265E3-0ADF-5040-9F8D-ED7A643C51D0}" type="datetime1">
              <a:rPr lang="en-US" smtClean="0"/>
              <a:pPr/>
              <a:t>10/30/2019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0E991CA-0FA0-7948-8D01-4D14F34D19A7}" type="slidenum">
              <a:rPr lang="en-US" smtClean="0"/>
              <a:pPr/>
              <a:t>‹#›</a:t>
            </a:fld>
            <a:endParaRPr lang="en-US" dirty="0"/>
          </a:p>
        </p:txBody>
      </p:sp>
    </p:spTree>
    <p:extLst>
      <p:ext uri="{BB962C8B-B14F-4D97-AF65-F5344CB8AC3E}">
        <p14:creationId xmlns:p14="http://schemas.microsoft.com/office/powerpoint/2010/main" val="92495237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justice.gov/sites/default/files/olc/opinions/2011/09/31/state-lotteries-opinion.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justice.gov/olc/file/1121531/download"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1</a:t>
            </a:fld>
            <a:endParaRPr lang="en-US" dirty="0"/>
          </a:p>
        </p:txBody>
      </p:sp>
    </p:spTree>
    <p:extLst>
      <p:ext uri="{BB962C8B-B14F-4D97-AF65-F5344CB8AC3E}">
        <p14:creationId xmlns:p14="http://schemas.microsoft.com/office/powerpoint/2010/main" val="35546442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465887">
              <a:defRPr/>
            </a:pPr>
            <a:r>
              <a:rPr lang="sv-SE" dirty="0"/>
              <a:t>And although the Wire Act applies to sports betting, even sports betting operators would welcome clarity that they do not need to be concerned about intermediate routing of data or payment information across state lines.</a:t>
            </a:r>
          </a:p>
        </p:txBody>
      </p:sp>
      <p:sp>
        <p:nvSpPr>
          <p:cNvPr id="4" name="Slide Number Placeholder 3"/>
          <p:cNvSpPr>
            <a:spLocks noGrp="1"/>
          </p:cNvSpPr>
          <p:nvPr>
            <p:ph type="sldNum" sz="quarter" idx="10"/>
          </p:nvPr>
        </p:nvSpPr>
        <p:spPr/>
        <p:txBody>
          <a:bodyPr/>
          <a:lstStyle/>
          <a:p>
            <a:fld id="{00E991CA-0FA0-7948-8D01-4D14F34D19A7}" type="slidenum">
              <a:rPr lang="en-US" smtClean="0"/>
              <a:pPr/>
              <a:t>10</a:t>
            </a:fld>
            <a:endParaRPr lang="en-US" dirty="0"/>
          </a:p>
        </p:txBody>
      </p:sp>
    </p:spTree>
    <p:extLst>
      <p:ext uri="{BB962C8B-B14F-4D97-AF65-F5344CB8AC3E}">
        <p14:creationId xmlns:p14="http://schemas.microsoft.com/office/powerpoint/2010/main" val="3335135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465887">
              <a:defRPr/>
            </a:pPr>
            <a:r>
              <a:rPr lang="sv-SE" dirty="0"/>
              <a:t>This was another logical argument made in the New Hampshire litigation: why</a:t>
            </a:r>
            <a:r>
              <a:rPr lang="sv-SE" baseline="0" dirty="0"/>
              <a:t> would Congresspeople repeatedly introduce new legialation attempting to revise the Wire Act to cover all gambling if—as the government was arguing—it </a:t>
            </a:r>
            <a:r>
              <a:rPr lang="sv-SE" i="1" baseline="0" dirty="0"/>
              <a:t>already</a:t>
            </a:r>
            <a:r>
              <a:rPr lang="sv-SE" i="0" baseline="0" dirty="0"/>
              <a:t> did so?</a:t>
            </a:r>
            <a:endParaRPr lang="sv-SE"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11</a:t>
            </a:fld>
            <a:endParaRPr lang="en-US" dirty="0"/>
          </a:p>
        </p:txBody>
      </p:sp>
    </p:spTree>
    <p:extLst>
      <p:ext uri="{BB962C8B-B14F-4D97-AF65-F5344CB8AC3E}">
        <p14:creationId xmlns:p14="http://schemas.microsoft.com/office/powerpoint/2010/main" val="3335135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12</a:t>
            </a:fld>
            <a:endParaRPr lang="en-US" dirty="0"/>
          </a:p>
        </p:txBody>
      </p:sp>
    </p:spTree>
    <p:extLst>
      <p:ext uri="{BB962C8B-B14F-4D97-AF65-F5344CB8AC3E}">
        <p14:creationId xmlns:p14="http://schemas.microsoft.com/office/powerpoint/2010/main" val="380804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Wire Act was enacted in 1961 containing prohibitions</a:t>
            </a:r>
            <a:r>
              <a:rPr lang="en-US" baseline="0" dirty="0"/>
              <a:t> related to four delineated categories of gambling activity.  The question has always been whether the limiting phrase “on any sporting event or contest” was limited in application to only the second of the four prohibitions (“information assisting in the placing of bets or wagers”), or if it applied to limit all four prohibitions in applicability only to sports wagering.</a:t>
            </a:r>
          </a:p>
          <a:p>
            <a:endParaRPr lang="en-US" baseline="0" dirty="0"/>
          </a:p>
          <a:p>
            <a:r>
              <a:rPr lang="en-US" baseline="0" dirty="0"/>
              <a:t>Today, the Wire Act’s importance is increased due to the expansion of gaming opportunities onto the Internet.</a:t>
            </a:r>
          </a:p>
        </p:txBody>
      </p:sp>
      <p:sp>
        <p:nvSpPr>
          <p:cNvPr id="4" name="Slide Number Placeholder 3"/>
          <p:cNvSpPr>
            <a:spLocks noGrp="1"/>
          </p:cNvSpPr>
          <p:nvPr>
            <p:ph type="sldNum" sz="quarter" idx="10"/>
          </p:nvPr>
        </p:nvSpPr>
        <p:spPr/>
        <p:txBody>
          <a:bodyPr/>
          <a:lstStyle/>
          <a:p>
            <a:fld id="{00E991CA-0FA0-7948-8D01-4D14F34D19A7}" type="slidenum">
              <a:rPr lang="en-US" smtClean="0"/>
              <a:pPr/>
              <a:t>2</a:t>
            </a:fld>
            <a:endParaRPr lang="en-US" dirty="0"/>
          </a:p>
        </p:txBody>
      </p:sp>
    </p:spTree>
    <p:extLst>
      <p:ext uri="{BB962C8B-B14F-4D97-AF65-F5344CB8AC3E}">
        <p14:creationId xmlns:p14="http://schemas.microsoft.com/office/powerpoint/2010/main" val="3335135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Report of Proceedings: Hearing Before the S. Comm. on the Judiciary, Exec. Sess., 87th Cong. 55 (1961).</a:t>
            </a:r>
          </a:p>
          <a:p>
            <a:endParaRPr lang="en-US" dirty="0"/>
          </a:p>
          <a:p>
            <a:r>
              <a:rPr lang="en-US" dirty="0"/>
              <a:t>At Senate hearings, then-Attorney General Robert F. Kennedy also indicated that the Wire Act’s intend was to target illegal sports betting by referring to bookmakers. (“The people who will be affected [by the Wire Act] are the bookmakers and the layoff men, who need incoming and outgoing wire communications in order to operate.”) </a:t>
            </a:r>
            <a:r>
              <a:rPr lang="en-US" i="1" dirty="0"/>
              <a:t>The Attorney General’s Program to Curb Organized Crime and Racketeering: Hearings on S. 1653, S. 1654, S. 1655, S. 1656, S. 1657, S. 1658, S. 1665 Before the S. Comm. on the Judiciary</a:t>
            </a:r>
            <a:r>
              <a:rPr lang="en-US" dirty="0"/>
              <a:t>, 87th</a:t>
            </a:r>
            <a:br>
              <a:rPr lang="en-US" dirty="0"/>
            </a:br>
            <a:r>
              <a:rPr lang="en-US" dirty="0"/>
              <a:t>Cong. 12, at 12 (1961); </a:t>
            </a:r>
            <a:r>
              <a:rPr lang="en-US" i="1" dirty="0"/>
              <a:t>see also id. </a:t>
            </a:r>
            <a:r>
              <a:rPr lang="en-US" dirty="0"/>
              <a:t>at 278 (testimony of H. Miller noting that the bill “is limited to sporting events or contests”).</a:t>
            </a:r>
            <a:br>
              <a:rPr lang="en-US" dirty="0"/>
            </a:br>
            <a:br>
              <a:rPr lang="en-US" dirty="0"/>
            </a:br>
            <a:br>
              <a:rPr lang="en-US" dirty="0"/>
            </a:br>
            <a:endParaRPr lang="en-US" baseline="0"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3</a:t>
            </a:fld>
            <a:endParaRPr lang="en-US" dirty="0"/>
          </a:p>
        </p:txBody>
      </p:sp>
    </p:spTree>
    <p:extLst>
      <p:ext uri="{BB962C8B-B14F-4D97-AF65-F5344CB8AC3E}">
        <p14:creationId xmlns:p14="http://schemas.microsoft.com/office/powerpoint/2010/main" val="3335135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These are the only two appeals court decisions to address the scope of the Wire Act.</a:t>
            </a:r>
          </a:p>
          <a:p>
            <a:endParaRPr lang="en-US" baseline="0" dirty="0"/>
          </a:p>
          <a:p>
            <a:pPr marL="0" lvl="1" defTabSz="465887">
              <a:defRPr/>
            </a:pPr>
            <a:r>
              <a:rPr lang="en-US" baseline="0" dirty="0"/>
              <a:t>New Hampshire decision is discussed in subsequent slides, but its citation is </a:t>
            </a:r>
            <a:r>
              <a:rPr lang="en-US" i="1" dirty="0"/>
              <a:t>New Hampshire Lottery Comm’n v. Barr</a:t>
            </a:r>
            <a:r>
              <a:rPr lang="en-US" dirty="0"/>
              <a:t>, 386 F. Supp. 3d 132, 147-48 (D.N.H. 2019).</a:t>
            </a:r>
            <a:endParaRPr lang="en-US" i="1"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4</a:t>
            </a:fld>
            <a:endParaRPr lang="en-US" dirty="0"/>
          </a:p>
        </p:txBody>
      </p:sp>
    </p:spTree>
    <p:extLst>
      <p:ext uri="{BB962C8B-B14F-4D97-AF65-F5344CB8AC3E}">
        <p14:creationId xmlns:p14="http://schemas.microsoft.com/office/powerpoint/2010/main" val="3335135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Virginia A. Seitz, </a:t>
            </a:r>
            <a:r>
              <a:rPr lang="en-US" i="1" dirty="0"/>
              <a:t>Whether Proposals by Illinois and New York to Use the Internet and Out-of-State Transaction Processors to Sell Lottery Tickets to In-State Adults Violate the Wire Act, Memorandum Opinion for the Assistant Attorney General, Criminal Division</a:t>
            </a:r>
            <a:r>
              <a:rPr lang="en-US" dirty="0"/>
              <a:t> (Sept. 20, 2011), </a:t>
            </a:r>
            <a:r>
              <a:rPr lang="en-US" i="1" dirty="0"/>
              <a:t>available</a:t>
            </a:r>
            <a:r>
              <a:rPr lang="en-US" i="1" baseline="0" dirty="0"/>
              <a:t> at</a:t>
            </a:r>
            <a:r>
              <a:rPr lang="en-US" i="0" baseline="0" dirty="0"/>
              <a:t> </a:t>
            </a:r>
            <a:r>
              <a:rPr lang="en-US" dirty="0">
                <a:hlinkClick r:id="rId3"/>
              </a:rPr>
              <a:t>https://www.justice.gov/sites/default/files/olc/opinions/2011/09/31/state-lotteries-opinion.pdf</a:t>
            </a:r>
            <a:endParaRPr lang="en-US" baseline="0"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5</a:t>
            </a:fld>
            <a:endParaRPr lang="en-US" dirty="0"/>
          </a:p>
        </p:txBody>
      </p:sp>
    </p:spTree>
    <p:extLst>
      <p:ext uri="{BB962C8B-B14F-4D97-AF65-F5344CB8AC3E}">
        <p14:creationId xmlns:p14="http://schemas.microsoft.com/office/powerpoint/2010/main" val="3335135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Steven A. Engel, </a:t>
            </a:r>
            <a:r>
              <a:rPr lang="en-US" i="1" dirty="0"/>
              <a:t>Reconsidering Whether the Wire Act Applies to Non-Sports Gambling</a:t>
            </a:r>
            <a:r>
              <a:rPr lang="en-US" dirty="0"/>
              <a:t>, </a:t>
            </a:r>
            <a:r>
              <a:rPr lang="en-US" i="1" dirty="0"/>
              <a:t>Memorandum Opinion for the Acting</a:t>
            </a:r>
            <a:br>
              <a:rPr lang="en-US" i="1" dirty="0"/>
            </a:br>
            <a:r>
              <a:rPr lang="en-US" i="1" dirty="0"/>
              <a:t>Assistant Attorney General, Criminal Division</a:t>
            </a:r>
            <a:r>
              <a:rPr lang="en-US" dirty="0"/>
              <a:t>  (Nov. 2, 2018), </a:t>
            </a:r>
            <a:r>
              <a:rPr lang="en-US" i="1" dirty="0"/>
              <a:t>available</a:t>
            </a:r>
            <a:r>
              <a:rPr lang="en-US" i="1" baseline="0" dirty="0"/>
              <a:t> at</a:t>
            </a:r>
            <a:r>
              <a:rPr lang="en-US" i="0" baseline="0" dirty="0"/>
              <a:t> </a:t>
            </a:r>
            <a:r>
              <a:rPr lang="en-US" dirty="0">
                <a:hlinkClick r:id="rId3"/>
              </a:rPr>
              <a:t>https://www.justice.gov/olc/file/1121531/download</a:t>
            </a:r>
            <a:endParaRPr lang="en-US" baseline="0"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6</a:t>
            </a:fld>
            <a:endParaRPr lang="en-US" dirty="0"/>
          </a:p>
        </p:txBody>
      </p:sp>
    </p:spTree>
    <p:extLst>
      <p:ext uri="{BB962C8B-B14F-4D97-AF65-F5344CB8AC3E}">
        <p14:creationId xmlns:p14="http://schemas.microsoft.com/office/powerpoint/2010/main" val="3335135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case was heard on an expedited basis, as it was filed in February, and summary judgment motions were fully briefed in March.  The case proceeded to oral argument in New Hampshire in April.</a:t>
            </a:r>
            <a:endParaRPr lang="en-US" baseline="0"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7</a:t>
            </a:fld>
            <a:endParaRPr lang="en-US" dirty="0"/>
          </a:p>
        </p:txBody>
      </p:sp>
    </p:spTree>
    <p:extLst>
      <p:ext uri="{BB962C8B-B14F-4D97-AF65-F5344CB8AC3E}">
        <p14:creationId xmlns:p14="http://schemas.microsoft.com/office/powerpoint/2010/main" val="3335135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 lengthy but fascinating decision that analyzes the text of the statute, ultimately finding that the text was ambiguous, but that the universal sports betting limitation was the better reading, as supported by the law’s legislative history and a comparison to other federal gaming statutes.</a:t>
            </a:r>
          </a:p>
          <a:p>
            <a:endParaRPr lang="en-US" dirty="0"/>
          </a:p>
          <a:p>
            <a:r>
              <a:rPr lang="en-US" dirty="0"/>
              <a:t>The court also ruled that the NHLC had constitutional standing to sue, agreeing that the 2018 OLC opinion gave rise to a “sufficiently imminent threat of enforcement.”</a:t>
            </a:r>
          </a:p>
          <a:p>
            <a:endParaRPr lang="en-US" dirty="0"/>
          </a:p>
          <a:p>
            <a:r>
              <a:rPr lang="en-US" dirty="0"/>
              <a:t>And, in an interesting administrative law ruling, the court found that the OLC’s opinion represented a “final agency action” subject to challenge under the Administrative Procedures Act.</a:t>
            </a:r>
            <a:endParaRPr lang="en-US" baseline="0"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8</a:t>
            </a:fld>
            <a:endParaRPr lang="en-US" dirty="0"/>
          </a:p>
        </p:txBody>
      </p:sp>
    </p:spTree>
    <p:extLst>
      <p:ext uri="{BB962C8B-B14F-4D97-AF65-F5344CB8AC3E}">
        <p14:creationId xmlns:p14="http://schemas.microsoft.com/office/powerpoint/2010/main" val="3335135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0E991CA-0FA0-7948-8D01-4D14F34D19A7}" type="slidenum">
              <a:rPr lang="en-US" smtClean="0"/>
              <a:pPr/>
              <a:t>9</a:t>
            </a:fld>
            <a:endParaRPr lang="en-US" dirty="0"/>
          </a:p>
        </p:txBody>
      </p:sp>
    </p:spTree>
    <p:extLst>
      <p:ext uri="{BB962C8B-B14F-4D97-AF65-F5344CB8AC3E}">
        <p14:creationId xmlns:p14="http://schemas.microsoft.com/office/powerpoint/2010/main" val="33351352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pic>
        <p:nvPicPr>
          <p:cNvPr id="6" name="Picture 5" descr="_0000_intro.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685800" y="3429000"/>
            <a:ext cx="7772400" cy="1470025"/>
          </a:xfrm>
        </p:spPr>
        <p:txBody>
          <a:bodyPr>
            <a:normAutofit/>
          </a:bodyPr>
          <a:lstStyle>
            <a:lvl1pPr algn="ctr">
              <a:tabLst/>
              <a:defRPr sz="3600">
                <a:solidFill>
                  <a:srgbClr val="64AFDE"/>
                </a:solidFill>
                <a:latin typeface="Calibri"/>
                <a:cs typeface="Calibri"/>
              </a:defRPr>
            </a:lvl1pPr>
          </a:lstStyle>
          <a:p>
            <a:r>
              <a:rPr lang="en-US" dirty="0"/>
              <a:t>Click to edit Master title style</a:t>
            </a:r>
          </a:p>
        </p:txBody>
      </p:sp>
      <p:sp>
        <p:nvSpPr>
          <p:cNvPr id="3" name="Subtitle 2"/>
          <p:cNvSpPr>
            <a:spLocks noGrp="1"/>
          </p:cNvSpPr>
          <p:nvPr>
            <p:ph type="subTitle" idx="1"/>
          </p:nvPr>
        </p:nvSpPr>
        <p:spPr>
          <a:xfrm>
            <a:off x="1371600" y="4648200"/>
            <a:ext cx="6400800" cy="900865"/>
          </a:xfrm>
        </p:spPr>
        <p:txBody>
          <a:bodyPr>
            <a:normAutofit/>
          </a:bodyPr>
          <a:lstStyle>
            <a:lvl1pPr marL="0" indent="0" algn="ctr">
              <a:buNone/>
              <a:defRPr sz="2000">
                <a:solidFill>
                  <a:schemeClr val="bg1">
                    <a:lumMod val="65000"/>
                  </a:schemeClr>
                </a:solidFill>
                <a:latin typeface="Calibri"/>
                <a:cs typeface="Calibri"/>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Footer Placeholder 4"/>
          <p:cNvSpPr txBox="1">
            <a:spLocks/>
          </p:cNvSpPr>
          <p:nvPr userDrawn="1"/>
        </p:nvSpPr>
        <p:spPr>
          <a:xfrm>
            <a:off x="2092260" y="6449891"/>
            <a:ext cx="4959479" cy="365125"/>
          </a:xfrm>
          <a:prstGeom prst="rect">
            <a:avLst/>
          </a:prstGeom>
        </p:spPr>
        <p:txBody>
          <a:bodyPr vert="horz" lIns="91440" tIns="45720" rIns="91440" bIns="45720" rtlCol="0" anchor="ctr"/>
          <a:lstStyle>
            <a:lvl1pPr algn="l">
              <a:defRPr sz="900">
                <a:solidFill>
                  <a:schemeClr val="bg1">
                    <a:lumMod val="6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bg1">
                    <a:lumMod val="65000"/>
                  </a:schemeClr>
                </a:solidFill>
                <a:effectLst/>
                <a:uLnTx/>
                <a:uFillTx/>
                <a:latin typeface="+mn-lt"/>
                <a:ea typeface="+mn-ea"/>
                <a:cs typeface="+mn-cs"/>
              </a:rPr>
              <a:t>© Ifrah PLLC. Proprietary and Confidential.  /   (202) 912-4823   /   ifrahlaw.com</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64AFDE"/>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FFA630"/>
              </a:buClr>
              <a:defRPr/>
            </a:lvl1pPr>
            <a:lvl2pPr>
              <a:buClr>
                <a:srgbClr val="FFA630"/>
              </a:buClr>
              <a:defRPr/>
            </a:lvl2pPr>
            <a:lvl3pPr>
              <a:buClr>
                <a:srgbClr val="FFA630"/>
              </a:buClr>
              <a:defRPr/>
            </a:lvl3pPr>
            <a:lvl4pPr>
              <a:buClr>
                <a:srgbClr val="FFA630"/>
              </a:buClr>
              <a:defRPr/>
            </a:lvl4pPr>
            <a:lvl5pPr>
              <a:buClr>
                <a:srgbClr val="FFA63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0"/>
          </p:nvPr>
        </p:nvSpPr>
        <p:spPr/>
        <p:txBody>
          <a:bodyPr/>
          <a:lstStyle/>
          <a:p>
            <a:fld id="{6A8A4A89-D777-594D-BCE3-AD6F6D79B1BE}" type="slidenum">
              <a:rPr lang="en-US" smtClean="0"/>
              <a:pPr/>
              <a:t>‹#›</a:t>
            </a:fld>
            <a:endParaRPr lang="en-US" dirty="0"/>
          </a:p>
        </p:txBody>
      </p:sp>
      <p:sp>
        <p:nvSpPr>
          <p:cNvPr id="10" name="Footer Placeholder 9"/>
          <p:cNvSpPr>
            <a:spLocks noGrp="1"/>
          </p:cNvSpPr>
          <p:nvPr>
            <p:ph type="ftr" sz="quarter" idx="11"/>
          </p:nvPr>
        </p:nvSpPr>
        <p:spPr/>
        <p:txBody>
          <a:bodyPr/>
          <a:lstStyle/>
          <a:p>
            <a:r>
              <a:rPr lang="en-US" dirty="0"/>
              <a:t>© Ifrah PLLC. Proprietary and Confidential.  /   (202) 912-4823   /   ifrahlaw.com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_0002_divider.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722313" y="3836459"/>
            <a:ext cx="7772400" cy="1362075"/>
          </a:xfrm>
        </p:spPr>
        <p:txBody>
          <a:bodyPr anchor="t">
            <a:normAutofit/>
          </a:bodyPr>
          <a:lstStyle>
            <a:lvl1pPr algn="ctr">
              <a:defRPr sz="3600" b="0" i="0" cap="none">
                <a:solidFill>
                  <a:srgbClr val="64AFDE"/>
                </a:solidFill>
                <a:latin typeface="Calibri"/>
                <a:cs typeface="Calibri"/>
              </a:defRPr>
            </a:lvl1pPr>
          </a:lstStyle>
          <a:p>
            <a:r>
              <a:rPr lang="en-US" dirty="0"/>
              <a:t>Click To Edit Master Title Style</a:t>
            </a:r>
          </a:p>
        </p:txBody>
      </p:sp>
      <p:sp>
        <p:nvSpPr>
          <p:cNvPr id="3" name="Text Placeholder 2"/>
          <p:cNvSpPr>
            <a:spLocks noGrp="1"/>
          </p:cNvSpPr>
          <p:nvPr>
            <p:ph type="body" idx="1"/>
          </p:nvPr>
        </p:nvSpPr>
        <p:spPr>
          <a:xfrm>
            <a:off x="722313" y="4649150"/>
            <a:ext cx="7772400" cy="871115"/>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Slide Number Placeholder 8"/>
          <p:cNvSpPr>
            <a:spLocks noGrp="1"/>
          </p:cNvSpPr>
          <p:nvPr>
            <p:ph type="sldNum" sz="quarter" idx="10"/>
          </p:nvPr>
        </p:nvSpPr>
        <p:spPr/>
        <p:txBody>
          <a:bodyPr/>
          <a:lstStyle/>
          <a:p>
            <a:fld id="{6A8A4A89-D777-594D-BCE3-AD6F6D79B1BE}" type="slidenum">
              <a:rPr lang="en-US" smtClean="0"/>
              <a:pPr/>
              <a:t>‹#›</a:t>
            </a:fld>
            <a:endParaRPr lang="en-US" dirty="0"/>
          </a:p>
        </p:txBody>
      </p:sp>
      <p:sp>
        <p:nvSpPr>
          <p:cNvPr id="10" name="Footer Placeholder 9"/>
          <p:cNvSpPr>
            <a:spLocks noGrp="1"/>
          </p:cNvSpPr>
          <p:nvPr>
            <p:ph type="ftr" sz="quarter" idx="11"/>
          </p:nvPr>
        </p:nvSpPr>
        <p:spPr/>
        <p:txBody>
          <a:bodyPr/>
          <a:lstStyle/>
          <a:p>
            <a:r>
              <a:rPr lang="en-US" dirty="0"/>
              <a:t>© Ifrah PLLC. Proprietary and Confidential.  /   (202) 912-4823   /   ifrahlaw.com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64AFDE"/>
                </a:solidFill>
              </a:defRPr>
            </a:lvl1pPr>
          </a:lstStyle>
          <a:p>
            <a:r>
              <a:rPr lang="en-US" dirty="0"/>
              <a:t>Click to edit Master title style</a:t>
            </a:r>
          </a:p>
        </p:txBody>
      </p:sp>
      <p:sp>
        <p:nvSpPr>
          <p:cNvPr id="3" name="Content Placeholder 2"/>
          <p:cNvSpPr>
            <a:spLocks noGrp="1"/>
          </p:cNvSpPr>
          <p:nvPr>
            <p:ph sz="half" idx="1"/>
          </p:nvPr>
        </p:nvSpPr>
        <p:spPr>
          <a:xfrm>
            <a:off x="914400" y="1600200"/>
            <a:ext cx="3246802" cy="4525963"/>
          </a:xfrm>
        </p:spPr>
        <p:txBody>
          <a:bodyPr/>
          <a:lstStyle>
            <a:lvl1pPr>
              <a:buSzPct val="80000"/>
              <a:buFont typeface="Lucida Grande"/>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26672" y="1600200"/>
            <a:ext cx="3215681" cy="4525963"/>
          </a:xfrm>
        </p:spPr>
        <p:txBody>
          <a:bodyPr/>
          <a:lstStyle>
            <a:lvl1pPr>
              <a:buSzPct val="80000"/>
              <a:buFont typeface="Lucida Grande"/>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0"/>
          </p:nvPr>
        </p:nvSpPr>
        <p:spPr/>
        <p:txBody>
          <a:bodyPr/>
          <a:lstStyle/>
          <a:p>
            <a:fld id="{6A8A4A89-D777-594D-BCE3-AD6F6D79B1BE}" type="slidenum">
              <a:rPr lang="en-US" smtClean="0"/>
              <a:pPr/>
              <a:t>‹#›</a:t>
            </a:fld>
            <a:endParaRPr lang="en-US" dirty="0"/>
          </a:p>
        </p:txBody>
      </p:sp>
      <p:sp>
        <p:nvSpPr>
          <p:cNvPr id="9" name="Footer Placeholder 8"/>
          <p:cNvSpPr>
            <a:spLocks noGrp="1"/>
          </p:cNvSpPr>
          <p:nvPr>
            <p:ph type="ftr" sz="quarter" idx="11"/>
          </p:nvPr>
        </p:nvSpPr>
        <p:spPr/>
        <p:txBody>
          <a:bodyPr/>
          <a:lstStyle/>
          <a:p>
            <a:r>
              <a:rPr lang="en-US" dirty="0"/>
              <a:t>© Ifrah PLLC. Proprietary and Confidential.  /   (202) 912-4823   /   ifrahlaw.com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64AFDE"/>
                </a:solidFill>
              </a:defRPr>
            </a:lvl1pPr>
          </a:lstStyle>
          <a:p>
            <a:r>
              <a:rPr lang="en-US" dirty="0"/>
              <a:t>Click to edit Master title style</a:t>
            </a:r>
          </a:p>
        </p:txBody>
      </p:sp>
      <p:sp>
        <p:nvSpPr>
          <p:cNvPr id="3" name="Text Placeholder 2"/>
          <p:cNvSpPr>
            <a:spLocks noGrp="1"/>
          </p:cNvSpPr>
          <p:nvPr>
            <p:ph type="body" idx="1"/>
          </p:nvPr>
        </p:nvSpPr>
        <p:spPr>
          <a:xfrm>
            <a:off x="914400" y="1201322"/>
            <a:ext cx="3489699" cy="88284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914399" y="2092306"/>
            <a:ext cx="3489699" cy="3951288"/>
          </a:xfrm>
        </p:spPr>
        <p:txBody>
          <a:bodyPr/>
          <a:lstStyle>
            <a:lvl1pPr>
              <a:buSzPct val="80000"/>
              <a:buFont typeface="Lucida Grande"/>
              <a:buChar char="→"/>
              <a:defRPr sz="20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921809" y="1201322"/>
            <a:ext cx="3381668" cy="87470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921808" y="2092306"/>
            <a:ext cx="3381669" cy="3951288"/>
          </a:xfrm>
        </p:spPr>
        <p:txBody>
          <a:bodyPr/>
          <a:lstStyle>
            <a:lvl1pPr>
              <a:buSzPct val="80000"/>
              <a:buFont typeface="Lucida Grande"/>
              <a:buChar char="→"/>
              <a:defRPr sz="20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p:cNvSpPr>
            <a:spLocks noGrp="1"/>
          </p:cNvSpPr>
          <p:nvPr>
            <p:ph type="sldNum" sz="quarter" idx="10"/>
          </p:nvPr>
        </p:nvSpPr>
        <p:spPr/>
        <p:txBody>
          <a:bodyPr/>
          <a:lstStyle/>
          <a:p>
            <a:fld id="{6A8A4A89-D777-594D-BCE3-AD6F6D79B1BE}" type="slidenum">
              <a:rPr lang="en-US" smtClean="0"/>
              <a:pPr/>
              <a:t>‹#›</a:t>
            </a:fld>
            <a:endParaRPr lang="en-US" dirty="0"/>
          </a:p>
        </p:txBody>
      </p:sp>
      <p:sp>
        <p:nvSpPr>
          <p:cNvPr id="11" name="Footer Placeholder 10"/>
          <p:cNvSpPr>
            <a:spLocks noGrp="1"/>
          </p:cNvSpPr>
          <p:nvPr>
            <p:ph type="ftr" sz="quarter" idx="11"/>
          </p:nvPr>
        </p:nvSpPr>
        <p:spPr/>
        <p:txBody>
          <a:bodyPr/>
          <a:lstStyle/>
          <a:p>
            <a:r>
              <a:rPr lang="en-US" dirty="0"/>
              <a:t>© Ifrah PLLC. Proprietary and Confidential.  /   (202) 912-4823   /   ifrahlaw.com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lumMod val="50000"/>
                    <a:lumOff val="50000"/>
                  </a:schemeClr>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6A8A4A89-D777-594D-BCE3-AD6F6D79B1BE}" type="slidenum">
              <a:rPr lang="en-US" smtClean="0"/>
              <a:pPr/>
              <a:t>‹#›</a:t>
            </a:fld>
            <a:endParaRPr lang="en-US" dirty="0"/>
          </a:p>
        </p:txBody>
      </p:sp>
      <p:sp>
        <p:nvSpPr>
          <p:cNvPr id="9" name="Footer Placeholder 8"/>
          <p:cNvSpPr>
            <a:spLocks noGrp="1"/>
          </p:cNvSpPr>
          <p:nvPr>
            <p:ph type="ftr" sz="quarter" idx="11"/>
          </p:nvPr>
        </p:nvSpPr>
        <p:spPr/>
        <p:txBody>
          <a:bodyPr/>
          <a:lstStyle/>
          <a:p>
            <a:r>
              <a:rPr lang="en-US" dirty="0"/>
              <a:t>© Ifrah PLLC. Proprietary and Confidential.  /   (202) 912-4823   /   ifrahlaw.com</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Slide Number Placeholder 7"/>
          <p:cNvSpPr>
            <a:spLocks noGrp="1"/>
          </p:cNvSpPr>
          <p:nvPr>
            <p:ph type="sldNum" sz="quarter" idx="10"/>
          </p:nvPr>
        </p:nvSpPr>
        <p:spPr/>
        <p:txBody>
          <a:bodyPr/>
          <a:lstStyle/>
          <a:p>
            <a:fld id="{6A8A4A89-D777-594D-BCE3-AD6F6D79B1BE}" type="slidenum">
              <a:rPr lang="en-US" smtClean="0"/>
              <a:pPr/>
              <a:t>‹#›</a:t>
            </a:fld>
            <a:endParaRPr lang="en-US" dirty="0"/>
          </a:p>
        </p:txBody>
      </p:sp>
      <p:sp>
        <p:nvSpPr>
          <p:cNvPr id="9" name="Footer Placeholder 8"/>
          <p:cNvSpPr>
            <a:spLocks noGrp="1"/>
          </p:cNvSpPr>
          <p:nvPr>
            <p:ph type="ftr" sz="quarter" idx="11"/>
          </p:nvPr>
        </p:nvSpPr>
        <p:spPr/>
        <p:txBody>
          <a:bodyPr/>
          <a:lstStyle/>
          <a:p>
            <a:r>
              <a:rPr lang="en-US" dirty="0"/>
              <a:t>© Ifrah PLLC. Proprietary and Confidential.  /   (202) 912-4823   /   ifrahlaw.com</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_0002_main.jpg"/>
          <p:cNvPicPr>
            <a:picLocks noChangeAspect="1"/>
          </p:cNvPicPr>
          <p:nvPr userDrawn="1"/>
        </p:nvPicPr>
        <p:blipFill>
          <a:blip r:embed="rId9"/>
          <a:stretch>
            <a:fillRect/>
          </a:stretch>
        </p:blipFill>
        <p:spPr>
          <a:xfrm>
            <a:off x="0" y="0"/>
            <a:ext cx="9144000" cy="6858000"/>
          </a:xfrm>
          <a:prstGeom prst="rect">
            <a:avLst/>
          </a:prstGeom>
        </p:spPr>
      </p:pic>
      <p:sp>
        <p:nvSpPr>
          <p:cNvPr id="2" name="Title Placeholder 1"/>
          <p:cNvSpPr>
            <a:spLocks noGrp="1"/>
          </p:cNvSpPr>
          <p:nvPr>
            <p:ph type="title"/>
          </p:nvPr>
        </p:nvSpPr>
        <p:spPr>
          <a:xfrm>
            <a:off x="914400" y="144382"/>
            <a:ext cx="7389077" cy="80815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4400" y="1473569"/>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Footer Placeholder 11"/>
          <p:cNvSpPr>
            <a:spLocks noGrp="1"/>
          </p:cNvSpPr>
          <p:nvPr>
            <p:ph type="ftr" sz="quarter" idx="3"/>
          </p:nvPr>
        </p:nvSpPr>
        <p:spPr>
          <a:xfrm>
            <a:off x="1422397" y="6441020"/>
            <a:ext cx="4529667" cy="365125"/>
          </a:xfrm>
          <a:prstGeom prst="rect">
            <a:avLst/>
          </a:prstGeom>
        </p:spPr>
        <p:txBody>
          <a:bodyPr vert="horz" lIns="91440" tIns="45720" rIns="91440" bIns="45720" rtlCol="0" anchor="ctr"/>
          <a:lstStyle>
            <a:lvl1pPr algn="l">
              <a:defRPr sz="800">
                <a:solidFill>
                  <a:schemeClr val="bg1">
                    <a:lumMod val="65000"/>
                  </a:schemeClr>
                </a:solidFill>
              </a:defRPr>
            </a:lvl1pPr>
          </a:lstStyle>
          <a:p>
            <a:r>
              <a:rPr lang="en-US" dirty="0"/>
              <a:t>© Ifrah PLLC. Proprietary and Confidential.  /   (202) 912-4823   /   ifrahlaw.com</a:t>
            </a:r>
          </a:p>
        </p:txBody>
      </p:sp>
      <p:sp>
        <p:nvSpPr>
          <p:cNvPr id="13" name="Slide Number Placeholder 12"/>
          <p:cNvSpPr>
            <a:spLocks noGrp="1"/>
          </p:cNvSpPr>
          <p:nvPr>
            <p:ph type="sldNum" sz="quarter" idx="4"/>
          </p:nvPr>
        </p:nvSpPr>
        <p:spPr>
          <a:xfrm>
            <a:off x="6169877" y="6441020"/>
            <a:ext cx="2133600" cy="365125"/>
          </a:xfrm>
          <a:prstGeom prst="rect">
            <a:avLst/>
          </a:prstGeom>
        </p:spPr>
        <p:txBody>
          <a:bodyPr vert="horz" lIns="91440" tIns="45720" rIns="91440" bIns="45720" rtlCol="0" anchor="ctr"/>
          <a:lstStyle>
            <a:lvl1pPr algn="r">
              <a:defRPr sz="800">
                <a:solidFill>
                  <a:schemeClr val="bg1">
                    <a:lumMod val="65000"/>
                  </a:schemeClr>
                </a:solidFill>
              </a:defRPr>
            </a:lvl1pPr>
          </a:lstStyle>
          <a:p>
            <a:fld id="{6A8A4A89-D777-594D-BCE3-AD6F6D79B1B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7" r:id="rId6"/>
    <p:sldLayoutId id="2147483658" r:id="rId7"/>
  </p:sldLayoutIdLst>
  <p:hf sldNum="0" hdr="0" dt="0"/>
  <p:txStyles>
    <p:titleStyle>
      <a:lvl1pPr algn="l" defTabSz="457200" rtl="0" eaLnBrk="1" latinLnBrk="0" hangingPunct="1">
        <a:spcBef>
          <a:spcPct val="0"/>
        </a:spcBef>
        <a:spcAft>
          <a:spcPts val="0"/>
        </a:spcAft>
        <a:buNone/>
        <a:defRPr sz="3200" kern="1200">
          <a:solidFill>
            <a:srgbClr val="64AFDE"/>
          </a:solidFill>
          <a:latin typeface="+mj-lt"/>
          <a:ea typeface="+mj-ea"/>
          <a:cs typeface="+mj-cs"/>
        </a:defRPr>
      </a:lvl1pPr>
    </p:titleStyle>
    <p:bodyStyle>
      <a:lvl1pPr marL="342900" indent="-342900" algn="l" defTabSz="457200" rtl="0" eaLnBrk="1" latinLnBrk="0" hangingPunct="1">
        <a:spcBef>
          <a:spcPct val="20000"/>
        </a:spcBef>
        <a:buClr>
          <a:srgbClr val="FFA630"/>
        </a:buClr>
        <a:buFont typeface="Arial"/>
        <a:buChar char="•"/>
        <a:defRPr sz="2800" b="0" i="0" kern="1200">
          <a:solidFill>
            <a:schemeClr val="tx1">
              <a:lumMod val="50000"/>
              <a:lumOff val="50000"/>
            </a:schemeClr>
          </a:solidFill>
          <a:latin typeface="Calibri"/>
          <a:ea typeface="+mn-ea"/>
          <a:cs typeface="Calibri"/>
        </a:defRPr>
      </a:lvl1pPr>
      <a:lvl2pPr marL="742950" indent="-285750" algn="l" defTabSz="457200" rtl="0" eaLnBrk="1" latinLnBrk="0" hangingPunct="1">
        <a:spcBef>
          <a:spcPct val="20000"/>
        </a:spcBef>
        <a:buClr>
          <a:srgbClr val="FFA630"/>
        </a:buClr>
        <a:buFont typeface="Arial"/>
        <a:buChar char="–"/>
        <a:defRPr sz="2400" b="0" i="0" kern="1200">
          <a:solidFill>
            <a:schemeClr val="tx1">
              <a:lumMod val="50000"/>
              <a:lumOff val="50000"/>
            </a:schemeClr>
          </a:solidFill>
          <a:latin typeface="Calibri"/>
          <a:ea typeface="+mn-ea"/>
          <a:cs typeface="Calibri"/>
        </a:defRPr>
      </a:lvl2pPr>
      <a:lvl3pPr marL="1143000" indent="-228600" algn="l" defTabSz="457200" rtl="0" eaLnBrk="1" latinLnBrk="0" hangingPunct="1">
        <a:spcBef>
          <a:spcPct val="20000"/>
        </a:spcBef>
        <a:buClr>
          <a:srgbClr val="FFA630"/>
        </a:buClr>
        <a:buFont typeface="Arial"/>
        <a:buChar char="•"/>
        <a:defRPr sz="2000" b="0" i="0" kern="1200">
          <a:solidFill>
            <a:schemeClr val="tx1">
              <a:lumMod val="50000"/>
              <a:lumOff val="50000"/>
            </a:schemeClr>
          </a:solidFill>
          <a:latin typeface="Calibri"/>
          <a:ea typeface="+mn-ea"/>
          <a:cs typeface="Calibri"/>
        </a:defRPr>
      </a:lvl3pPr>
      <a:lvl4pPr marL="1600200" indent="-228600" algn="l" defTabSz="457200" rtl="0" eaLnBrk="1" latinLnBrk="0" hangingPunct="1">
        <a:spcBef>
          <a:spcPct val="20000"/>
        </a:spcBef>
        <a:buClr>
          <a:srgbClr val="FFA630"/>
        </a:buClr>
        <a:buFont typeface="Arial"/>
        <a:buChar char="–"/>
        <a:defRPr sz="1800" b="0" i="0" kern="1200">
          <a:solidFill>
            <a:schemeClr val="tx1">
              <a:lumMod val="50000"/>
              <a:lumOff val="50000"/>
            </a:schemeClr>
          </a:solidFill>
          <a:latin typeface="Calibri"/>
          <a:ea typeface="+mn-ea"/>
          <a:cs typeface="Calibri"/>
        </a:defRPr>
      </a:lvl4pPr>
      <a:lvl5pPr marL="2057400" indent="-228600" algn="l" defTabSz="457200" rtl="0" eaLnBrk="1" latinLnBrk="0" hangingPunct="1">
        <a:spcBef>
          <a:spcPct val="20000"/>
        </a:spcBef>
        <a:buClr>
          <a:srgbClr val="FFA630"/>
        </a:buClr>
        <a:buFont typeface="Arial"/>
        <a:buChar char="»"/>
        <a:defRPr sz="1600" b="0" i="0" kern="1200">
          <a:solidFill>
            <a:schemeClr val="tx1">
              <a:lumMod val="50000"/>
              <a:lumOff val="50000"/>
            </a:schemeClr>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michelle@ifrahlaw.com"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93501"/>
            <a:ext cx="7772400" cy="1856791"/>
          </a:xfrm>
        </p:spPr>
        <p:txBody>
          <a:bodyPr>
            <a:normAutofit/>
          </a:bodyPr>
          <a:lstStyle/>
          <a:p>
            <a:br>
              <a:rPr lang="en-US" dirty="0"/>
            </a:br>
            <a:endParaRPr lang="en-US" dirty="0"/>
          </a:p>
        </p:txBody>
      </p:sp>
      <p:sp>
        <p:nvSpPr>
          <p:cNvPr id="4" name="Rectangle 3"/>
          <p:cNvSpPr/>
          <p:nvPr/>
        </p:nvSpPr>
        <p:spPr>
          <a:xfrm>
            <a:off x="4851919" y="6550090"/>
            <a:ext cx="653143" cy="12129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4760747" y="6537960"/>
            <a:ext cx="835485" cy="215444"/>
          </a:xfrm>
          <a:prstGeom prst="rect">
            <a:avLst/>
          </a:prstGeom>
        </p:spPr>
        <p:txBody>
          <a:bodyPr wrap="none">
            <a:spAutoFit/>
          </a:bodyPr>
          <a:lstStyle/>
          <a:p>
            <a:r>
              <a:rPr lang="en-US" sz="800" dirty="0">
                <a:solidFill>
                  <a:prstClr val="white">
                    <a:lumMod val="65000"/>
                  </a:prstClr>
                </a:solidFill>
              </a:rPr>
              <a:t>(202) 524-4140 </a:t>
            </a:r>
            <a:endParaRPr lang="en-US" dirty="0"/>
          </a:p>
        </p:txBody>
      </p:sp>
      <p:sp>
        <p:nvSpPr>
          <p:cNvPr id="5" name="TextBox 4">
            <a:extLst>
              <a:ext uri="{FF2B5EF4-FFF2-40B4-BE49-F238E27FC236}">
                <a16:creationId xmlns:a16="http://schemas.microsoft.com/office/drawing/2014/main" id="{DF5B72A5-AC09-4575-8F81-75E6B5AD7858}"/>
              </a:ext>
            </a:extLst>
          </p:cNvPr>
          <p:cNvSpPr txBox="1"/>
          <p:nvPr/>
        </p:nvSpPr>
        <p:spPr>
          <a:xfrm>
            <a:off x="685801" y="4219575"/>
            <a:ext cx="7772400" cy="1477328"/>
          </a:xfrm>
          <a:prstGeom prst="rect">
            <a:avLst/>
          </a:prstGeom>
          <a:noFill/>
        </p:spPr>
        <p:txBody>
          <a:bodyPr wrap="square" rtlCol="0">
            <a:spAutoFit/>
          </a:bodyPr>
          <a:lstStyle/>
          <a:p>
            <a:pPr algn="ctr"/>
            <a:r>
              <a:rPr lang="en-US" sz="3600" b="1" dirty="0">
                <a:solidFill>
                  <a:schemeClr val="tx1">
                    <a:lumMod val="50000"/>
                    <a:lumOff val="50000"/>
                  </a:schemeClr>
                </a:solidFill>
              </a:rPr>
              <a:t>The Wire Act (18 U.S.C. § 1084)</a:t>
            </a:r>
          </a:p>
          <a:p>
            <a:pPr algn="ctr"/>
            <a:r>
              <a:rPr lang="en-US" b="1" dirty="0">
                <a:solidFill>
                  <a:schemeClr val="tx1">
                    <a:lumMod val="50000"/>
                    <a:lumOff val="50000"/>
                  </a:schemeClr>
                </a:solidFill>
              </a:rPr>
              <a:t>George Washington University</a:t>
            </a:r>
          </a:p>
          <a:p>
            <a:pPr algn="ctr"/>
            <a:r>
              <a:rPr lang="en-US" b="1" dirty="0">
                <a:solidFill>
                  <a:schemeClr val="tx1">
                    <a:lumMod val="50000"/>
                    <a:lumOff val="50000"/>
                  </a:schemeClr>
                </a:solidFill>
              </a:rPr>
              <a:t>October 30, 2019</a:t>
            </a:r>
          </a:p>
          <a:p>
            <a:pPr algn="ctr"/>
            <a:endParaRPr lang="en-US" b="1"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Future Implications	</a:t>
            </a:r>
          </a:p>
        </p:txBody>
      </p:sp>
      <p:sp>
        <p:nvSpPr>
          <p:cNvPr id="3" name="Content Placeholder 2"/>
          <p:cNvSpPr>
            <a:spLocks noGrp="1"/>
          </p:cNvSpPr>
          <p:nvPr>
            <p:ph idx="1"/>
          </p:nvPr>
        </p:nvSpPr>
        <p:spPr>
          <a:xfrm>
            <a:off x="914400" y="1473569"/>
            <a:ext cx="7389077" cy="4525963"/>
          </a:xfrm>
        </p:spPr>
        <p:txBody>
          <a:bodyPr>
            <a:normAutofit fontScale="92500" lnSpcReduction="20000"/>
          </a:bodyPr>
          <a:lstStyle/>
          <a:p>
            <a:r>
              <a:rPr lang="sv-SE" dirty="0"/>
              <a:t>Although unclear, there is concern that the Wire Act could be used to reach purely legalized in-state online gaming operations, as transmissions of data and payment information—which begin and end in the same state—may be subject to </a:t>
            </a:r>
            <a:r>
              <a:rPr lang="en-US" dirty="0"/>
              <a:t>“</a:t>
            </a:r>
            <a:r>
              <a:rPr lang="sv-SE" dirty="0"/>
              <a:t>intermediate routing” across state lines due to the nature of the Internet.</a:t>
            </a:r>
          </a:p>
          <a:p>
            <a:pPr lvl="1"/>
            <a:r>
              <a:rPr lang="sv-SE" dirty="0"/>
              <a:t>Clarity, either on appeal or if the government dismisses its appeal, could allow non-sports lottery and gaming operators sufficient comfort to continue operating without fear of government enforcement.</a:t>
            </a:r>
          </a:p>
          <a:p>
            <a:pPr lvl="1"/>
            <a:r>
              <a:rPr lang="sv-SE" dirty="0"/>
              <a:t>Additionally, online poker operators would be able to allow players from different states (all with legal online poker) to compete in games against one another.</a:t>
            </a:r>
          </a:p>
          <a:p>
            <a:endParaRPr lang="en-US" dirty="0"/>
          </a:p>
        </p:txBody>
      </p:sp>
      <p:sp>
        <p:nvSpPr>
          <p:cNvPr id="4" name="Footer Placeholder 3"/>
          <p:cNvSpPr>
            <a:spLocks noGrp="1"/>
          </p:cNvSpPr>
          <p:nvPr>
            <p:ph type="ftr" sz="quarter" idx="11"/>
          </p:nvPr>
        </p:nvSpPr>
        <p:spPr/>
        <p:txBody>
          <a:bodyPr/>
          <a:lstStyle/>
          <a:p>
            <a:r>
              <a:rPr lang="en-US" dirty="0"/>
              <a:t>© Ifrah PLLC. Proprietary and Confidential.  /   (202) 524-4140   /   ifrahlaw.com</a:t>
            </a:r>
          </a:p>
        </p:txBody>
      </p:sp>
    </p:spTree>
    <p:extLst>
      <p:ext uri="{BB962C8B-B14F-4D97-AF65-F5344CB8AC3E}">
        <p14:creationId xmlns:p14="http://schemas.microsoft.com/office/powerpoint/2010/main" val="343510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Possibility of Amendment	</a:t>
            </a:r>
          </a:p>
        </p:txBody>
      </p:sp>
      <p:sp>
        <p:nvSpPr>
          <p:cNvPr id="3" name="Content Placeholder 2"/>
          <p:cNvSpPr>
            <a:spLocks noGrp="1"/>
          </p:cNvSpPr>
          <p:nvPr>
            <p:ph idx="1"/>
          </p:nvPr>
        </p:nvSpPr>
        <p:spPr>
          <a:xfrm>
            <a:off x="914400" y="1473569"/>
            <a:ext cx="7389077" cy="4525963"/>
          </a:xfrm>
        </p:spPr>
        <p:txBody>
          <a:bodyPr>
            <a:normAutofit fontScale="92500" lnSpcReduction="10000"/>
          </a:bodyPr>
          <a:lstStyle/>
          <a:p>
            <a:r>
              <a:rPr lang="sv-SE" dirty="0"/>
              <a:t>Several legislative efforts over the years seeking to explicitly expand the scope of the Wire Act to all gambling activity have failed.</a:t>
            </a:r>
          </a:p>
          <a:p>
            <a:r>
              <a:rPr lang="sv-SE" dirty="0"/>
              <a:t>Although there are no current efforts to amend the Wire Act, several potential modifications could add clarity for the gaming industry:</a:t>
            </a:r>
          </a:p>
          <a:p>
            <a:pPr lvl="1"/>
            <a:r>
              <a:rPr lang="sv-SE" dirty="0"/>
              <a:t>Clarifying the sports betting limitation.</a:t>
            </a:r>
          </a:p>
          <a:p>
            <a:pPr lvl="1"/>
            <a:r>
              <a:rPr lang="sv-SE" dirty="0"/>
              <a:t>Exempting </a:t>
            </a:r>
            <a:r>
              <a:rPr lang="en-US" dirty="0"/>
              <a:t>“</a:t>
            </a:r>
            <a:r>
              <a:rPr lang="sv-SE" dirty="0"/>
              <a:t>intermediate routing” (also referred to as </a:t>
            </a:r>
            <a:r>
              <a:rPr lang="en-US" dirty="0"/>
              <a:t>“</a:t>
            </a:r>
            <a:r>
              <a:rPr lang="sv-SE" dirty="0"/>
              <a:t>incidental transmissions”) of data and payment information across state lines.</a:t>
            </a:r>
          </a:p>
          <a:p>
            <a:pPr lvl="1"/>
            <a:r>
              <a:rPr lang="sv-SE" dirty="0"/>
              <a:t>Exempting in-state gaming activity explicitly authorized by states, consistent with other federal gaming statutes.</a:t>
            </a:r>
          </a:p>
        </p:txBody>
      </p:sp>
      <p:sp>
        <p:nvSpPr>
          <p:cNvPr id="4" name="Footer Placeholder 3"/>
          <p:cNvSpPr>
            <a:spLocks noGrp="1"/>
          </p:cNvSpPr>
          <p:nvPr>
            <p:ph type="ftr" sz="quarter" idx="11"/>
          </p:nvPr>
        </p:nvSpPr>
        <p:spPr/>
        <p:txBody>
          <a:bodyPr/>
          <a:lstStyle/>
          <a:p>
            <a:r>
              <a:rPr lang="en-US" dirty="0"/>
              <a:t>© Ifrah PLLC. Proprietary and Confidential.  /   (202) 524-4140   /   ifrahlaw.com</a:t>
            </a:r>
          </a:p>
        </p:txBody>
      </p:sp>
    </p:spTree>
    <p:extLst>
      <p:ext uri="{BB962C8B-B14F-4D97-AF65-F5344CB8AC3E}">
        <p14:creationId xmlns:p14="http://schemas.microsoft.com/office/powerpoint/2010/main" val="4135679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836459"/>
            <a:ext cx="7772400" cy="632904"/>
          </a:xfrm>
        </p:spPr>
        <p:txBody>
          <a:bodyPr>
            <a:normAutofit fontScale="90000"/>
          </a:bodyPr>
          <a:lstStyle/>
          <a:p>
            <a:br>
              <a:rPr lang="en-US" dirty="0"/>
            </a:br>
            <a:endParaRPr lang="en-US" sz="2700" dirty="0"/>
          </a:p>
        </p:txBody>
      </p:sp>
      <p:sp>
        <p:nvSpPr>
          <p:cNvPr id="4" name="Footer Placeholder 3"/>
          <p:cNvSpPr>
            <a:spLocks noGrp="1"/>
          </p:cNvSpPr>
          <p:nvPr>
            <p:ph type="ftr" sz="quarter" idx="11"/>
          </p:nvPr>
        </p:nvSpPr>
        <p:spPr/>
        <p:txBody>
          <a:bodyPr/>
          <a:lstStyle/>
          <a:p>
            <a:r>
              <a:rPr lang="en-US" dirty="0"/>
              <a:t>© Ifrah PLLC. Proprietary and Confidential.  /   (202) 524-4140  /   ifrahlaw.com  /  IfrahOniGaming.com</a:t>
            </a:r>
          </a:p>
        </p:txBody>
      </p:sp>
      <p:sp>
        <p:nvSpPr>
          <p:cNvPr id="6" name="Rectangle 5"/>
          <p:cNvSpPr/>
          <p:nvPr/>
        </p:nvSpPr>
        <p:spPr>
          <a:xfrm>
            <a:off x="989045" y="4469363"/>
            <a:ext cx="7343192" cy="507831"/>
          </a:xfrm>
          <a:prstGeom prst="rect">
            <a:avLst/>
          </a:prstGeom>
        </p:spPr>
        <p:txBody>
          <a:bodyPr wrap="square">
            <a:spAutoFit/>
          </a:bodyPr>
          <a:lstStyle/>
          <a:p>
            <a:r>
              <a:rPr lang="en-US" sz="2700" dirty="0">
                <a:solidFill>
                  <a:schemeClr val="bg1">
                    <a:lumMod val="50000"/>
                  </a:schemeClr>
                </a:solidFill>
                <a:ea typeface="+mj-ea"/>
              </a:rPr>
              <a:t>		</a:t>
            </a:r>
            <a:endParaRPr lang="en-US" dirty="0">
              <a:solidFill>
                <a:schemeClr val="bg1">
                  <a:lumMod val="50000"/>
                </a:schemeClr>
              </a:solidFill>
            </a:endParaRPr>
          </a:p>
        </p:txBody>
      </p:sp>
      <p:sp>
        <p:nvSpPr>
          <p:cNvPr id="3" name="TextBox 2">
            <a:extLst>
              <a:ext uri="{FF2B5EF4-FFF2-40B4-BE49-F238E27FC236}">
                <a16:creationId xmlns:a16="http://schemas.microsoft.com/office/drawing/2014/main" id="{0DBC6B69-E831-4F3E-B7E7-5AE59EB9771D}"/>
              </a:ext>
            </a:extLst>
          </p:cNvPr>
          <p:cNvSpPr txBox="1"/>
          <p:nvPr/>
        </p:nvSpPr>
        <p:spPr>
          <a:xfrm>
            <a:off x="1900237" y="3752850"/>
            <a:ext cx="5343525" cy="1200329"/>
          </a:xfrm>
          <a:prstGeom prst="rect">
            <a:avLst/>
          </a:prstGeom>
          <a:noFill/>
        </p:spPr>
        <p:txBody>
          <a:bodyPr wrap="square" rtlCol="0">
            <a:spAutoFit/>
          </a:bodyPr>
          <a:lstStyle/>
          <a:p>
            <a:pPr algn="ctr"/>
            <a:r>
              <a:rPr lang="en-US" dirty="0">
                <a:solidFill>
                  <a:schemeClr val="tx1">
                    <a:lumMod val="50000"/>
                    <a:lumOff val="50000"/>
                  </a:schemeClr>
                </a:solidFill>
              </a:rPr>
              <a:t>Contact: </a:t>
            </a:r>
          </a:p>
          <a:p>
            <a:pPr algn="ctr"/>
            <a:endParaRPr lang="en-US" dirty="0">
              <a:solidFill>
                <a:schemeClr val="tx1">
                  <a:lumMod val="50000"/>
                  <a:lumOff val="50000"/>
                </a:schemeClr>
              </a:solidFill>
            </a:endParaRPr>
          </a:p>
          <a:p>
            <a:pPr algn="ctr"/>
            <a:r>
              <a:rPr lang="en-US" dirty="0">
                <a:solidFill>
                  <a:schemeClr val="tx1">
                    <a:lumMod val="50000"/>
                    <a:lumOff val="50000"/>
                  </a:schemeClr>
                </a:solidFill>
              </a:rPr>
              <a:t>Michelle Cohen: </a:t>
            </a:r>
            <a:r>
              <a:rPr lang="en-US" dirty="0">
                <a:solidFill>
                  <a:schemeClr val="tx1">
                    <a:lumMod val="50000"/>
                    <a:lumOff val="50000"/>
                  </a:schemeClr>
                </a:solidFill>
                <a:hlinkClick r:id="rId3"/>
              </a:rPr>
              <a:t>michelle@ifrahlaw.com</a:t>
            </a:r>
            <a:r>
              <a:rPr lang="en-US" dirty="0">
                <a:solidFill>
                  <a:schemeClr val="tx1">
                    <a:lumMod val="50000"/>
                    <a:lumOff val="50000"/>
                  </a:schemeClr>
                </a:solidFill>
              </a:rPr>
              <a:t> </a:t>
            </a:r>
          </a:p>
          <a:p>
            <a:pPr algn="ctr"/>
            <a:r>
              <a:rPr lang="en-US" dirty="0">
                <a:solidFill>
                  <a:schemeClr val="tx1">
                    <a:lumMod val="50000"/>
                    <a:lumOff val="50000"/>
                  </a:schemeClr>
                </a:solidFill>
              </a:rPr>
              <a:t>(202) 524-4144</a:t>
            </a:r>
          </a:p>
        </p:txBody>
      </p:sp>
    </p:spTree>
    <p:extLst>
      <p:ext uri="{BB962C8B-B14F-4D97-AF65-F5344CB8AC3E}">
        <p14:creationId xmlns:p14="http://schemas.microsoft.com/office/powerpoint/2010/main" val="1275705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Wire Act (1961) Text	</a:t>
            </a:r>
          </a:p>
        </p:txBody>
      </p:sp>
      <p:sp>
        <p:nvSpPr>
          <p:cNvPr id="3" name="Content Placeholder 2"/>
          <p:cNvSpPr>
            <a:spLocks noGrp="1"/>
          </p:cNvSpPr>
          <p:nvPr>
            <p:ph idx="1"/>
          </p:nvPr>
        </p:nvSpPr>
        <p:spPr>
          <a:xfrm>
            <a:off x="914400" y="1473569"/>
            <a:ext cx="7389077" cy="4525963"/>
          </a:xfrm>
        </p:spPr>
        <p:txBody>
          <a:bodyPr>
            <a:normAutofit fontScale="92500" lnSpcReduction="10000"/>
          </a:bodyPr>
          <a:lstStyle/>
          <a:p>
            <a:r>
              <a:rPr lang="en-US" dirty="0"/>
              <a:t>18 U.S.C. § 1084(a): “Whoever being engaged in the business of betting or wagering knowingly uses a wire communication facility for the transmission in interstate or foreign commerce of </a:t>
            </a:r>
            <a:r>
              <a:rPr lang="en-US" dirty="0">
                <a:solidFill>
                  <a:schemeClr val="tx2">
                    <a:lumMod val="60000"/>
                    <a:lumOff val="40000"/>
                  </a:schemeClr>
                </a:solidFill>
              </a:rPr>
              <a:t>bets or wagers or information assisting in the placing of bets or wagers</a:t>
            </a:r>
            <a:r>
              <a:rPr lang="en-US" dirty="0"/>
              <a:t> </a:t>
            </a:r>
            <a:r>
              <a:rPr lang="en-US" b="1" i="1" dirty="0">
                <a:solidFill>
                  <a:srgbClr val="C00000"/>
                </a:solidFill>
              </a:rPr>
              <a:t>on any sporting event or contest</a:t>
            </a:r>
            <a:r>
              <a:rPr lang="en-US" dirty="0"/>
              <a:t>, </a:t>
            </a:r>
            <a:r>
              <a:rPr lang="en-US" dirty="0">
                <a:solidFill>
                  <a:schemeClr val="tx2">
                    <a:lumMod val="60000"/>
                    <a:lumOff val="40000"/>
                  </a:schemeClr>
                </a:solidFill>
              </a:rPr>
              <a:t>or for the transmission of a wire communication which entitles the recipient to receive money or credit as a result of bets or wagers, or for information assisting in the placing of bets or wagers</a:t>
            </a:r>
            <a:r>
              <a:rPr lang="en-US" dirty="0"/>
              <a:t>, shall be fined under this title or imprisoned not more than two years, or both.”</a:t>
            </a:r>
          </a:p>
          <a:p>
            <a:endParaRPr lang="en-US" dirty="0"/>
          </a:p>
        </p:txBody>
      </p:sp>
      <p:sp>
        <p:nvSpPr>
          <p:cNvPr id="4" name="Footer Placeholder 3"/>
          <p:cNvSpPr>
            <a:spLocks noGrp="1"/>
          </p:cNvSpPr>
          <p:nvPr>
            <p:ph type="ftr" sz="quarter" idx="11"/>
          </p:nvPr>
        </p:nvSpPr>
        <p:spPr/>
        <p:txBody>
          <a:bodyPr/>
          <a:lstStyle/>
          <a:p>
            <a:r>
              <a:rPr lang="en-US" dirty="0"/>
              <a:t>© Ifrah PLLC..  /   (202) 524-4140   /   ifrahlaw.com</a:t>
            </a:r>
          </a:p>
        </p:txBody>
      </p:sp>
    </p:spTree>
    <p:extLst>
      <p:ext uri="{BB962C8B-B14F-4D97-AF65-F5344CB8AC3E}">
        <p14:creationId xmlns:p14="http://schemas.microsoft.com/office/powerpoint/2010/main" val="68857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Wire Act Legislative History	</a:t>
            </a:r>
          </a:p>
        </p:txBody>
      </p:sp>
      <p:sp>
        <p:nvSpPr>
          <p:cNvPr id="3" name="Content Placeholder 2"/>
          <p:cNvSpPr>
            <a:spLocks noGrp="1"/>
          </p:cNvSpPr>
          <p:nvPr>
            <p:ph idx="1"/>
          </p:nvPr>
        </p:nvSpPr>
        <p:spPr>
          <a:xfrm>
            <a:off x="914400" y="1473569"/>
            <a:ext cx="7389077" cy="4525963"/>
          </a:xfrm>
        </p:spPr>
        <p:txBody>
          <a:bodyPr>
            <a:normAutofit/>
          </a:bodyPr>
          <a:lstStyle/>
          <a:p>
            <a:r>
              <a:rPr lang="en-US" dirty="0"/>
              <a:t>In offering an amendment from the Department of Justice while the Wire Act bill was in committee, Deputy Attorney General Byron White (later Supreme Court Justice) explained that the Wire Act “is aimed now at those who use the wire communication facility for the transmission of bets or wagers </a:t>
            </a:r>
            <a:r>
              <a:rPr lang="en-US" b="1" i="1" dirty="0">
                <a:solidFill>
                  <a:srgbClr val="C00000"/>
                </a:solidFill>
              </a:rPr>
              <a:t>in connection with a sporting event</a:t>
            </a:r>
            <a:r>
              <a:rPr lang="en-US" dirty="0"/>
              <a:t> and also who use the facility for the transmission of the winnings.”</a:t>
            </a:r>
          </a:p>
        </p:txBody>
      </p:sp>
      <p:sp>
        <p:nvSpPr>
          <p:cNvPr id="4" name="Footer Placeholder 3"/>
          <p:cNvSpPr>
            <a:spLocks noGrp="1"/>
          </p:cNvSpPr>
          <p:nvPr>
            <p:ph type="ftr" sz="quarter" idx="11"/>
          </p:nvPr>
        </p:nvSpPr>
        <p:spPr/>
        <p:txBody>
          <a:bodyPr/>
          <a:lstStyle/>
          <a:p>
            <a:r>
              <a:rPr lang="en-US" dirty="0"/>
              <a:t>© Ifrah PLLC. Proprietary and Confidential.  /   (202) 524-4140   /   ifrahlaw.com</a:t>
            </a:r>
          </a:p>
        </p:txBody>
      </p:sp>
    </p:spTree>
    <p:extLst>
      <p:ext uri="{BB962C8B-B14F-4D97-AF65-F5344CB8AC3E}">
        <p14:creationId xmlns:p14="http://schemas.microsoft.com/office/powerpoint/2010/main" val="4207628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 Court Interpretations	</a:t>
            </a:r>
          </a:p>
        </p:txBody>
      </p:sp>
      <p:sp>
        <p:nvSpPr>
          <p:cNvPr id="3" name="Content Placeholder 2"/>
          <p:cNvSpPr>
            <a:spLocks noGrp="1"/>
          </p:cNvSpPr>
          <p:nvPr>
            <p:ph idx="1"/>
          </p:nvPr>
        </p:nvSpPr>
        <p:spPr>
          <a:xfrm>
            <a:off x="914400" y="1473569"/>
            <a:ext cx="7389077" cy="4525963"/>
          </a:xfrm>
        </p:spPr>
        <p:txBody>
          <a:bodyPr>
            <a:normAutofit lnSpcReduction="10000"/>
          </a:bodyPr>
          <a:lstStyle/>
          <a:p>
            <a:r>
              <a:rPr lang="en-US" b="1" i="1" dirty="0"/>
              <a:t>In re Mastercard Int’l, Inc.</a:t>
            </a:r>
            <a:r>
              <a:rPr lang="en-US" b="1" dirty="0"/>
              <a:t>, 313 F.3d 257 (5th Cir. 2002)</a:t>
            </a:r>
          </a:p>
          <a:p>
            <a:pPr lvl="1"/>
            <a:r>
              <a:rPr lang="en-US" dirty="0"/>
              <a:t>“[T]he Wire Act </a:t>
            </a:r>
            <a:r>
              <a:rPr lang="en-US" b="1" i="1" dirty="0">
                <a:solidFill>
                  <a:srgbClr val="C00000"/>
                </a:solidFill>
              </a:rPr>
              <a:t>does not prohibit non-sports internet gambling </a:t>
            </a:r>
            <a:r>
              <a:rPr lang="en-US" dirty="0"/>
              <a:t>. . . .” </a:t>
            </a:r>
            <a:r>
              <a:rPr lang="en-US" i="1" dirty="0"/>
              <a:t>Id.</a:t>
            </a:r>
            <a:r>
              <a:rPr lang="en-US" dirty="0"/>
              <a:t> at 262-63.</a:t>
            </a:r>
          </a:p>
          <a:p>
            <a:r>
              <a:rPr lang="en-US" b="1" i="1" dirty="0"/>
              <a:t>United States v. Lyons</a:t>
            </a:r>
            <a:r>
              <a:rPr lang="en-US" b="1" dirty="0"/>
              <a:t>, 740 F.3d 702 (1st Cir. 2014)</a:t>
            </a:r>
          </a:p>
          <a:p>
            <a:pPr lvl="1"/>
            <a:r>
              <a:rPr lang="en-US" dirty="0"/>
              <a:t>“The Wire Act </a:t>
            </a:r>
            <a:r>
              <a:rPr lang="en-US" b="1" i="1" dirty="0">
                <a:solidFill>
                  <a:srgbClr val="C00000"/>
                </a:solidFill>
              </a:rPr>
              <a:t>applies only to</a:t>
            </a:r>
            <a:r>
              <a:rPr lang="en-US" dirty="0"/>
              <a:t> ‘wagers on any sporting event or contest,’ that is, </a:t>
            </a:r>
            <a:r>
              <a:rPr lang="en-US" b="1" i="1" dirty="0">
                <a:solidFill>
                  <a:srgbClr val="C00000"/>
                </a:solidFill>
              </a:rPr>
              <a:t>sports betting</a:t>
            </a:r>
            <a:r>
              <a:rPr lang="en-US" dirty="0"/>
              <a:t>.” </a:t>
            </a:r>
            <a:r>
              <a:rPr lang="en-US" i="1" dirty="0"/>
              <a:t>Id.</a:t>
            </a:r>
            <a:r>
              <a:rPr lang="en-US" dirty="0"/>
              <a:t> at 718.</a:t>
            </a:r>
          </a:p>
          <a:p>
            <a:pPr lvl="1"/>
            <a:r>
              <a:rPr lang="en-US" i="1" dirty="0"/>
              <a:t>Lyons</a:t>
            </a:r>
            <a:r>
              <a:rPr lang="en-US" dirty="0"/>
              <a:t> was recently held by the U.S. District Court for the District of New Hampshire to be dicta.  </a:t>
            </a:r>
          </a:p>
        </p:txBody>
      </p:sp>
      <p:sp>
        <p:nvSpPr>
          <p:cNvPr id="4" name="Footer Placeholder 3"/>
          <p:cNvSpPr>
            <a:spLocks noGrp="1"/>
          </p:cNvSpPr>
          <p:nvPr>
            <p:ph type="ftr" sz="quarter" idx="11"/>
          </p:nvPr>
        </p:nvSpPr>
        <p:spPr/>
        <p:txBody>
          <a:bodyPr/>
          <a:lstStyle/>
          <a:p>
            <a:r>
              <a:rPr lang="en-US" dirty="0"/>
              <a:t>© Ifrah PLLC. Proprietary and Confidential.  /   (202) 524-4140   /   ifrahlaw.com</a:t>
            </a:r>
          </a:p>
        </p:txBody>
      </p:sp>
    </p:spTree>
    <p:extLst>
      <p:ext uri="{BB962C8B-B14F-4D97-AF65-F5344CB8AC3E}">
        <p14:creationId xmlns:p14="http://schemas.microsoft.com/office/powerpoint/2010/main" val="2010323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2011 Department of Justice Interpretation	</a:t>
            </a:r>
          </a:p>
        </p:txBody>
      </p:sp>
      <p:sp>
        <p:nvSpPr>
          <p:cNvPr id="3" name="Content Placeholder 2"/>
          <p:cNvSpPr>
            <a:spLocks noGrp="1"/>
          </p:cNvSpPr>
          <p:nvPr>
            <p:ph idx="1"/>
          </p:nvPr>
        </p:nvSpPr>
        <p:spPr>
          <a:xfrm>
            <a:off x="914400" y="1473569"/>
            <a:ext cx="7389077" cy="4525963"/>
          </a:xfrm>
        </p:spPr>
        <p:txBody>
          <a:bodyPr>
            <a:normAutofit/>
          </a:bodyPr>
          <a:lstStyle/>
          <a:p>
            <a:r>
              <a:rPr lang="en-US" dirty="0"/>
              <a:t>In response to requests from the Illinois and New York lotteries for clarification on whether the Wire Act prohibited selling lottery tickets online, the DOJ’s Office of Legal Counsel (“OLC”) concluded in 2011 that “interstate transmissions of wire communications that do not relate to ‘a sporting event or contest,’ . . . fall outside of the reach of the Wire Act.”</a:t>
            </a:r>
          </a:p>
        </p:txBody>
      </p:sp>
      <p:sp>
        <p:nvSpPr>
          <p:cNvPr id="4" name="Footer Placeholder 3"/>
          <p:cNvSpPr>
            <a:spLocks noGrp="1"/>
          </p:cNvSpPr>
          <p:nvPr>
            <p:ph type="ftr" sz="quarter" idx="11"/>
          </p:nvPr>
        </p:nvSpPr>
        <p:spPr/>
        <p:txBody>
          <a:bodyPr/>
          <a:lstStyle/>
          <a:p>
            <a:r>
              <a:rPr lang="en-US" dirty="0"/>
              <a:t>© Ifrah PLLC. Proprietary and Confidential.  /   (202) 524-4140   /   ifrahlaw.com</a:t>
            </a:r>
          </a:p>
        </p:txBody>
      </p:sp>
    </p:spTree>
    <p:extLst>
      <p:ext uri="{BB962C8B-B14F-4D97-AF65-F5344CB8AC3E}">
        <p14:creationId xmlns:p14="http://schemas.microsoft.com/office/powerpoint/2010/main" val="1578529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2018 Department of Justice Reversal	</a:t>
            </a:r>
          </a:p>
        </p:txBody>
      </p:sp>
      <p:sp>
        <p:nvSpPr>
          <p:cNvPr id="3" name="Content Placeholder 2"/>
          <p:cNvSpPr>
            <a:spLocks noGrp="1"/>
          </p:cNvSpPr>
          <p:nvPr>
            <p:ph idx="1"/>
          </p:nvPr>
        </p:nvSpPr>
        <p:spPr>
          <a:xfrm>
            <a:off x="914400" y="1473569"/>
            <a:ext cx="7389077" cy="4525963"/>
          </a:xfrm>
        </p:spPr>
        <p:txBody>
          <a:bodyPr>
            <a:normAutofit lnSpcReduction="10000"/>
          </a:bodyPr>
          <a:lstStyle/>
          <a:p>
            <a:r>
              <a:rPr lang="en-US" dirty="0"/>
              <a:t>Following the 2011 opinion, many state lotteries began selling lottery tickets online. Additionally, certain states started legalizing online poker and online casino gaming and granting private businesses licenses to offer such games over the Internet.</a:t>
            </a:r>
          </a:p>
          <a:p>
            <a:r>
              <a:rPr lang="en-US" dirty="0"/>
              <a:t>However, in 2018, the OLC reversed its 2011 opinion and released a new opinion concluding that “the prohibitions of 18 U.S.C. § 1084(a) are not uniformly limited to gambling on sporting events or contests.”</a:t>
            </a:r>
          </a:p>
        </p:txBody>
      </p:sp>
      <p:sp>
        <p:nvSpPr>
          <p:cNvPr id="4" name="Footer Placeholder 3"/>
          <p:cNvSpPr>
            <a:spLocks noGrp="1"/>
          </p:cNvSpPr>
          <p:nvPr>
            <p:ph type="ftr" sz="quarter" idx="11"/>
          </p:nvPr>
        </p:nvSpPr>
        <p:spPr/>
        <p:txBody>
          <a:bodyPr/>
          <a:lstStyle/>
          <a:p>
            <a:r>
              <a:rPr lang="en-US" dirty="0"/>
              <a:t>© Ifrah PLLC. Proprietary and Confidential.  /   (202) 524-4140   /   ifrahlaw.com</a:t>
            </a:r>
          </a:p>
        </p:txBody>
      </p:sp>
    </p:spTree>
    <p:extLst>
      <p:ext uri="{BB962C8B-B14F-4D97-AF65-F5344CB8AC3E}">
        <p14:creationId xmlns:p14="http://schemas.microsoft.com/office/powerpoint/2010/main" val="622479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Challenge to 2018 DOJ Opinion	</a:t>
            </a:r>
          </a:p>
        </p:txBody>
      </p:sp>
      <p:sp>
        <p:nvSpPr>
          <p:cNvPr id="3" name="Content Placeholder 2"/>
          <p:cNvSpPr>
            <a:spLocks noGrp="1"/>
          </p:cNvSpPr>
          <p:nvPr>
            <p:ph idx="1"/>
          </p:nvPr>
        </p:nvSpPr>
        <p:spPr>
          <a:xfrm>
            <a:off x="914400" y="1473569"/>
            <a:ext cx="7389077" cy="4525963"/>
          </a:xfrm>
        </p:spPr>
        <p:txBody>
          <a:bodyPr>
            <a:normAutofit fontScale="92500"/>
          </a:bodyPr>
          <a:lstStyle/>
          <a:p>
            <a:r>
              <a:rPr lang="en-US" dirty="0"/>
              <a:t>New Hampshire Lottery Commission (“NHLC”)—which was among the states with online lottery—and its service provider sued Attorney General Barr in early 2019, seeking to block the Wire Act from being enforced beyond sports gambling.</a:t>
            </a:r>
          </a:p>
          <a:p>
            <a:pPr lvl="1"/>
            <a:r>
              <a:rPr lang="en-US" dirty="0"/>
              <a:t>Many state lotteries supported the NHLC as amici, along with the states of New Jersey and Pennsylvania—which are among those states with online poker and casino gaming—and a trade association representing companies offering online gaming products and services, the iDevelopment and Economic Association.</a:t>
            </a:r>
          </a:p>
        </p:txBody>
      </p:sp>
      <p:sp>
        <p:nvSpPr>
          <p:cNvPr id="4" name="Footer Placeholder 3"/>
          <p:cNvSpPr>
            <a:spLocks noGrp="1"/>
          </p:cNvSpPr>
          <p:nvPr>
            <p:ph type="ftr" sz="quarter" idx="11"/>
          </p:nvPr>
        </p:nvSpPr>
        <p:spPr/>
        <p:txBody>
          <a:bodyPr/>
          <a:lstStyle/>
          <a:p>
            <a:r>
              <a:rPr lang="en-US" dirty="0"/>
              <a:t>© Ifrah PLLC. Proprietary and Confidential.  /   (202) 524-4140   /   ifrahlaw.com</a:t>
            </a:r>
          </a:p>
        </p:txBody>
      </p:sp>
    </p:spTree>
    <p:extLst>
      <p:ext uri="{BB962C8B-B14F-4D97-AF65-F5344CB8AC3E}">
        <p14:creationId xmlns:p14="http://schemas.microsoft.com/office/powerpoint/2010/main" val="90166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NHLC v. Barr</a:t>
            </a:r>
            <a:r>
              <a:rPr lang="en-US" dirty="0"/>
              <a:t> Decision	</a:t>
            </a:r>
          </a:p>
        </p:txBody>
      </p:sp>
      <p:sp>
        <p:nvSpPr>
          <p:cNvPr id="3" name="Content Placeholder 2"/>
          <p:cNvSpPr>
            <a:spLocks noGrp="1"/>
          </p:cNvSpPr>
          <p:nvPr>
            <p:ph idx="1"/>
          </p:nvPr>
        </p:nvSpPr>
        <p:spPr>
          <a:xfrm>
            <a:off x="914400" y="1473569"/>
            <a:ext cx="7389077" cy="4525963"/>
          </a:xfrm>
        </p:spPr>
        <p:txBody>
          <a:bodyPr>
            <a:normAutofit fontScale="92500" lnSpcReduction="10000"/>
          </a:bodyPr>
          <a:lstStyle/>
          <a:p>
            <a:r>
              <a:rPr lang="en-US" dirty="0"/>
              <a:t>In June 2019, the District of New Hampshire ruled in favor of the NHLC (and its amici), setting aside the 2018 DOJ opinion. </a:t>
            </a:r>
            <a:r>
              <a:rPr lang="en-US" i="1" dirty="0"/>
              <a:t>NHLC </a:t>
            </a:r>
            <a:r>
              <a:rPr lang="sv-SE" i="1" dirty="0"/>
              <a:t>v. Barr</a:t>
            </a:r>
            <a:r>
              <a:rPr lang="sv-SE" dirty="0"/>
              <a:t>, 386 F. Supp. 3d 132 (D.N.H. 2019).</a:t>
            </a:r>
          </a:p>
          <a:p>
            <a:pPr lvl="1"/>
            <a:r>
              <a:rPr lang="sv-SE" dirty="0"/>
              <a:t>Judge Paul Barbadoro stated that the DOJ’s new interpretation had a </a:t>
            </a:r>
            <a:r>
              <a:rPr lang="en-US" dirty="0"/>
              <a:t>“</a:t>
            </a:r>
            <a:r>
              <a:rPr lang="sv-SE" dirty="0"/>
              <a:t>serious coherence problem” and was </a:t>
            </a:r>
            <a:r>
              <a:rPr lang="en-US" dirty="0"/>
              <a:t>“</a:t>
            </a:r>
            <a:r>
              <a:rPr lang="sv-SE" dirty="0"/>
              <a:t>incongruen[t]” and </a:t>
            </a:r>
            <a:r>
              <a:rPr lang="en-US" dirty="0"/>
              <a:t>“</a:t>
            </a:r>
            <a:r>
              <a:rPr lang="sv-SE" dirty="0"/>
              <a:t>bizarre,” </a:t>
            </a:r>
            <a:r>
              <a:rPr lang="sv-SE" i="1" dirty="0"/>
              <a:t>id.</a:t>
            </a:r>
            <a:r>
              <a:rPr lang="sv-SE" dirty="0"/>
              <a:t> at 152-53, and that the legislative history </a:t>
            </a:r>
            <a:r>
              <a:rPr lang="en-US" dirty="0"/>
              <a:t>“tends to subvert rather than support the Government’s interpretation.” </a:t>
            </a:r>
            <a:r>
              <a:rPr lang="en-US" i="1" dirty="0"/>
              <a:t>Id.</a:t>
            </a:r>
            <a:r>
              <a:rPr lang="en-US" dirty="0"/>
              <a:t> at 156-57.</a:t>
            </a:r>
          </a:p>
          <a:p>
            <a:pPr lvl="1"/>
            <a:r>
              <a:rPr lang="en-US" dirty="0"/>
              <a:t>“I hereby declare that § 1084(a) of the Wire Act . . . </a:t>
            </a:r>
            <a:r>
              <a:rPr lang="en-US" b="1" i="1" dirty="0">
                <a:solidFill>
                  <a:srgbClr val="C00000"/>
                </a:solidFill>
              </a:rPr>
              <a:t>applies only to transmissions related to bets or wagers on a sporting event or contest</a:t>
            </a:r>
            <a:r>
              <a:rPr lang="en-US" dirty="0"/>
              <a:t>. The 2018 OLC Opinion is set aside.” </a:t>
            </a:r>
            <a:r>
              <a:rPr lang="en-US" i="1" dirty="0"/>
              <a:t>Id.</a:t>
            </a:r>
            <a:r>
              <a:rPr lang="en-US" dirty="0"/>
              <a:t> at 160.</a:t>
            </a:r>
            <a:endParaRPr lang="sv-SE" dirty="0"/>
          </a:p>
          <a:p>
            <a:endParaRPr lang="en-US" dirty="0"/>
          </a:p>
        </p:txBody>
      </p:sp>
      <p:sp>
        <p:nvSpPr>
          <p:cNvPr id="4" name="Footer Placeholder 3"/>
          <p:cNvSpPr>
            <a:spLocks noGrp="1"/>
          </p:cNvSpPr>
          <p:nvPr>
            <p:ph type="ftr" sz="quarter" idx="11"/>
          </p:nvPr>
        </p:nvSpPr>
        <p:spPr/>
        <p:txBody>
          <a:bodyPr/>
          <a:lstStyle/>
          <a:p>
            <a:r>
              <a:rPr lang="en-US" dirty="0"/>
              <a:t>© Ifrah PLLC. Proprietary and Confidential.  /   (202) 524-4140   /   ifrahlaw.com</a:t>
            </a:r>
          </a:p>
        </p:txBody>
      </p:sp>
    </p:spTree>
    <p:extLst>
      <p:ext uri="{BB962C8B-B14F-4D97-AF65-F5344CB8AC3E}">
        <p14:creationId xmlns:p14="http://schemas.microsoft.com/office/powerpoint/2010/main" val="1004715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Current Status of Wire Act	</a:t>
            </a:r>
          </a:p>
        </p:txBody>
      </p:sp>
      <p:sp>
        <p:nvSpPr>
          <p:cNvPr id="3" name="Content Placeholder 2"/>
          <p:cNvSpPr>
            <a:spLocks noGrp="1"/>
          </p:cNvSpPr>
          <p:nvPr>
            <p:ph idx="1"/>
          </p:nvPr>
        </p:nvSpPr>
        <p:spPr>
          <a:xfrm>
            <a:off x="914400" y="1473569"/>
            <a:ext cx="7389077" cy="4525963"/>
          </a:xfrm>
        </p:spPr>
        <p:txBody>
          <a:bodyPr>
            <a:normAutofit/>
          </a:bodyPr>
          <a:lstStyle/>
          <a:p>
            <a:r>
              <a:rPr lang="en-US" dirty="0"/>
              <a:t>Shortly after the </a:t>
            </a:r>
            <a:r>
              <a:rPr lang="en-US" i="1" dirty="0"/>
              <a:t>NHLC</a:t>
            </a:r>
            <a:r>
              <a:rPr lang="en-US" dirty="0"/>
              <a:t> decision, the DOJ issued a memorandum saying it would not attempt to enforce the Wire Act as contemplated by its 2018 opinion until the later of December 31, 2019, or 60 days from the entry of final judgment in the </a:t>
            </a:r>
            <a:r>
              <a:rPr lang="en-US" i="1" dirty="0"/>
              <a:t>NHLC</a:t>
            </a:r>
            <a:r>
              <a:rPr lang="en-US" dirty="0"/>
              <a:t> litigation.</a:t>
            </a:r>
          </a:p>
          <a:p>
            <a:r>
              <a:rPr lang="en-US" dirty="0"/>
              <a:t>DOJ has noticed its appeal of the </a:t>
            </a:r>
            <a:r>
              <a:rPr lang="en-US" i="1" dirty="0"/>
              <a:t>NHLC</a:t>
            </a:r>
            <a:r>
              <a:rPr lang="en-US" dirty="0"/>
              <a:t> decision to the First Circuit.</a:t>
            </a:r>
          </a:p>
          <a:p>
            <a:pPr lvl="1"/>
            <a:r>
              <a:rPr lang="en-US" dirty="0"/>
              <a:t>Briefing is scheduled to begin on November 12, 2019. Oral argument will likely occur in early 2020.</a:t>
            </a:r>
            <a:endParaRPr lang="sv-SE" dirty="0"/>
          </a:p>
          <a:p>
            <a:endParaRPr lang="en-US" dirty="0"/>
          </a:p>
        </p:txBody>
      </p:sp>
      <p:sp>
        <p:nvSpPr>
          <p:cNvPr id="4" name="Footer Placeholder 3"/>
          <p:cNvSpPr>
            <a:spLocks noGrp="1"/>
          </p:cNvSpPr>
          <p:nvPr>
            <p:ph type="ftr" sz="quarter" idx="11"/>
          </p:nvPr>
        </p:nvSpPr>
        <p:spPr/>
        <p:txBody>
          <a:bodyPr/>
          <a:lstStyle/>
          <a:p>
            <a:r>
              <a:rPr lang="en-US" dirty="0"/>
              <a:t>© Ifrah PLLC. Proprietary and Confidential.  /   (202) 524-4140   /   ifrahlaw.com</a:t>
            </a:r>
          </a:p>
        </p:txBody>
      </p:sp>
    </p:spTree>
    <p:extLst>
      <p:ext uri="{BB962C8B-B14F-4D97-AF65-F5344CB8AC3E}">
        <p14:creationId xmlns:p14="http://schemas.microsoft.com/office/powerpoint/2010/main" val="1134935987"/>
      </p:ext>
    </p:extLst>
  </p:cSld>
  <p:clrMapOvr>
    <a:masterClrMapping/>
  </p:clrMapOvr>
</p:sld>
</file>

<file path=ppt/theme/theme1.xml><?xml version="1.0" encoding="utf-8"?>
<a:theme xmlns:a="http://schemas.openxmlformats.org/drawingml/2006/main" name="Ifrah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10804</TotalTime>
  <Words>1866</Words>
  <Application>Microsoft Office PowerPoint</Application>
  <PresentationFormat>On-screen Show (4:3)</PresentationFormat>
  <Paragraphs>89</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Lucida Grande</vt:lpstr>
      <vt:lpstr>Ifrah Theme</vt:lpstr>
      <vt:lpstr> </vt:lpstr>
      <vt:lpstr>Wire Act (1961) Text </vt:lpstr>
      <vt:lpstr>Wire Act Legislative History </vt:lpstr>
      <vt:lpstr>Appeals Court Interpretations </vt:lpstr>
      <vt:lpstr>2011 Department of Justice Interpretation </vt:lpstr>
      <vt:lpstr>2018 Department of Justice Reversal </vt:lpstr>
      <vt:lpstr>Legal Challenge to 2018 DOJ Opinion </vt:lpstr>
      <vt:lpstr>NHLC v. Barr Decision </vt:lpstr>
      <vt:lpstr>Current Status of Wire Act </vt:lpstr>
      <vt:lpstr>Future Implications </vt:lpstr>
      <vt:lpstr>Possibility of Amendment </vt:lpstr>
      <vt:lpstr> </vt:lpstr>
    </vt:vector>
  </TitlesOfParts>
  <Company>Caliente Creative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Nikki Lo Bue</dc:creator>
  <cp:lastModifiedBy>Michelle Cohen</cp:lastModifiedBy>
  <cp:revision>196</cp:revision>
  <cp:lastPrinted>2019-10-30T14:31:26Z</cp:lastPrinted>
  <dcterms:created xsi:type="dcterms:W3CDTF">2013-01-24T22:36:45Z</dcterms:created>
  <dcterms:modified xsi:type="dcterms:W3CDTF">2019-10-30T14:37:01Z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