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63" r:id="rId4"/>
    <p:sldId id="258" r:id="rId5"/>
    <p:sldId id="259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9" userDrawn="1">
          <p15:clr>
            <a:srgbClr val="A4A3A4"/>
          </p15:clr>
        </p15:guide>
        <p15:guide id="2" pos="37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162"/>
    <a:srgbClr val="1A2634"/>
    <a:srgbClr val="314B67"/>
    <a:srgbClr val="172633"/>
    <a:srgbClr val="4A7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702" autoAdjust="0"/>
  </p:normalViewPr>
  <p:slideViewPr>
    <p:cSldViewPr snapToGrid="0" snapToObjects="1" showGuides="1">
      <p:cViewPr varScale="1">
        <p:scale>
          <a:sx n="76" d="100"/>
          <a:sy n="76" d="100"/>
        </p:scale>
        <p:origin x="917" y="62"/>
      </p:cViewPr>
      <p:guideLst>
        <p:guide orient="horz" pos="1509"/>
        <p:guide pos="37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D8DC-F274-9B4F-9AF4-A65187BFB2D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7B85-D739-A846-BF30-C01AD4B5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27" y="2653077"/>
            <a:ext cx="5385916" cy="944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218" y="1376078"/>
            <a:ext cx="8873533" cy="346945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  <a:cs typeface="Calibri"/>
              </a:rPr>
              <a:t>Cryptocurrency for Regulated </a:t>
            </a:r>
            <a:br>
              <a:rPr lang="en-US" sz="6000" b="1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  <a:cs typeface="Calibri"/>
              </a:rPr>
              <a:t>iGaming and Sports Betting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6802" y="4975750"/>
            <a:ext cx="9205127" cy="10792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200" b="1" dirty="0">
                <a:solidFill>
                  <a:srgbClr val="FFFFFF"/>
                </a:solidFill>
                <a:cs typeface="Calibri"/>
              </a:rPr>
              <a:t>Jeff Ifrah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  <a:cs typeface="Calibri"/>
              </a:rPr>
              <a:t>Founding and Managing Partner, Ifrah Law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0910"/>
            <a:ext cx="12192000" cy="1120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B2416-EC4E-FCB8-63A0-3A4F682D6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660" y="4806741"/>
            <a:ext cx="1498677" cy="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olGray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1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16" y="5886613"/>
            <a:ext cx="2284677" cy="73249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20615" y="447698"/>
            <a:ext cx="9207640" cy="1143000"/>
          </a:xfrm>
        </p:spPr>
        <p:txBody>
          <a:bodyPr>
            <a:noAutofit/>
          </a:bodyPr>
          <a:lstStyle/>
          <a:p>
            <a:pPr algn="l"/>
            <a:r>
              <a:rPr lang="en" sz="5400" dirty="0"/>
              <a:t>Cryptocurrency is Money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D9DC2-0A73-2E61-026A-19DDFDC0F5BC}"/>
              </a:ext>
            </a:extLst>
          </p:cNvPr>
          <p:cNvSpPr/>
          <p:nvPr/>
        </p:nvSpPr>
        <p:spPr>
          <a:xfrm>
            <a:off x="-114829" y="0"/>
            <a:ext cx="14497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6162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9AA0F93-9583-F9FC-6F2C-A9C946CB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82" y="1838848"/>
            <a:ext cx="4777490" cy="4097391"/>
          </a:xfrm>
        </p:spPr>
        <p:txBody>
          <a:bodyPr>
            <a:normAutofit fontScale="85000" lnSpcReduction="20000"/>
          </a:bodyPr>
          <a:lstStyle/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Store value and mediums of exchange</a:t>
            </a:r>
          </a:p>
          <a:p>
            <a:pPr marL="0" indent="0">
              <a:buSzPct val="90000"/>
              <a:buNone/>
            </a:pPr>
            <a:endParaRPr lang="en-US" sz="1200" dirty="0"/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Most states regulate under money transmitter laws</a:t>
            </a:r>
          </a:p>
          <a:p>
            <a:pPr marL="0" indent="0">
              <a:buSzPct val="90000"/>
              <a:buNone/>
            </a:pPr>
            <a:endParaRPr lang="en-US" sz="1300" dirty="0"/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IRS considers it “property” </a:t>
            </a:r>
            <a:br>
              <a:rPr lang="en-US" dirty="0"/>
            </a:br>
            <a:r>
              <a:rPr lang="en-US" dirty="0"/>
              <a:t>for tax purposes</a:t>
            </a:r>
          </a:p>
          <a:p>
            <a:pPr marL="0" indent="0">
              <a:buSzPct val="90000"/>
              <a:buNone/>
            </a:pPr>
            <a:endParaRPr lang="en-US" sz="1200" dirty="0"/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Businesses may be considered money services business by U.S. FinCEN</a:t>
            </a:r>
          </a:p>
        </p:txBody>
      </p:sp>
      <p:pic>
        <p:nvPicPr>
          <p:cNvPr id="10" name="Google Shape;142;p14">
            <a:extLst>
              <a:ext uri="{FF2B5EF4-FFF2-40B4-BE49-F238E27FC236}">
                <a16:creationId xmlns:a16="http://schemas.microsoft.com/office/drawing/2014/main" id="{8F64857F-D781-7440-867E-5D34EE41490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648" y="1838848"/>
            <a:ext cx="5024892" cy="369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24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olGray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16" y="5886613"/>
            <a:ext cx="2284677" cy="73249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20615" y="447698"/>
            <a:ext cx="9207640" cy="1143000"/>
          </a:xfrm>
        </p:spPr>
        <p:txBody>
          <a:bodyPr>
            <a:noAutofit/>
          </a:bodyPr>
          <a:lstStyle/>
          <a:p>
            <a:pPr algn="l"/>
            <a:r>
              <a:rPr lang="en" sz="4000" dirty="0"/>
              <a:t>Cryptocurrency Can Generate New </a:t>
            </a:r>
            <a:br>
              <a:rPr lang="en" sz="4000" dirty="0"/>
            </a:br>
            <a:r>
              <a:rPr lang="en" sz="4000" dirty="0"/>
              <a:t>Online Gaming Users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D9DC2-0A73-2E61-026A-19DDFDC0F5BC}"/>
              </a:ext>
            </a:extLst>
          </p:cNvPr>
          <p:cNvSpPr/>
          <p:nvPr/>
        </p:nvSpPr>
        <p:spPr>
          <a:xfrm>
            <a:off x="0" y="0"/>
            <a:ext cx="14497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6162"/>
              </a:solidFill>
            </a:endParaRPr>
          </a:p>
        </p:txBody>
      </p:sp>
      <p:pic>
        <p:nvPicPr>
          <p:cNvPr id="8" name="Google Shape;149;p15">
            <a:extLst>
              <a:ext uri="{FF2B5EF4-FFF2-40B4-BE49-F238E27FC236}">
                <a16:creationId xmlns:a16="http://schemas.microsoft.com/office/drawing/2014/main" id="{41BFE644-823D-5A91-18ED-E9C2E8EB0EE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8089" y="2289582"/>
            <a:ext cx="4998748" cy="26080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9AA0F93-9583-F9FC-6F2C-A9C946CB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163" y="2169002"/>
            <a:ext cx="4841100" cy="3692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 regulators and commissions do not permit cryptocurrencies as an acceptable method of payment or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1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olGray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16" y="5886613"/>
            <a:ext cx="2284677" cy="73249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20615" y="447698"/>
            <a:ext cx="9207640" cy="1143000"/>
          </a:xfrm>
        </p:spPr>
        <p:txBody>
          <a:bodyPr>
            <a:noAutofit/>
          </a:bodyPr>
          <a:lstStyle/>
          <a:p>
            <a:pPr algn="l"/>
            <a:r>
              <a:rPr lang="en" sz="4000" dirty="0"/>
              <a:t>Cryptocurrency Can Generate New </a:t>
            </a:r>
            <a:br>
              <a:rPr lang="en" sz="4000" dirty="0"/>
            </a:br>
            <a:r>
              <a:rPr lang="en" sz="4000" dirty="0"/>
              <a:t>Online Gaming Users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D9DC2-0A73-2E61-026A-19DDFDC0F5BC}"/>
              </a:ext>
            </a:extLst>
          </p:cNvPr>
          <p:cNvSpPr/>
          <p:nvPr/>
        </p:nvSpPr>
        <p:spPr>
          <a:xfrm>
            <a:off x="0" y="0"/>
            <a:ext cx="14497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6162"/>
              </a:solidFill>
            </a:endParaRPr>
          </a:p>
        </p:txBody>
      </p:sp>
      <p:pic>
        <p:nvPicPr>
          <p:cNvPr id="13" name="Google Shape;157;p16">
            <a:extLst>
              <a:ext uri="{FF2B5EF4-FFF2-40B4-BE49-F238E27FC236}">
                <a16:creationId xmlns:a16="http://schemas.microsoft.com/office/drawing/2014/main" id="{3EB1E245-0E42-99AD-4F92-7A48014DB20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132" y="1924805"/>
            <a:ext cx="4103978" cy="3755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Google Shape;156;p16">
            <a:extLst>
              <a:ext uri="{FF2B5EF4-FFF2-40B4-BE49-F238E27FC236}">
                <a16:creationId xmlns:a16="http://schemas.microsoft.com/office/drawing/2014/main" id="{39F149F2-5732-B754-3440-FBE0F0855F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13800"/>
          <a:stretch/>
        </p:blipFill>
        <p:spPr>
          <a:xfrm>
            <a:off x="5502090" y="1812743"/>
            <a:ext cx="6155956" cy="386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7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043" r="17370" b="45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7459"/>
            <a:ext cx="7958295" cy="950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747" y="379209"/>
            <a:ext cx="7256586" cy="773029"/>
          </a:xfrm>
        </p:spPr>
        <p:txBody>
          <a:bodyPr>
            <a:normAutofit fontScale="90000"/>
          </a:bodyPr>
          <a:lstStyle/>
          <a:p>
            <a:pPr algn="l"/>
            <a:br>
              <a:rPr lang="en-US" sz="65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6500" b="1" dirty="0">
                <a:solidFill>
                  <a:schemeClr val="bg1"/>
                </a:solidFill>
                <a:latin typeface="Calibri"/>
                <a:cs typeface="Calibri"/>
              </a:rPr>
              <a:t>Case Study: </a:t>
            </a:r>
            <a:r>
              <a:rPr lang="en-US" sz="6500" dirty="0">
                <a:solidFill>
                  <a:schemeClr val="bg1"/>
                </a:solidFill>
                <a:latin typeface="Calibri"/>
                <a:cs typeface="Calibri"/>
              </a:rPr>
              <a:t>Wyoming</a:t>
            </a:r>
            <a:br>
              <a:rPr lang="en-US" sz="65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6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Google Shape;165;p17">
            <a:extLst>
              <a:ext uri="{FF2B5EF4-FFF2-40B4-BE49-F238E27FC236}">
                <a16:creationId xmlns:a16="http://schemas.microsoft.com/office/drawing/2014/main" id="{FB5A307D-8F6D-FF25-A13F-0F48387FC40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331" y="2227563"/>
            <a:ext cx="5194997" cy="3563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B5C7190-C256-6E2A-EB40-91E0286F9AD7}"/>
              </a:ext>
            </a:extLst>
          </p:cNvPr>
          <p:cNvSpPr txBox="1">
            <a:spLocks/>
          </p:cNvSpPr>
          <p:nvPr/>
        </p:nvSpPr>
        <p:spPr>
          <a:xfrm>
            <a:off x="784050" y="1529673"/>
            <a:ext cx="5108933" cy="477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100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814E8-DD22-8767-7E69-611A14B1B0A0}"/>
              </a:ext>
            </a:extLst>
          </p:cNvPr>
          <p:cNvSpPr txBox="1"/>
          <p:nvPr/>
        </p:nvSpPr>
        <p:spPr>
          <a:xfrm>
            <a:off x="536747" y="2146176"/>
            <a:ext cx="51089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8950" indent="-342900">
              <a:buSzPct val="85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First to approve crypto as a funding method for sports wagering</a:t>
            </a:r>
          </a:p>
          <a:p>
            <a:pPr marL="146050">
              <a:buSzPct val="85000"/>
            </a:pPr>
            <a:endParaRPr lang="en-US" sz="1600" dirty="0">
              <a:solidFill>
                <a:schemeClr val="bg1"/>
              </a:solidFill>
            </a:endParaRPr>
          </a:p>
          <a:p>
            <a:pPr marL="488950" indent="-342900">
              <a:buSzPct val="85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First to have legal cryptocurrency banks</a:t>
            </a:r>
          </a:p>
          <a:p>
            <a:pPr marL="146050">
              <a:buSzPct val="85000"/>
            </a:pPr>
            <a:endParaRPr lang="en-US" sz="1600" dirty="0">
              <a:solidFill>
                <a:schemeClr val="bg1"/>
              </a:solidFill>
            </a:endParaRPr>
          </a:p>
          <a:p>
            <a:pPr marL="488950" indent="-342900">
              <a:buSzPct val="85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First to regulate DAOs and  recognize as a form of LLC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C794B-FFE3-60E5-DD8A-C41839AA0D9B}"/>
              </a:ext>
            </a:extLst>
          </p:cNvPr>
          <p:cNvSpPr txBox="1"/>
          <p:nvPr/>
        </p:nvSpPr>
        <p:spPr>
          <a:xfrm>
            <a:off x="417802" y="1257523"/>
            <a:ext cx="915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" lvl="0" algn="l" rtl="0">
              <a:spcBef>
                <a:spcPts val="0"/>
              </a:spcBef>
              <a:spcAft>
                <a:spcPts val="0"/>
              </a:spcAft>
              <a:buSzPct val="75000"/>
            </a:pPr>
            <a:r>
              <a:rPr lang="en-US" sz="2800" b="1" i="1" dirty="0">
                <a:solidFill>
                  <a:schemeClr val="bg1"/>
                </a:solidFill>
              </a:rPr>
              <a:t>Leading pro-crypto and -blockchain state legislature in U.S.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83AABC-611B-D6AF-BB53-6F581C335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40" r="57436" b="23920"/>
          <a:stretch/>
        </p:blipFill>
        <p:spPr>
          <a:xfrm>
            <a:off x="9059991" y="6064675"/>
            <a:ext cx="2662810" cy="5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olGray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16" y="5886613"/>
            <a:ext cx="2284677" cy="73249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20615" y="447698"/>
            <a:ext cx="9207640" cy="1143000"/>
          </a:xfrm>
        </p:spPr>
        <p:txBody>
          <a:bodyPr>
            <a:noAutofit/>
          </a:bodyPr>
          <a:lstStyle/>
          <a:p>
            <a:pPr algn="l"/>
            <a:r>
              <a:rPr lang="en" sz="4600" dirty="0"/>
              <a:t>Payment Issues in the U.S.</a:t>
            </a:r>
            <a:endParaRPr lang="en-US" sz="4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D9DC2-0A73-2E61-026A-19DDFDC0F5BC}"/>
              </a:ext>
            </a:extLst>
          </p:cNvPr>
          <p:cNvSpPr/>
          <p:nvPr/>
        </p:nvSpPr>
        <p:spPr>
          <a:xfrm>
            <a:off x="0" y="0"/>
            <a:ext cx="14497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6162"/>
              </a:solidFill>
            </a:endParaRPr>
          </a:p>
        </p:txBody>
      </p:sp>
      <p:pic>
        <p:nvPicPr>
          <p:cNvPr id="8" name="Google Shape;172;p18">
            <a:extLst>
              <a:ext uri="{FF2B5EF4-FFF2-40B4-BE49-F238E27FC236}">
                <a16:creationId xmlns:a16="http://schemas.microsoft.com/office/drawing/2014/main" id="{AF4BFD7D-99DB-827A-D3B9-AACF77A1D4A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777406"/>
            <a:ext cx="5094208" cy="354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F0FCF04-FC4C-1B71-75D5-4C6F36713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61" y="1777406"/>
            <a:ext cx="4841100" cy="3819526"/>
          </a:xfrm>
        </p:spPr>
        <p:txBody>
          <a:bodyPr>
            <a:normAutofit fontScale="92500" lnSpcReduction="20000"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Credit cards slow to accommodate burgeoning online gaming industry, leaving less options for users to participate.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lang="en-US" sz="22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Some states do not permit credit cards as a payment method (e.g. New York, Connecticut)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6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5967"/>
            <a:ext cx="12192000" cy="6858000"/>
          </a:xfrm>
          <a:prstGeom prst="rect">
            <a:avLst/>
          </a:prstGeom>
          <a:solidFill>
            <a:srgbClr val="1A26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26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0FD8E-B1B2-1298-62EE-AE836848E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0" y="5747207"/>
            <a:ext cx="12021178" cy="1104826"/>
          </a:xfrm>
          <a:prstGeom prst="rect">
            <a:avLst/>
          </a:prstGeom>
        </p:spPr>
      </p:pic>
      <p:pic>
        <p:nvPicPr>
          <p:cNvPr id="8" name="Google Shape;178;p19">
            <a:extLst>
              <a:ext uri="{FF2B5EF4-FFF2-40B4-BE49-F238E27FC236}">
                <a16:creationId xmlns:a16="http://schemas.microsoft.com/office/drawing/2014/main" id="{F702B331-419F-231A-59B1-777F5DD38C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574" t="9060" r="6927" b="25318"/>
          <a:stretch/>
        </p:blipFill>
        <p:spPr>
          <a:xfrm>
            <a:off x="-80389" y="-7566"/>
            <a:ext cx="12272388" cy="35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891" y="3032075"/>
            <a:ext cx="4762918" cy="102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483" y="3104940"/>
            <a:ext cx="8943033" cy="1874901"/>
          </a:xfrm>
        </p:spPr>
        <p:txBody>
          <a:bodyPr>
            <a:noAutofit/>
          </a:bodyPr>
          <a:lstStyle/>
          <a:p>
            <a:r>
              <a:rPr lang="en-US" sz="6200" dirty="0">
                <a:solidFill>
                  <a:schemeClr val="bg1"/>
                </a:solidFill>
              </a:rPr>
              <a:t>Look to 2023 </a:t>
            </a:r>
            <a:br>
              <a:rPr lang="en-US" sz="6400" dirty="0">
                <a:solidFill>
                  <a:schemeClr val="bg1"/>
                </a:solidFill>
              </a:rPr>
            </a:br>
            <a:r>
              <a:rPr lang="en-US" sz="6200" dirty="0">
                <a:solidFill>
                  <a:schemeClr val="bg1"/>
                </a:solidFill>
              </a:rPr>
              <a:t>for more crypto options</a:t>
            </a:r>
          </a:p>
        </p:txBody>
      </p:sp>
    </p:spTree>
    <p:extLst>
      <p:ext uri="{BB962C8B-B14F-4D97-AF65-F5344CB8AC3E}">
        <p14:creationId xmlns:p14="http://schemas.microsoft.com/office/powerpoint/2010/main" val="33585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189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Cryptocurrency for Regulated  iGaming and Sports Betting</vt:lpstr>
      <vt:lpstr>Cryptocurrency is Money</vt:lpstr>
      <vt:lpstr>Cryptocurrency Can Generate New  Online Gaming Users </vt:lpstr>
      <vt:lpstr>Cryptocurrency Can Generate New  Online Gaming Users </vt:lpstr>
      <vt:lpstr> Case Study: Wyoming </vt:lpstr>
      <vt:lpstr>Payment Issues in the U.S.</vt:lpstr>
      <vt:lpstr>Look to 2023  for more crypto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Rose</dc:creator>
  <cp:lastModifiedBy>Heather Davis</cp:lastModifiedBy>
  <cp:revision>22</cp:revision>
  <dcterms:created xsi:type="dcterms:W3CDTF">2017-09-12T14:00:53Z</dcterms:created>
  <dcterms:modified xsi:type="dcterms:W3CDTF">2022-05-27T16:58:09Z</dcterms:modified>
</cp:coreProperties>
</file>