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4" r:id="rId3"/>
    <p:sldId id="268" r:id="rId4"/>
    <p:sldId id="270" r:id="rId5"/>
    <p:sldId id="271" r:id="rId6"/>
    <p:sldId id="272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2D"/>
    <a:srgbClr val="1B285B"/>
    <a:srgbClr val="00FDFF"/>
    <a:srgbClr val="73FB79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/>
    <p:restoredTop sz="94714"/>
  </p:normalViewPr>
  <p:slideViewPr>
    <p:cSldViewPr snapToGrid="0" snapToObjects="1">
      <p:cViewPr varScale="1">
        <p:scale>
          <a:sx n="81" d="100"/>
          <a:sy n="81" d="100"/>
        </p:scale>
        <p:origin x="1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A102F1A-EE18-4F42-8CE2-AF3426654B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575" y="2524127"/>
            <a:ext cx="8855351" cy="2563813"/>
          </a:xfrm>
        </p:spPr>
        <p:txBody>
          <a:bodyPr anchor="t">
            <a:normAutofit/>
          </a:bodyPr>
          <a:lstStyle>
            <a:lvl1pPr marL="0" indent="0">
              <a:lnSpc>
                <a:spcPts val="12000"/>
              </a:lnSpc>
              <a:buNone/>
              <a:defRPr lang="en-US" sz="9600" b="0" i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>
              <a:lnSpc>
                <a:spcPts val="9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Presentation </a:t>
            </a:r>
            <a:br>
              <a:rPr lang="en-US" sz="2800" dirty="0">
                <a:solidFill>
                  <a:schemeClr val="bg1"/>
                </a:solidFill>
                <a:latin typeface="+mj-lt"/>
              </a:rPr>
            </a:br>
            <a:r>
              <a:rPr lang="en-US" sz="2800" dirty="0">
                <a:solidFill>
                  <a:schemeClr val="bg1"/>
                </a:solidFill>
                <a:latin typeface="+mj-lt"/>
              </a:rPr>
              <a:t>Title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6E4F79C-24F8-3845-AFE0-1F2CE51A96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2575" y="5218045"/>
            <a:ext cx="8855351" cy="1330947"/>
          </a:xfrm>
        </p:spPr>
        <p:txBody>
          <a:bodyPr anchor="t">
            <a:normAutofit/>
          </a:bodyPr>
          <a:lstStyle>
            <a:lvl1pPr marL="0" indent="0">
              <a:lnSpc>
                <a:spcPts val="12000"/>
              </a:lnSpc>
              <a:buNone/>
              <a:defRPr lang="en-US" sz="2800" b="0" i="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pPr>
              <a:lnSpc>
                <a:spcPts val="9000"/>
              </a:lnSpc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0553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5BE7-A2DD-5846-BC88-47C3A551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800E-5FF5-E140-86EC-0FFE3053E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09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5BE7-A2DD-5846-BC88-47C3A551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800E-5FF5-E140-86EC-0FFE3053E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90" y="1825625"/>
            <a:ext cx="687211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1B63B1-51B9-E04F-9712-7A1DA5238BD4}"/>
              </a:ext>
            </a:extLst>
          </p:cNvPr>
          <p:cNvSpPr/>
          <p:nvPr userDrawn="1"/>
        </p:nvSpPr>
        <p:spPr>
          <a:xfrm>
            <a:off x="-1" y="0"/>
            <a:ext cx="284813" cy="6858000"/>
          </a:xfrm>
          <a:prstGeom prst="rect">
            <a:avLst/>
          </a:prstGeom>
          <a:gradFill>
            <a:gsLst>
              <a:gs pos="17000">
                <a:srgbClr val="3AFCBC"/>
              </a:gs>
              <a:gs pos="0">
                <a:srgbClr val="73FB79"/>
              </a:gs>
              <a:gs pos="65000">
                <a:srgbClr val="00FDFF"/>
              </a:gs>
              <a:gs pos="36000">
                <a:srgbClr val="73FB79"/>
              </a:gs>
              <a:gs pos="100000">
                <a:srgbClr val="0020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CA5971-E8D3-9B4C-AD8C-2B6AC682B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087" y="5996035"/>
            <a:ext cx="1109272" cy="5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3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B5BE7-A2DD-5846-BC88-47C3A551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1B63B1-51B9-E04F-9712-7A1DA5238BD4}"/>
              </a:ext>
            </a:extLst>
          </p:cNvPr>
          <p:cNvSpPr/>
          <p:nvPr userDrawn="1"/>
        </p:nvSpPr>
        <p:spPr>
          <a:xfrm>
            <a:off x="-1" y="0"/>
            <a:ext cx="284813" cy="6858000"/>
          </a:xfrm>
          <a:prstGeom prst="rect">
            <a:avLst/>
          </a:prstGeom>
          <a:gradFill>
            <a:gsLst>
              <a:gs pos="17000">
                <a:srgbClr val="3AFCBC"/>
              </a:gs>
              <a:gs pos="0">
                <a:srgbClr val="73FB79"/>
              </a:gs>
              <a:gs pos="65000">
                <a:srgbClr val="00FDFF"/>
              </a:gs>
              <a:gs pos="36000">
                <a:srgbClr val="73FB79"/>
              </a:gs>
              <a:gs pos="100000">
                <a:srgbClr val="002060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CA5971-E8D3-9B4C-AD8C-2B6AC682B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087" y="5996037"/>
            <a:ext cx="1109272" cy="5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6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9082-7D9B-BB40-9BBD-889C8A72E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4533067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1A0C7C-7A83-AB47-86A2-01DD87F0B3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865" y="3792538"/>
            <a:ext cx="9177337" cy="2597150"/>
          </a:xfrm>
        </p:spPr>
        <p:txBody>
          <a:bodyPr>
            <a:normAutofit/>
          </a:bodyPr>
          <a:lstStyle>
            <a:lvl1pPr marL="0" indent="0">
              <a:buNone/>
              <a:defRPr sz="7800"/>
            </a:lvl1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41002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E91048-3943-1B48-B7AF-06BFEE61F7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FDFF"/>
              </a:gs>
              <a:gs pos="82000">
                <a:srgbClr val="00002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64BC1-8B7C-5B4D-9498-70C2FAB54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4801" y="5092465"/>
            <a:ext cx="3409903" cy="116967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F5BB3D-F040-384F-9175-5BD80F3332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3651" y="1038227"/>
            <a:ext cx="7157861" cy="3458381"/>
          </a:xfrm>
        </p:spPr>
        <p:txBody>
          <a:bodyPr>
            <a:normAutofit/>
          </a:bodyPr>
          <a:lstStyle>
            <a:lvl1pPr marL="0" indent="0">
              <a:buNone/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Conclusion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173965-8255-784F-9541-DE0FE1739D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3650" y="4706938"/>
            <a:ext cx="4832351" cy="15557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Subtext here</a:t>
            </a:r>
          </a:p>
        </p:txBody>
      </p:sp>
    </p:spTree>
    <p:extLst>
      <p:ext uri="{BB962C8B-B14F-4D97-AF65-F5344CB8AC3E}">
        <p14:creationId xmlns:p14="http://schemas.microsoft.com/office/powerpoint/2010/main" val="391501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87226-282A-FE42-A478-53DA45F47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D1EFA-8174-0845-B08F-7033444C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277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1" r:id="rId5"/>
    <p:sldLayoutId id="2147483655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about:blan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jpe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5" Type="http://schemas.openxmlformats.org/officeDocument/2006/relationships/image" Target="../media/image28.jpeg"/><Relationship Id="rId2" Type="http://schemas.openxmlformats.org/officeDocument/2006/relationships/image" Target="../media/image5.png"/><Relationship Id="rId16" Type="http://schemas.openxmlformats.org/officeDocument/2006/relationships/image" Target="../media/image19.jp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E57707-23D1-354A-AA2D-4EF00E547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627" y="2211102"/>
            <a:ext cx="10191449" cy="18875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Impact of iGaming on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Land-Based Casino Revenue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F5D4D-CE08-904C-83A3-B61193DB14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0627" y="4197349"/>
            <a:ext cx="8275699" cy="12629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Jeff Ifrah</a:t>
            </a:r>
          </a:p>
          <a:p>
            <a:pPr>
              <a:lnSpc>
                <a:spcPct val="7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General Counsel,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Founder, Ifrah Law PLLC</a:t>
            </a: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8F75403C-6DCE-ED1C-6AC2-E4AE25C92CED}"/>
              </a:ext>
            </a:extLst>
          </p:cNvPr>
          <p:cNvSpPr/>
          <p:nvPr/>
        </p:nvSpPr>
        <p:spPr>
          <a:xfrm>
            <a:off x="1069924" y="4052962"/>
            <a:ext cx="1507255" cy="45719"/>
          </a:xfrm>
          <a:custGeom>
            <a:avLst/>
            <a:gdLst/>
            <a:ahLst/>
            <a:cxnLst/>
            <a:rect l="l" t="t" r="r" b="b"/>
            <a:pathLst>
              <a:path w="6372225" h="25400">
                <a:moveTo>
                  <a:pt x="0" y="25400"/>
                </a:moveTo>
                <a:lnTo>
                  <a:pt x="6371767" y="25400"/>
                </a:lnTo>
                <a:lnTo>
                  <a:pt x="637176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4CF0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523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9E2218-D5D9-242F-EFB7-CB36A95EB0F8}"/>
              </a:ext>
            </a:extLst>
          </p:cNvPr>
          <p:cNvCxnSpPr>
            <a:cxnSpLocks/>
          </p:cNvCxnSpPr>
          <p:nvPr/>
        </p:nvCxnSpPr>
        <p:spPr>
          <a:xfrm>
            <a:off x="323702" y="814122"/>
            <a:ext cx="77150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F1AFA24-57F8-4246-9B34-5F8E882CF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672" y="1749102"/>
            <a:ext cx="1465811" cy="654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DE7E5D-FFF4-F146-96B1-28A93E902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62" t="14540" r="7961" b="23441"/>
          <a:stretch/>
        </p:blipFill>
        <p:spPr>
          <a:xfrm>
            <a:off x="5868528" y="1730969"/>
            <a:ext cx="1906787" cy="654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16E1B-FA4B-F94F-BD19-76E00D887D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27" t="18268" r="19324" b="17052"/>
          <a:stretch/>
        </p:blipFill>
        <p:spPr>
          <a:xfrm>
            <a:off x="7895767" y="1704723"/>
            <a:ext cx="1662349" cy="781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39A32F-D0EC-4F41-A1A2-280889C75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009" y="1686208"/>
            <a:ext cx="1487803" cy="743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3BF927-E678-6A4D-8610-BD9DD8A48C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23" r="10930"/>
          <a:stretch/>
        </p:blipFill>
        <p:spPr>
          <a:xfrm>
            <a:off x="875861" y="2858654"/>
            <a:ext cx="1465811" cy="812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C441B5-C664-A74C-BD7C-F2A0DB3D13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104" y="3083178"/>
            <a:ext cx="1165712" cy="328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FA4949-5376-4F4C-B452-9742DD1790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1" t="2966" r="18463" b="12418"/>
          <a:stretch/>
        </p:blipFill>
        <p:spPr>
          <a:xfrm>
            <a:off x="8378417" y="2696392"/>
            <a:ext cx="1271535" cy="96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89FA30-FC15-364D-900A-7525EDA902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95" r="47188" b="13877"/>
          <a:stretch/>
        </p:blipFill>
        <p:spPr>
          <a:xfrm>
            <a:off x="1354994" y="3886830"/>
            <a:ext cx="1107432" cy="10380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DA89E1-9F24-754A-BB40-AAB705CD47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82" b="20024"/>
          <a:stretch/>
        </p:blipFill>
        <p:spPr>
          <a:xfrm>
            <a:off x="9356108" y="3943910"/>
            <a:ext cx="1720689" cy="5861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8718DC-49E8-D543-877D-2C4B38DD49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368" y="4901167"/>
            <a:ext cx="1255179" cy="9982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2FDC7E-01BF-E943-9ED1-AF905260CDD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0978" b="27456"/>
          <a:stretch/>
        </p:blipFill>
        <p:spPr>
          <a:xfrm>
            <a:off x="7333363" y="5109724"/>
            <a:ext cx="1973204" cy="4542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8282A5E-37EE-2442-8887-B7373BC123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501" y="5012623"/>
            <a:ext cx="1846817" cy="5876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174182-3C1E-3FA9-3C7A-2794F3F8A3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33363" y="3823459"/>
            <a:ext cx="1662348" cy="10051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3EBD82B-3745-1F12-8191-62CB169FBC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5208" y="1603540"/>
            <a:ext cx="982717" cy="98271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D0874FB-CA71-5912-0BF8-B833198E18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79042" y="1739556"/>
            <a:ext cx="1465811" cy="6639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8681130-C69E-4AD0-3B47-826049F796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0955" y="3093352"/>
            <a:ext cx="1728731" cy="31808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3D7641C-9EA0-B9DC-5D24-9E9A15205A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6322" y="5201376"/>
            <a:ext cx="1395164" cy="732460"/>
          </a:xfrm>
          <a:prstGeom prst="rect">
            <a:avLst/>
          </a:prstGeom>
        </p:spPr>
      </p:pic>
      <p:pic>
        <p:nvPicPr>
          <p:cNvPr id="1026" name="Picture 2" descr="Playtech logo">
            <a:extLst>
              <a:ext uri="{FF2B5EF4-FFF2-40B4-BE49-F238E27FC236}">
                <a16:creationId xmlns:a16="http://schemas.microsoft.com/office/drawing/2014/main" id="{14AA657D-FD75-0F83-E3A4-DF3EB4C25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24762" r="7419" b="23278"/>
          <a:stretch/>
        </p:blipFill>
        <p:spPr bwMode="auto">
          <a:xfrm>
            <a:off x="3178210" y="5206781"/>
            <a:ext cx="1798671" cy="52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9031F23-4B49-DA21-2920-1C0F31FCA2F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73539" y="4326031"/>
            <a:ext cx="1691491" cy="2797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F7656F5-1CB2-46A6-50F8-0FC893DC93B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57333" y="2884545"/>
            <a:ext cx="1333157" cy="56992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B6FFA7-9298-16E8-DDCB-C7C1B096736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08741" y="4135136"/>
            <a:ext cx="2068140" cy="3817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7DC0117-86EB-A8BE-3E10-407B9908C1C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82336" y="2741857"/>
            <a:ext cx="1413431" cy="71775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129F4B6-9980-4458-23CA-C44F51998B6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330720" y="177816"/>
            <a:ext cx="2044565" cy="119058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953F764-053F-37F7-FEE5-5094E12BED92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9659" t="56297" r="22102" b="34698"/>
          <a:stretch/>
        </p:blipFill>
        <p:spPr>
          <a:xfrm rot="16200000" flipV="1">
            <a:off x="-3209161" y="3209159"/>
            <a:ext cx="6858002" cy="4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4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FC25DE9-C60F-AD4B-62E6-FC0028557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9" t="60483" r="22102" b="34698"/>
          <a:stretch/>
        </p:blipFill>
        <p:spPr>
          <a:xfrm flipV="1">
            <a:off x="0" y="0"/>
            <a:ext cx="12191718" cy="425651"/>
          </a:xfrm>
          <a:prstGeom prst="rect">
            <a:avLst/>
          </a:prstGeom>
        </p:spPr>
      </p:pic>
      <p:grpSp>
        <p:nvGrpSpPr>
          <p:cNvPr id="4" name="object 8">
            <a:extLst>
              <a:ext uri="{FF2B5EF4-FFF2-40B4-BE49-F238E27FC236}">
                <a16:creationId xmlns:a16="http://schemas.microsoft.com/office/drawing/2014/main" id="{7CFDB8E2-28D0-6142-4756-E0FD098F51C3}"/>
              </a:ext>
            </a:extLst>
          </p:cNvPr>
          <p:cNvGrpSpPr/>
          <p:nvPr/>
        </p:nvGrpSpPr>
        <p:grpSpPr>
          <a:xfrm>
            <a:off x="528406" y="1014954"/>
            <a:ext cx="822960" cy="822960"/>
            <a:chOff x="716022" y="3280740"/>
            <a:chExt cx="379730" cy="379730"/>
          </a:xfrm>
        </p:grpSpPr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20307C16-7325-A493-06FE-D0913C7FE8A1}"/>
                </a:ext>
              </a:extLst>
            </p:cNvPr>
            <p:cNvSpPr/>
            <p:nvPr/>
          </p:nvSpPr>
          <p:spPr>
            <a:xfrm>
              <a:off x="722372" y="3287090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30" h="367029">
                  <a:moveTo>
                    <a:pt x="182879" y="0"/>
                  </a:moveTo>
                  <a:lnTo>
                    <a:pt x="134240" y="6528"/>
                  </a:lnTo>
                  <a:lnTo>
                    <a:pt x="90548" y="24954"/>
                  </a:lnTo>
                  <a:lnTo>
                    <a:pt x="53540" y="53540"/>
                  </a:lnTo>
                  <a:lnTo>
                    <a:pt x="24954" y="90548"/>
                  </a:lnTo>
                  <a:lnTo>
                    <a:pt x="6528" y="134240"/>
                  </a:lnTo>
                  <a:lnTo>
                    <a:pt x="0" y="182880"/>
                  </a:lnTo>
                  <a:lnTo>
                    <a:pt x="6528" y="231603"/>
                  </a:lnTo>
                  <a:lnTo>
                    <a:pt x="24954" y="275515"/>
                  </a:lnTo>
                  <a:lnTo>
                    <a:pt x="53540" y="312812"/>
                  </a:lnTo>
                  <a:lnTo>
                    <a:pt x="90548" y="341687"/>
                  </a:lnTo>
                  <a:lnTo>
                    <a:pt x="134240" y="360336"/>
                  </a:lnTo>
                  <a:lnTo>
                    <a:pt x="182879" y="366953"/>
                  </a:lnTo>
                  <a:lnTo>
                    <a:pt x="231607" y="360336"/>
                  </a:lnTo>
                  <a:lnTo>
                    <a:pt x="258520" y="348907"/>
                  </a:lnTo>
                  <a:lnTo>
                    <a:pt x="182879" y="348907"/>
                  </a:lnTo>
                  <a:lnTo>
                    <a:pt x="138920" y="342957"/>
                  </a:lnTo>
                  <a:lnTo>
                    <a:pt x="99505" y="326180"/>
                  </a:lnTo>
                  <a:lnTo>
                    <a:pt x="66173" y="300178"/>
                  </a:lnTo>
                  <a:lnTo>
                    <a:pt x="40461" y="266558"/>
                  </a:lnTo>
                  <a:lnTo>
                    <a:pt x="23906" y="226923"/>
                  </a:lnTo>
                  <a:lnTo>
                    <a:pt x="18046" y="182880"/>
                  </a:lnTo>
                  <a:lnTo>
                    <a:pt x="23906" y="138920"/>
                  </a:lnTo>
                  <a:lnTo>
                    <a:pt x="40461" y="99505"/>
                  </a:lnTo>
                  <a:lnTo>
                    <a:pt x="66173" y="66173"/>
                  </a:lnTo>
                  <a:lnTo>
                    <a:pt x="99505" y="40461"/>
                  </a:lnTo>
                  <a:lnTo>
                    <a:pt x="138920" y="23906"/>
                  </a:lnTo>
                  <a:lnTo>
                    <a:pt x="182879" y="18046"/>
                  </a:lnTo>
                  <a:lnTo>
                    <a:pt x="259059" y="18046"/>
                  </a:lnTo>
                  <a:lnTo>
                    <a:pt x="231607" y="6528"/>
                  </a:lnTo>
                  <a:lnTo>
                    <a:pt x="182879" y="0"/>
                  </a:lnTo>
                  <a:close/>
                </a:path>
                <a:path w="367030" h="367029">
                  <a:moveTo>
                    <a:pt x="259059" y="18046"/>
                  </a:moveTo>
                  <a:lnTo>
                    <a:pt x="182879" y="18046"/>
                  </a:lnTo>
                  <a:lnTo>
                    <a:pt x="226928" y="23906"/>
                  </a:lnTo>
                  <a:lnTo>
                    <a:pt x="266564" y="40461"/>
                  </a:lnTo>
                  <a:lnTo>
                    <a:pt x="300183" y="66173"/>
                  </a:lnTo>
                  <a:lnTo>
                    <a:pt x="326183" y="99505"/>
                  </a:lnTo>
                  <a:lnTo>
                    <a:pt x="342958" y="138920"/>
                  </a:lnTo>
                  <a:lnTo>
                    <a:pt x="348907" y="182880"/>
                  </a:lnTo>
                  <a:lnTo>
                    <a:pt x="342958" y="226923"/>
                  </a:lnTo>
                  <a:lnTo>
                    <a:pt x="326183" y="266558"/>
                  </a:lnTo>
                  <a:lnTo>
                    <a:pt x="300183" y="300178"/>
                  </a:lnTo>
                  <a:lnTo>
                    <a:pt x="266564" y="326180"/>
                  </a:lnTo>
                  <a:lnTo>
                    <a:pt x="226928" y="342957"/>
                  </a:lnTo>
                  <a:lnTo>
                    <a:pt x="182879" y="348907"/>
                  </a:lnTo>
                  <a:lnTo>
                    <a:pt x="258520" y="348907"/>
                  </a:lnTo>
                  <a:lnTo>
                    <a:pt x="312816" y="312812"/>
                  </a:lnTo>
                  <a:lnTo>
                    <a:pt x="341690" y="275515"/>
                  </a:lnTo>
                  <a:lnTo>
                    <a:pt x="360337" y="231603"/>
                  </a:lnTo>
                  <a:lnTo>
                    <a:pt x="366953" y="182880"/>
                  </a:lnTo>
                  <a:lnTo>
                    <a:pt x="360337" y="134240"/>
                  </a:lnTo>
                  <a:lnTo>
                    <a:pt x="341690" y="90548"/>
                  </a:lnTo>
                  <a:lnTo>
                    <a:pt x="312816" y="53540"/>
                  </a:lnTo>
                  <a:lnTo>
                    <a:pt x="275521" y="24954"/>
                  </a:lnTo>
                  <a:lnTo>
                    <a:pt x="259059" y="18046"/>
                  </a:lnTo>
                  <a:close/>
                </a:path>
              </a:pathLst>
            </a:custGeom>
            <a:solidFill>
              <a:srgbClr val="71B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E53FE1C5-127D-6A6D-0290-4027A879080D}"/>
                </a:ext>
              </a:extLst>
            </p:cNvPr>
            <p:cNvSpPr/>
            <p:nvPr/>
          </p:nvSpPr>
          <p:spPr>
            <a:xfrm>
              <a:off x="722372" y="3287090"/>
              <a:ext cx="367030" cy="367030"/>
            </a:xfrm>
            <a:custGeom>
              <a:avLst/>
              <a:gdLst/>
              <a:ahLst/>
              <a:cxnLst/>
              <a:rect l="l" t="t" r="r" b="b"/>
              <a:pathLst>
                <a:path w="367030" h="367029">
                  <a:moveTo>
                    <a:pt x="182879" y="366953"/>
                  </a:moveTo>
                  <a:lnTo>
                    <a:pt x="134240" y="360336"/>
                  </a:lnTo>
                  <a:lnTo>
                    <a:pt x="90548" y="341687"/>
                  </a:lnTo>
                  <a:lnTo>
                    <a:pt x="53540" y="312812"/>
                  </a:lnTo>
                  <a:lnTo>
                    <a:pt x="24954" y="275515"/>
                  </a:lnTo>
                  <a:lnTo>
                    <a:pt x="6528" y="231603"/>
                  </a:lnTo>
                  <a:lnTo>
                    <a:pt x="0" y="182880"/>
                  </a:lnTo>
                  <a:lnTo>
                    <a:pt x="6528" y="134240"/>
                  </a:lnTo>
                  <a:lnTo>
                    <a:pt x="24954" y="90548"/>
                  </a:lnTo>
                  <a:lnTo>
                    <a:pt x="53540" y="53540"/>
                  </a:lnTo>
                  <a:lnTo>
                    <a:pt x="90548" y="24954"/>
                  </a:lnTo>
                  <a:lnTo>
                    <a:pt x="134240" y="6528"/>
                  </a:lnTo>
                  <a:lnTo>
                    <a:pt x="182879" y="0"/>
                  </a:lnTo>
                  <a:lnTo>
                    <a:pt x="231607" y="6528"/>
                  </a:lnTo>
                  <a:lnTo>
                    <a:pt x="275521" y="24954"/>
                  </a:lnTo>
                  <a:lnTo>
                    <a:pt x="312816" y="53540"/>
                  </a:lnTo>
                  <a:lnTo>
                    <a:pt x="341690" y="90548"/>
                  </a:lnTo>
                  <a:lnTo>
                    <a:pt x="360337" y="134240"/>
                  </a:lnTo>
                  <a:lnTo>
                    <a:pt x="366953" y="182880"/>
                  </a:lnTo>
                  <a:lnTo>
                    <a:pt x="360337" y="231603"/>
                  </a:lnTo>
                  <a:lnTo>
                    <a:pt x="341690" y="275515"/>
                  </a:lnTo>
                  <a:lnTo>
                    <a:pt x="312816" y="312812"/>
                  </a:lnTo>
                  <a:lnTo>
                    <a:pt x="275521" y="341687"/>
                  </a:lnTo>
                  <a:lnTo>
                    <a:pt x="231607" y="360336"/>
                  </a:lnTo>
                  <a:lnTo>
                    <a:pt x="182879" y="366953"/>
                  </a:lnTo>
                  <a:close/>
                </a:path>
                <a:path w="367030" h="367029">
                  <a:moveTo>
                    <a:pt x="182879" y="18046"/>
                  </a:moveTo>
                  <a:lnTo>
                    <a:pt x="138920" y="23906"/>
                  </a:lnTo>
                  <a:lnTo>
                    <a:pt x="99505" y="40461"/>
                  </a:lnTo>
                  <a:lnTo>
                    <a:pt x="66173" y="66173"/>
                  </a:lnTo>
                  <a:lnTo>
                    <a:pt x="40461" y="99505"/>
                  </a:lnTo>
                  <a:lnTo>
                    <a:pt x="23906" y="138920"/>
                  </a:lnTo>
                  <a:lnTo>
                    <a:pt x="18046" y="182880"/>
                  </a:lnTo>
                  <a:lnTo>
                    <a:pt x="23906" y="226923"/>
                  </a:lnTo>
                  <a:lnTo>
                    <a:pt x="40461" y="266558"/>
                  </a:lnTo>
                  <a:lnTo>
                    <a:pt x="66173" y="300178"/>
                  </a:lnTo>
                  <a:lnTo>
                    <a:pt x="99505" y="326180"/>
                  </a:lnTo>
                  <a:lnTo>
                    <a:pt x="138920" y="342957"/>
                  </a:lnTo>
                  <a:lnTo>
                    <a:pt x="182879" y="348907"/>
                  </a:lnTo>
                  <a:lnTo>
                    <a:pt x="226928" y="342957"/>
                  </a:lnTo>
                  <a:lnTo>
                    <a:pt x="266564" y="326180"/>
                  </a:lnTo>
                  <a:lnTo>
                    <a:pt x="300183" y="300178"/>
                  </a:lnTo>
                  <a:lnTo>
                    <a:pt x="326183" y="266558"/>
                  </a:lnTo>
                  <a:lnTo>
                    <a:pt x="342958" y="226923"/>
                  </a:lnTo>
                  <a:lnTo>
                    <a:pt x="348907" y="182880"/>
                  </a:lnTo>
                  <a:lnTo>
                    <a:pt x="342958" y="138920"/>
                  </a:lnTo>
                  <a:lnTo>
                    <a:pt x="326183" y="99505"/>
                  </a:lnTo>
                  <a:lnTo>
                    <a:pt x="300183" y="66173"/>
                  </a:lnTo>
                  <a:lnTo>
                    <a:pt x="266564" y="40461"/>
                  </a:lnTo>
                  <a:lnTo>
                    <a:pt x="226928" y="23906"/>
                  </a:lnTo>
                  <a:lnTo>
                    <a:pt x="182879" y="18046"/>
                  </a:lnTo>
                  <a:close/>
                </a:path>
              </a:pathLst>
            </a:custGeom>
            <a:ln w="12700">
              <a:solidFill>
                <a:srgbClr val="71BF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11">
              <a:extLst>
                <a:ext uri="{FF2B5EF4-FFF2-40B4-BE49-F238E27FC236}">
                  <a16:creationId xmlns:a16="http://schemas.microsoft.com/office/drawing/2014/main" id="{120D8DB4-02F5-B99B-8B50-120917B6B6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663" y="3402233"/>
              <a:ext cx="193179" cy="141439"/>
            </a:xfrm>
            <a:prstGeom prst="rect">
              <a:avLst/>
            </a:prstGeom>
          </p:spPr>
        </p:pic>
      </p:grpSp>
      <p:sp>
        <p:nvSpPr>
          <p:cNvPr id="8" name="object 6">
            <a:extLst>
              <a:ext uri="{FF2B5EF4-FFF2-40B4-BE49-F238E27FC236}">
                <a16:creationId xmlns:a16="http://schemas.microsoft.com/office/drawing/2014/main" id="{AE897BF5-3C92-EA3F-2BA4-23C40313137D}"/>
              </a:ext>
            </a:extLst>
          </p:cNvPr>
          <p:cNvSpPr txBox="1"/>
          <p:nvPr/>
        </p:nvSpPr>
        <p:spPr>
          <a:xfrm>
            <a:off x="1627068" y="1258440"/>
            <a:ext cx="9401547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5" dirty="0">
                <a:solidFill>
                  <a:srgbClr val="00053F"/>
                </a:solidFill>
                <a:latin typeface="Arial Black"/>
                <a:cs typeface="Arial Black"/>
              </a:rPr>
              <a:t>ONLINE</a:t>
            </a:r>
            <a:r>
              <a:rPr sz="2000" spc="-100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000" spc="-114" dirty="0">
                <a:solidFill>
                  <a:srgbClr val="00053F"/>
                </a:solidFill>
                <a:latin typeface="Arial Black"/>
                <a:cs typeface="Arial Black"/>
              </a:rPr>
              <a:t>CASINO</a:t>
            </a:r>
            <a:r>
              <a:rPr sz="2000" spc="-9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000" spc="-120" dirty="0">
                <a:solidFill>
                  <a:srgbClr val="00053F"/>
                </a:solidFill>
                <a:latin typeface="Arial Black"/>
                <a:cs typeface="Arial Black"/>
              </a:rPr>
              <a:t>POSITIVELY</a:t>
            </a:r>
            <a:r>
              <a:rPr sz="2000" spc="-100" dirty="0">
                <a:solidFill>
                  <a:srgbClr val="00053F"/>
                </a:solidFill>
                <a:latin typeface="Arial Black"/>
                <a:cs typeface="Arial Black"/>
              </a:rPr>
              <a:t> IMPACTS</a:t>
            </a:r>
            <a:r>
              <a:rPr sz="2000" spc="-9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000" spc="-25" dirty="0">
                <a:solidFill>
                  <a:srgbClr val="00053F"/>
                </a:solidFill>
                <a:latin typeface="Arial Black"/>
                <a:cs typeface="Arial Black"/>
              </a:rPr>
              <a:t>LAND-</a:t>
            </a:r>
            <a:r>
              <a:rPr sz="2000" spc="-95" dirty="0">
                <a:solidFill>
                  <a:srgbClr val="00053F"/>
                </a:solidFill>
                <a:latin typeface="Arial Black"/>
                <a:cs typeface="Arial Black"/>
              </a:rPr>
              <a:t>BASED</a:t>
            </a:r>
            <a:r>
              <a:rPr sz="2000" spc="-100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000" spc="-114" dirty="0">
                <a:solidFill>
                  <a:srgbClr val="00053F"/>
                </a:solidFill>
                <a:latin typeface="Arial Black"/>
                <a:cs typeface="Arial Black"/>
              </a:rPr>
              <a:t>CASINO</a:t>
            </a:r>
            <a:r>
              <a:rPr sz="2000" spc="-9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000" spc="-45" dirty="0">
                <a:solidFill>
                  <a:srgbClr val="00053F"/>
                </a:solidFill>
                <a:latin typeface="Arial Black"/>
                <a:cs typeface="Arial Black"/>
              </a:rPr>
              <a:t>REVENUE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171770F9-ACB4-3CF1-125E-1E5B762F2384}"/>
              </a:ext>
            </a:extLst>
          </p:cNvPr>
          <p:cNvSpPr txBox="1"/>
          <p:nvPr/>
        </p:nvSpPr>
        <p:spPr>
          <a:xfrm>
            <a:off x="1255997" y="2192106"/>
            <a:ext cx="2733841" cy="2727798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75565" algn="ctr">
              <a:lnSpc>
                <a:spcPct val="100000"/>
              </a:lnSpc>
              <a:spcBef>
                <a:spcPts val="415"/>
              </a:spcBef>
            </a:pPr>
            <a:r>
              <a:rPr sz="4000" spc="-10" dirty="0">
                <a:solidFill>
                  <a:srgbClr val="00053F"/>
                </a:solidFill>
                <a:latin typeface="Arial"/>
                <a:cs typeface="Arial"/>
              </a:rPr>
              <a:t>+2.44%</a:t>
            </a:r>
            <a:endParaRPr sz="4000" dirty="0">
              <a:latin typeface="Arial"/>
              <a:cs typeface="Arial"/>
            </a:endParaRPr>
          </a:p>
          <a:p>
            <a:pPr marL="12065" marR="5080" indent="-635" algn="ctr">
              <a:spcBef>
                <a:spcPts val="330"/>
              </a:spcBef>
            </a:pPr>
            <a:r>
              <a:rPr lang="en-US" sz="2400" spc="-10" dirty="0">
                <a:solidFill>
                  <a:srgbClr val="00AEEF"/>
                </a:solidFill>
                <a:latin typeface="Arial Black"/>
                <a:cs typeface="Arial Black"/>
              </a:rPr>
              <a:t>Q</a:t>
            </a:r>
            <a:r>
              <a:rPr sz="2400" spc="-10" dirty="0">
                <a:solidFill>
                  <a:srgbClr val="00AEEF"/>
                </a:solidFill>
                <a:latin typeface="Arial Black"/>
                <a:cs typeface="Arial Black"/>
              </a:rPr>
              <a:t>uarterly </a:t>
            </a:r>
            <a:r>
              <a:rPr lang="en-US" sz="2400" spc="-130" dirty="0">
                <a:solidFill>
                  <a:srgbClr val="00AEEF"/>
                </a:solidFill>
                <a:latin typeface="Arial Black"/>
                <a:cs typeface="Arial Black"/>
              </a:rPr>
              <a:t>r</a:t>
            </a:r>
            <a:r>
              <a:rPr sz="2400" spc="-130" dirty="0">
                <a:solidFill>
                  <a:srgbClr val="00AEEF"/>
                </a:solidFill>
                <a:latin typeface="Arial Black"/>
                <a:cs typeface="Arial Black"/>
              </a:rPr>
              <a:t>evenue</a:t>
            </a:r>
            <a:r>
              <a:rPr sz="2400" spc="-170" dirty="0">
                <a:solidFill>
                  <a:srgbClr val="00AEEF"/>
                </a:solidFill>
                <a:latin typeface="Arial Black"/>
                <a:cs typeface="Arial Black"/>
              </a:rPr>
              <a:t> </a:t>
            </a:r>
            <a:r>
              <a:rPr lang="en-US" sz="2400" spc="-160" dirty="0">
                <a:solidFill>
                  <a:srgbClr val="00AEEF"/>
                </a:solidFill>
                <a:latin typeface="Arial Black"/>
                <a:cs typeface="Arial Black"/>
              </a:rPr>
              <a:t>i</a:t>
            </a:r>
            <a:r>
              <a:rPr sz="2400" spc="-160" dirty="0">
                <a:solidFill>
                  <a:srgbClr val="00AEEF"/>
                </a:solidFill>
                <a:latin typeface="Arial Black"/>
                <a:cs typeface="Arial Black"/>
              </a:rPr>
              <a:t>ncrease</a:t>
            </a:r>
            <a:endParaRPr sz="2400" dirty="0">
              <a:latin typeface="Arial Black"/>
              <a:cs typeface="Arial Black"/>
            </a:endParaRPr>
          </a:p>
          <a:p>
            <a:pPr marL="90805" marR="83185" indent="-635" algn="ctr">
              <a:lnSpc>
                <a:spcPct val="106100"/>
              </a:lnSpc>
              <a:spcBef>
                <a:spcPts val="1020"/>
              </a:spcBef>
            </a:pPr>
            <a:r>
              <a:rPr lang="en-US" spc="-10" dirty="0">
                <a:solidFill>
                  <a:srgbClr val="00053F"/>
                </a:solidFill>
                <a:latin typeface="Arial"/>
                <a:cs typeface="Arial"/>
              </a:rPr>
              <a:t>Average</a:t>
            </a:r>
            <a:r>
              <a:rPr lang="en-US" spc="-6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pc="-10" dirty="0">
                <a:solidFill>
                  <a:srgbClr val="00053F"/>
                </a:solidFill>
                <a:latin typeface="Arial"/>
                <a:cs typeface="Arial"/>
              </a:rPr>
              <a:t>quarterly increase</a:t>
            </a:r>
            <a:r>
              <a:rPr lang="en-US" spc="3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of</a:t>
            </a:r>
            <a:r>
              <a:rPr spc="3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land-</a:t>
            </a:r>
            <a:r>
              <a:rPr spc="-20" dirty="0">
                <a:solidFill>
                  <a:srgbClr val="00053F"/>
                </a:solidFill>
                <a:latin typeface="Arial"/>
                <a:cs typeface="Arial"/>
              </a:rPr>
              <a:t>based 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casino</a:t>
            </a:r>
            <a:r>
              <a:rPr spc="-4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revenue</a:t>
            </a:r>
            <a:r>
              <a:rPr spc="-4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053F"/>
                </a:solidFill>
                <a:latin typeface="Arial"/>
                <a:cs typeface="Arial"/>
              </a:rPr>
              <a:t>after</a:t>
            </a:r>
            <a:r>
              <a:rPr lang="en-US" spc="50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br>
              <a:rPr lang="en-US" spc="500" dirty="0">
                <a:solidFill>
                  <a:srgbClr val="00053F"/>
                </a:solidFill>
                <a:latin typeface="Arial"/>
                <a:cs typeface="Arial"/>
              </a:rPr>
            </a:b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legal</a:t>
            </a:r>
            <a:r>
              <a:rPr spc="-4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053F"/>
                </a:solidFill>
                <a:latin typeface="Arial"/>
                <a:cs typeface="Arial"/>
              </a:rPr>
              <a:t>iGaming</a:t>
            </a:r>
            <a:r>
              <a:rPr spc="-4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introduced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62744113-218D-D979-858D-88C48A66CF2B}"/>
              </a:ext>
            </a:extLst>
          </p:cNvPr>
          <p:cNvSpPr txBox="1"/>
          <p:nvPr/>
        </p:nvSpPr>
        <p:spPr>
          <a:xfrm>
            <a:off x="4610999" y="2215591"/>
            <a:ext cx="2969720" cy="272843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4000" spc="-10" dirty="0">
                <a:solidFill>
                  <a:srgbClr val="00053F"/>
                </a:solidFill>
                <a:latin typeface="Arial"/>
                <a:cs typeface="Arial"/>
              </a:rPr>
              <a:t>+1.7%</a:t>
            </a:r>
            <a:endParaRPr sz="4000" dirty="0">
              <a:latin typeface="Arial"/>
              <a:cs typeface="Arial"/>
            </a:endParaRPr>
          </a:p>
          <a:p>
            <a:pPr marL="12700" marR="5080" algn="ctr">
              <a:spcBef>
                <a:spcPts val="325"/>
              </a:spcBef>
            </a:pPr>
            <a:r>
              <a:rPr lang="en-US" sz="2400" spc="-155" dirty="0">
                <a:solidFill>
                  <a:srgbClr val="00AEEF"/>
                </a:solidFill>
                <a:latin typeface="Arial Black"/>
                <a:cs typeface="Arial Black"/>
              </a:rPr>
              <a:t>M</a:t>
            </a:r>
            <a:r>
              <a:rPr sz="2400" spc="-155" dirty="0">
                <a:solidFill>
                  <a:srgbClr val="00AEEF"/>
                </a:solidFill>
                <a:latin typeface="Arial Black"/>
                <a:cs typeface="Arial Black"/>
              </a:rPr>
              <a:t>ore</a:t>
            </a:r>
            <a:r>
              <a:rPr sz="2400" spc="-130" dirty="0">
                <a:solidFill>
                  <a:srgbClr val="00AEEF"/>
                </a:solidFill>
                <a:latin typeface="Arial Black"/>
                <a:cs typeface="Arial Black"/>
              </a:rPr>
              <a:t> </a:t>
            </a:r>
            <a:r>
              <a:rPr lang="en-US" sz="2400" spc="-90" dirty="0">
                <a:solidFill>
                  <a:srgbClr val="00AEEF"/>
                </a:solidFill>
                <a:latin typeface="Arial Black"/>
                <a:cs typeface="Arial Black"/>
              </a:rPr>
              <a:t>l</a:t>
            </a:r>
            <a:r>
              <a:rPr sz="2400" spc="-90" dirty="0">
                <a:solidFill>
                  <a:srgbClr val="00AEEF"/>
                </a:solidFill>
                <a:latin typeface="Arial Black"/>
                <a:cs typeface="Arial Black"/>
              </a:rPr>
              <a:t>and-</a:t>
            </a:r>
            <a:r>
              <a:rPr sz="2400" spc="-140" dirty="0">
                <a:solidFill>
                  <a:srgbClr val="00AEEF"/>
                </a:solidFill>
                <a:latin typeface="Arial Black"/>
                <a:cs typeface="Arial Black"/>
              </a:rPr>
              <a:t>based </a:t>
            </a:r>
            <a:r>
              <a:rPr sz="2400" spc="-10" dirty="0">
                <a:solidFill>
                  <a:srgbClr val="00AEEF"/>
                </a:solidFill>
                <a:latin typeface="Arial Black"/>
                <a:cs typeface="Arial Black"/>
              </a:rPr>
              <a:t>revenue</a:t>
            </a:r>
            <a:endParaRPr sz="2400" dirty="0">
              <a:latin typeface="Arial Black"/>
              <a:cs typeface="Arial Black"/>
            </a:endParaRPr>
          </a:p>
          <a:p>
            <a:pPr marL="174625" marR="167005" algn="ctr">
              <a:lnSpc>
                <a:spcPct val="106100"/>
              </a:lnSpc>
              <a:spcBef>
                <a:spcPts val="1019"/>
              </a:spcBef>
            </a:pP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Land-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based</a:t>
            </a:r>
            <a:r>
              <a:rPr spc="9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pc="90" dirty="0">
                <a:solidFill>
                  <a:srgbClr val="00053F"/>
                </a:solidFill>
                <a:latin typeface="Arial"/>
                <a:cs typeface="Arial"/>
              </a:rPr>
              <a:t>casino 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revenue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boost</a:t>
            </a:r>
            <a:r>
              <a:rPr spc="-3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states</a:t>
            </a:r>
            <a:r>
              <a:rPr spc="-2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are</a:t>
            </a:r>
            <a:r>
              <a:rPr spc="-3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likely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to</a:t>
            </a:r>
            <a:r>
              <a:rPr spc="2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00053F"/>
                </a:solidFill>
                <a:latin typeface="Arial"/>
                <a:cs typeface="Arial"/>
              </a:rPr>
              <a:t>see</a:t>
            </a:r>
            <a:r>
              <a:rPr spc="3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if</a:t>
            </a:r>
            <a:r>
              <a:rPr spc="2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they</a:t>
            </a:r>
            <a:r>
              <a:rPr spc="3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legalize iGaming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4DB2506D-5245-386C-B18F-87C8B337FEB7}"/>
              </a:ext>
            </a:extLst>
          </p:cNvPr>
          <p:cNvSpPr txBox="1"/>
          <p:nvPr/>
        </p:nvSpPr>
        <p:spPr>
          <a:xfrm>
            <a:off x="7956869" y="2211816"/>
            <a:ext cx="3087289" cy="272843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4000" spc="195" dirty="0">
                <a:solidFill>
                  <a:srgbClr val="00053F"/>
                </a:solidFill>
                <a:latin typeface="Arial"/>
                <a:cs typeface="Arial"/>
              </a:rPr>
              <a:t>5</a:t>
            </a:r>
            <a:r>
              <a:rPr sz="4000" spc="-55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4000" spc="80" dirty="0">
                <a:solidFill>
                  <a:srgbClr val="00053F"/>
                </a:solidFill>
                <a:latin typeface="Arial"/>
                <a:cs typeface="Arial"/>
              </a:rPr>
              <a:t>of</a:t>
            </a:r>
            <a:r>
              <a:rPr sz="4000" spc="-54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4000" spc="130" dirty="0">
                <a:solidFill>
                  <a:srgbClr val="00053F"/>
                </a:solidFill>
                <a:latin typeface="Arial"/>
                <a:cs typeface="Arial"/>
              </a:rPr>
              <a:t>6</a:t>
            </a:r>
            <a:endParaRPr sz="4000" dirty="0">
              <a:latin typeface="Arial"/>
              <a:cs typeface="Arial"/>
            </a:endParaRPr>
          </a:p>
          <a:p>
            <a:pPr marL="35560" marR="27940" algn="ctr">
              <a:spcBef>
                <a:spcPts val="325"/>
              </a:spcBef>
            </a:pPr>
            <a:r>
              <a:rPr lang="en-US" sz="2400" spc="-10" dirty="0">
                <a:solidFill>
                  <a:srgbClr val="00AEEF"/>
                </a:solidFill>
                <a:latin typeface="Arial Black"/>
                <a:cs typeface="Arial Black"/>
              </a:rPr>
              <a:t>S</a:t>
            </a:r>
            <a:r>
              <a:rPr sz="2400" spc="-10" dirty="0">
                <a:solidFill>
                  <a:srgbClr val="00AEEF"/>
                </a:solidFill>
                <a:latin typeface="Arial Black"/>
                <a:cs typeface="Arial Black"/>
              </a:rPr>
              <a:t>tates </a:t>
            </a:r>
            <a:r>
              <a:rPr sz="2400" spc="-120" dirty="0">
                <a:solidFill>
                  <a:srgbClr val="00AEEF"/>
                </a:solidFill>
                <a:latin typeface="Arial Black"/>
                <a:cs typeface="Arial Black"/>
              </a:rPr>
              <a:t>outperformed</a:t>
            </a:r>
            <a:endParaRPr sz="2400" dirty="0">
              <a:latin typeface="Arial Black"/>
              <a:cs typeface="Arial Black"/>
            </a:endParaRPr>
          </a:p>
          <a:p>
            <a:pPr marL="12700" marR="5080" algn="ctr">
              <a:lnSpc>
                <a:spcPct val="106100"/>
              </a:lnSpc>
              <a:spcBef>
                <a:spcPts val="1019"/>
              </a:spcBef>
            </a:pP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States</a:t>
            </a:r>
            <a:r>
              <a:rPr spc="5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with</a:t>
            </a:r>
            <a:r>
              <a:rPr spc="5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both</a:t>
            </a:r>
            <a:r>
              <a:rPr spc="5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online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and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land-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based</a:t>
            </a:r>
            <a:r>
              <a:rPr spc="-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053F"/>
                </a:solidFill>
                <a:latin typeface="Arial"/>
                <a:cs typeface="Arial"/>
              </a:rPr>
              <a:t>that </a:t>
            </a:r>
            <a:r>
              <a:rPr spc="10" dirty="0">
                <a:solidFill>
                  <a:srgbClr val="00053F"/>
                </a:solidFill>
                <a:latin typeface="Arial"/>
                <a:cs typeface="Arial"/>
              </a:rPr>
              <a:t>outperformed</a:t>
            </a:r>
            <a:r>
              <a:rPr spc="12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states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with</a:t>
            </a:r>
            <a:r>
              <a:rPr spc="28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053F"/>
                </a:solidFill>
                <a:latin typeface="Arial"/>
                <a:cs typeface="Arial"/>
              </a:rPr>
              <a:t>land-based-</a:t>
            </a:r>
            <a:r>
              <a:rPr spc="-20" dirty="0">
                <a:solidFill>
                  <a:srgbClr val="00053F"/>
                </a:solidFill>
                <a:latin typeface="Arial"/>
                <a:cs typeface="Arial"/>
              </a:rPr>
              <a:t>only 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casino</a:t>
            </a:r>
            <a:r>
              <a:rPr spc="-6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00053F"/>
                </a:solidFill>
                <a:latin typeface="Arial"/>
                <a:cs typeface="Arial"/>
              </a:rPr>
              <a:t>gaming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15" name="object 20">
            <a:extLst>
              <a:ext uri="{FF2B5EF4-FFF2-40B4-BE49-F238E27FC236}">
                <a16:creationId xmlns:a16="http://schemas.microsoft.com/office/drawing/2014/main" id="{D850DBF3-BDFC-64E0-F175-2BA6C37921BD}"/>
              </a:ext>
            </a:extLst>
          </p:cNvPr>
          <p:cNvGrpSpPr/>
          <p:nvPr/>
        </p:nvGrpSpPr>
        <p:grpSpPr>
          <a:xfrm>
            <a:off x="9653139" y="5928326"/>
            <a:ext cx="2538579" cy="930745"/>
            <a:chOff x="5703798" y="9298381"/>
            <a:chExt cx="2068830" cy="760095"/>
          </a:xfrm>
        </p:grpSpPr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2FFADDCA-6B10-5978-5675-DBDFE4284BC4}"/>
                </a:ext>
              </a:extLst>
            </p:cNvPr>
            <p:cNvSpPr/>
            <p:nvPr/>
          </p:nvSpPr>
          <p:spPr>
            <a:xfrm>
              <a:off x="5703798" y="9298381"/>
              <a:ext cx="2068830" cy="760095"/>
            </a:xfrm>
            <a:custGeom>
              <a:avLst/>
              <a:gdLst/>
              <a:ahLst/>
              <a:cxnLst/>
              <a:rect l="l" t="t" r="r" b="b"/>
              <a:pathLst>
                <a:path w="2068829" h="760095">
                  <a:moveTo>
                    <a:pt x="2068601" y="0"/>
                  </a:moveTo>
                  <a:lnTo>
                    <a:pt x="0" y="0"/>
                  </a:lnTo>
                  <a:lnTo>
                    <a:pt x="0" y="760018"/>
                  </a:lnTo>
                  <a:lnTo>
                    <a:pt x="2068601" y="760018"/>
                  </a:lnTo>
                  <a:lnTo>
                    <a:pt x="206860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22">
              <a:extLst>
                <a:ext uri="{FF2B5EF4-FFF2-40B4-BE49-F238E27FC236}">
                  <a16:creationId xmlns:a16="http://schemas.microsoft.com/office/drawing/2014/main" id="{905A3CFF-3AFF-FC85-3B58-B3424A18E4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5130" y="9617823"/>
              <a:ext cx="866168" cy="242554"/>
            </a:xfrm>
            <a:prstGeom prst="rect">
              <a:avLst/>
            </a:prstGeom>
          </p:spPr>
        </p:pic>
        <p:pic>
          <p:nvPicPr>
            <p:cNvPr id="18" name="object 23">
              <a:extLst>
                <a:ext uri="{FF2B5EF4-FFF2-40B4-BE49-F238E27FC236}">
                  <a16:creationId xmlns:a16="http://schemas.microsoft.com/office/drawing/2014/main" id="{80B45858-37BE-F395-B8C7-5ADA641D6F0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1029" y="9515076"/>
              <a:ext cx="179764" cy="345301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C14616C-C868-7303-2801-1B50085761FA}"/>
              </a:ext>
            </a:extLst>
          </p:cNvPr>
          <p:cNvSpPr/>
          <p:nvPr/>
        </p:nvSpPr>
        <p:spPr>
          <a:xfrm>
            <a:off x="0" y="5928325"/>
            <a:ext cx="9653139" cy="925805"/>
          </a:xfrm>
          <a:prstGeom prst="rect">
            <a:avLst/>
          </a:prstGeom>
          <a:solidFill>
            <a:srgbClr val="0000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7FB46B-A89F-8020-7A68-A5496A0B0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985" y="6109984"/>
            <a:ext cx="965857" cy="4659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1E841D8-54F8-13B8-AB08-58F27C73F4C1}"/>
              </a:ext>
            </a:extLst>
          </p:cNvPr>
          <p:cNvSpPr txBox="1"/>
          <p:nvPr/>
        </p:nvSpPr>
        <p:spPr>
          <a:xfrm>
            <a:off x="938511" y="6206561"/>
            <a:ext cx="4157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Learn more at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ideagrowth.org</a:t>
            </a:r>
            <a:endParaRPr lang="en-US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2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1E84A61F-CFAF-AFFB-7CCA-27206E06B68A}"/>
              </a:ext>
            </a:extLst>
          </p:cNvPr>
          <p:cNvSpPr/>
          <p:nvPr/>
        </p:nvSpPr>
        <p:spPr>
          <a:xfrm>
            <a:off x="5732063" y="936448"/>
            <a:ext cx="411480" cy="41148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C25DE9-C60F-AD4B-62E6-FC0028557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9" t="60483" r="22102" b="34698"/>
          <a:stretch/>
        </p:blipFill>
        <p:spPr>
          <a:xfrm flipV="1">
            <a:off x="0" y="0"/>
            <a:ext cx="12191718" cy="425651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AE897BF5-3C92-EA3F-2BA4-23C40313137D}"/>
              </a:ext>
            </a:extLst>
          </p:cNvPr>
          <p:cNvSpPr txBox="1"/>
          <p:nvPr/>
        </p:nvSpPr>
        <p:spPr>
          <a:xfrm>
            <a:off x="1442769" y="962027"/>
            <a:ext cx="94015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45440" algn="ctr">
              <a:lnSpc>
                <a:spcPct val="100000"/>
              </a:lnSpc>
              <a:spcBef>
                <a:spcPts val="100"/>
              </a:spcBef>
              <a:tabLst>
                <a:tab pos="1840230" algn="l"/>
                <a:tab pos="2085975" algn="l"/>
              </a:tabLst>
            </a:pPr>
            <a:r>
              <a:rPr lang="en-US" sz="2400" spc="-95" dirty="0">
                <a:solidFill>
                  <a:srgbClr val="00053F"/>
                </a:solidFill>
                <a:latin typeface="Arial Black"/>
                <a:cs typeface="Arial Black"/>
              </a:rPr>
              <a:t>DIFFERENT</a:t>
            </a:r>
            <a:r>
              <a:rPr lang="en-US" sz="2400" spc="-100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lang="en-US" sz="2400" spc="-10" dirty="0">
                <a:solidFill>
                  <a:srgbClr val="00053F"/>
                </a:solidFill>
                <a:latin typeface="Arial Black"/>
                <a:cs typeface="Arial Black"/>
              </a:rPr>
              <a:t>VENUES   </a:t>
            </a:r>
            <a:r>
              <a:rPr lang="en-US" sz="2400" spc="-50" dirty="0">
                <a:solidFill>
                  <a:srgbClr val="00053F"/>
                </a:solidFill>
                <a:latin typeface="Arial Black"/>
                <a:cs typeface="Arial Black"/>
              </a:rPr>
              <a:t>=   </a:t>
            </a:r>
            <a:r>
              <a:rPr lang="en-US" sz="2400" spc="-95" dirty="0">
                <a:solidFill>
                  <a:srgbClr val="00053F"/>
                </a:solidFill>
                <a:latin typeface="Arial Black"/>
                <a:cs typeface="Arial Black"/>
              </a:rPr>
              <a:t>DIFFERENT</a:t>
            </a:r>
            <a:r>
              <a:rPr lang="en-US" sz="2400" spc="-100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lang="en-US" sz="2400" spc="-60" dirty="0">
                <a:solidFill>
                  <a:srgbClr val="00053F"/>
                </a:solidFill>
                <a:latin typeface="Arial Black"/>
                <a:cs typeface="Arial Black"/>
              </a:rPr>
              <a:t>PLAYERS</a:t>
            </a:r>
            <a:endParaRPr lang="en-US" sz="2400" dirty="0">
              <a:latin typeface="Arial Black"/>
              <a:cs typeface="Arial Black"/>
            </a:endParaRPr>
          </a:p>
        </p:txBody>
      </p:sp>
      <p:grpSp>
        <p:nvGrpSpPr>
          <p:cNvPr id="15" name="object 20">
            <a:extLst>
              <a:ext uri="{FF2B5EF4-FFF2-40B4-BE49-F238E27FC236}">
                <a16:creationId xmlns:a16="http://schemas.microsoft.com/office/drawing/2014/main" id="{D850DBF3-BDFC-64E0-F175-2BA6C37921BD}"/>
              </a:ext>
            </a:extLst>
          </p:cNvPr>
          <p:cNvGrpSpPr/>
          <p:nvPr/>
        </p:nvGrpSpPr>
        <p:grpSpPr>
          <a:xfrm>
            <a:off x="9653139" y="5928326"/>
            <a:ext cx="2538579" cy="930745"/>
            <a:chOff x="5703798" y="9298381"/>
            <a:chExt cx="2068830" cy="760095"/>
          </a:xfrm>
        </p:grpSpPr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2FFADDCA-6B10-5978-5675-DBDFE4284BC4}"/>
                </a:ext>
              </a:extLst>
            </p:cNvPr>
            <p:cNvSpPr/>
            <p:nvPr/>
          </p:nvSpPr>
          <p:spPr>
            <a:xfrm>
              <a:off x="5703798" y="9298381"/>
              <a:ext cx="2068830" cy="760095"/>
            </a:xfrm>
            <a:custGeom>
              <a:avLst/>
              <a:gdLst/>
              <a:ahLst/>
              <a:cxnLst/>
              <a:rect l="l" t="t" r="r" b="b"/>
              <a:pathLst>
                <a:path w="2068829" h="760095">
                  <a:moveTo>
                    <a:pt x="2068601" y="0"/>
                  </a:moveTo>
                  <a:lnTo>
                    <a:pt x="0" y="0"/>
                  </a:lnTo>
                  <a:lnTo>
                    <a:pt x="0" y="760018"/>
                  </a:lnTo>
                  <a:lnTo>
                    <a:pt x="2068601" y="760018"/>
                  </a:lnTo>
                  <a:lnTo>
                    <a:pt x="206860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22">
              <a:extLst>
                <a:ext uri="{FF2B5EF4-FFF2-40B4-BE49-F238E27FC236}">
                  <a16:creationId xmlns:a16="http://schemas.microsoft.com/office/drawing/2014/main" id="{905A3CFF-3AFF-FC85-3B58-B3424A18E4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5130" y="9617823"/>
              <a:ext cx="866168" cy="242554"/>
            </a:xfrm>
            <a:prstGeom prst="rect">
              <a:avLst/>
            </a:prstGeom>
          </p:spPr>
        </p:pic>
        <p:pic>
          <p:nvPicPr>
            <p:cNvPr id="18" name="object 23">
              <a:extLst>
                <a:ext uri="{FF2B5EF4-FFF2-40B4-BE49-F238E27FC236}">
                  <a16:creationId xmlns:a16="http://schemas.microsoft.com/office/drawing/2014/main" id="{80B45858-37BE-F395-B8C7-5ADA641D6F0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1029" y="9515076"/>
              <a:ext cx="179764" cy="345301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C14616C-C868-7303-2801-1B50085761FA}"/>
              </a:ext>
            </a:extLst>
          </p:cNvPr>
          <p:cNvSpPr/>
          <p:nvPr/>
        </p:nvSpPr>
        <p:spPr>
          <a:xfrm>
            <a:off x="0" y="5928325"/>
            <a:ext cx="9653139" cy="925805"/>
          </a:xfrm>
          <a:prstGeom prst="rect">
            <a:avLst/>
          </a:prstGeom>
          <a:solidFill>
            <a:srgbClr val="0000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56FEDBB-E560-CABC-6BC2-2827B7E68828}"/>
              </a:ext>
            </a:extLst>
          </p:cNvPr>
          <p:cNvSpPr txBox="1"/>
          <p:nvPr/>
        </p:nvSpPr>
        <p:spPr>
          <a:xfrm>
            <a:off x="1395083" y="1476855"/>
            <a:ext cx="940154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45440" algn="ctr">
              <a:lnSpc>
                <a:spcPct val="100000"/>
              </a:lnSpc>
              <a:spcBef>
                <a:spcPts val="100"/>
              </a:spcBef>
              <a:tabLst>
                <a:tab pos="1840230" algn="l"/>
                <a:tab pos="2085975" algn="l"/>
              </a:tabLst>
            </a:pPr>
            <a:r>
              <a:rPr lang="en-US" sz="2200" spc="-95" dirty="0">
                <a:solidFill>
                  <a:srgbClr val="0005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Broadening the appeal of casino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77952C9C-851A-33F5-47C0-75E3FEFD4AE9}"/>
              </a:ext>
            </a:extLst>
          </p:cNvPr>
          <p:cNvSpPr txBox="1"/>
          <p:nvPr/>
        </p:nvSpPr>
        <p:spPr>
          <a:xfrm>
            <a:off x="4230184" y="2531746"/>
            <a:ext cx="6785328" cy="21210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2589">
              <a:lnSpc>
                <a:spcPct val="100000"/>
              </a:lnSpc>
            </a:pPr>
            <a:r>
              <a:rPr sz="2400" spc="-120" dirty="0">
                <a:solidFill>
                  <a:srgbClr val="00053F"/>
                </a:solidFill>
                <a:latin typeface="Arial Black"/>
                <a:cs typeface="Arial Black"/>
              </a:rPr>
              <a:t>Age</a:t>
            </a:r>
            <a:r>
              <a:rPr sz="2400" spc="-10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53F"/>
                </a:solidFill>
                <a:latin typeface="Arial Black"/>
                <a:cs typeface="Arial Black"/>
              </a:rPr>
              <a:t>50-</a:t>
            </a:r>
            <a:r>
              <a:rPr sz="2400" spc="-75" dirty="0">
                <a:solidFill>
                  <a:srgbClr val="00053F"/>
                </a:solidFill>
                <a:latin typeface="Arial Black"/>
                <a:cs typeface="Arial Black"/>
              </a:rPr>
              <a:t>55:</a:t>
            </a:r>
            <a:r>
              <a:rPr sz="2400" spc="-10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53F"/>
                </a:solidFill>
                <a:latin typeface="Arial"/>
                <a:cs typeface="Arial"/>
              </a:rPr>
              <a:t>Land-</a:t>
            </a:r>
            <a:r>
              <a:rPr sz="2400" spc="-30" dirty="0">
                <a:solidFill>
                  <a:srgbClr val="00053F"/>
                </a:solidFill>
                <a:latin typeface="Arial"/>
                <a:cs typeface="Arial"/>
              </a:rPr>
              <a:t>Based</a:t>
            </a:r>
            <a:r>
              <a:rPr sz="2400" spc="3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53F"/>
                </a:solidFill>
                <a:latin typeface="Arial"/>
                <a:cs typeface="Arial"/>
              </a:rPr>
              <a:t>Casinos</a:t>
            </a:r>
            <a:endParaRPr lang="en-US" sz="2400" spc="-10" dirty="0">
              <a:solidFill>
                <a:srgbClr val="00053F"/>
              </a:solidFill>
              <a:latin typeface="Arial"/>
              <a:cs typeface="Arial"/>
            </a:endParaRPr>
          </a:p>
          <a:p>
            <a:pPr marL="1672589"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672589">
              <a:lnSpc>
                <a:spcPct val="100000"/>
              </a:lnSpc>
              <a:spcBef>
                <a:spcPts val="1005"/>
              </a:spcBef>
            </a:pPr>
            <a:r>
              <a:rPr sz="2400" spc="-114" dirty="0">
                <a:solidFill>
                  <a:srgbClr val="00053F"/>
                </a:solidFill>
                <a:latin typeface="Arial Black"/>
                <a:cs typeface="Arial Black"/>
              </a:rPr>
              <a:t>Age</a:t>
            </a:r>
            <a:r>
              <a:rPr sz="2400" spc="-160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spc="70" dirty="0">
                <a:solidFill>
                  <a:srgbClr val="00053F"/>
                </a:solidFill>
                <a:latin typeface="Arial Black"/>
                <a:cs typeface="Arial Black"/>
              </a:rPr>
              <a:t>40-</a:t>
            </a:r>
            <a:r>
              <a:rPr sz="2400" spc="-50" dirty="0">
                <a:solidFill>
                  <a:srgbClr val="00053F"/>
                </a:solidFill>
                <a:latin typeface="Arial Black"/>
                <a:cs typeface="Arial Black"/>
              </a:rPr>
              <a:t>45:</a:t>
            </a:r>
            <a:r>
              <a:rPr sz="2400" spc="-15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spc="-35" dirty="0">
                <a:solidFill>
                  <a:srgbClr val="00053F"/>
                </a:solidFill>
                <a:latin typeface="Arial"/>
                <a:cs typeface="Arial"/>
              </a:rPr>
              <a:t>Online</a:t>
            </a:r>
            <a:r>
              <a:rPr sz="2400" spc="-3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53F"/>
                </a:solidFill>
                <a:latin typeface="Arial"/>
                <a:cs typeface="Arial"/>
              </a:rPr>
              <a:t>Casinos</a:t>
            </a:r>
            <a:endParaRPr lang="en-US" sz="2400" spc="-10" dirty="0">
              <a:solidFill>
                <a:srgbClr val="00053F"/>
              </a:solidFill>
              <a:latin typeface="Arial"/>
              <a:cs typeface="Arial"/>
            </a:endParaRPr>
          </a:p>
          <a:p>
            <a:pPr marL="1672589">
              <a:lnSpc>
                <a:spcPct val="100000"/>
              </a:lnSpc>
              <a:spcBef>
                <a:spcPts val="1005"/>
              </a:spcBef>
            </a:pPr>
            <a:endParaRPr sz="2000" dirty="0">
              <a:latin typeface="Arial"/>
              <a:cs typeface="Arial"/>
            </a:endParaRPr>
          </a:p>
          <a:p>
            <a:pPr marL="1672589">
              <a:lnSpc>
                <a:spcPct val="100000"/>
              </a:lnSpc>
              <a:spcBef>
                <a:spcPts val="1010"/>
              </a:spcBef>
            </a:pPr>
            <a:r>
              <a:rPr sz="2400" spc="-114" dirty="0">
                <a:solidFill>
                  <a:srgbClr val="00053F"/>
                </a:solidFill>
                <a:latin typeface="Arial Black"/>
                <a:cs typeface="Arial Black"/>
              </a:rPr>
              <a:t>Age</a:t>
            </a:r>
            <a:r>
              <a:rPr sz="2400" spc="-16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53F"/>
                </a:solidFill>
                <a:latin typeface="Arial Black"/>
                <a:cs typeface="Arial Black"/>
              </a:rPr>
              <a:t>30-</a:t>
            </a:r>
            <a:r>
              <a:rPr sz="2400" spc="-85" dirty="0">
                <a:solidFill>
                  <a:srgbClr val="00053F"/>
                </a:solidFill>
                <a:latin typeface="Arial Black"/>
                <a:cs typeface="Arial Black"/>
              </a:rPr>
              <a:t>35:</a:t>
            </a:r>
            <a:r>
              <a:rPr sz="2400" spc="-160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spc="-35" dirty="0">
                <a:solidFill>
                  <a:srgbClr val="00053F"/>
                </a:solidFill>
                <a:latin typeface="Arial"/>
                <a:cs typeface="Arial"/>
              </a:rPr>
              <a:t>Online </a:t>
            </a:r>
            <a:r>
              <a:rPr sz="2400" spc="-10" dirty="0">
                <a:solidFill>
                  <a:srgbClr val="00053F"/>
                </a:solidFill>
                <a:latin typeface="Arial"/>
                <a:cs typeface="Arial"/>
              </a:rPr>
              <a:t>Sports</a:t>
            </a:r>
            <a:r>
              <a:rPr sz="2400" spc="-3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053F"/>
                </a:solidFill>
                <a:latin typeface="Arial"/>
                <a:cs typeface="Arial"/>
              </a:rPr>
              <a:t>Betting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2" name="object 15">
            <a:extLst>
              <a:ext uri="{FF2B5EF4-FFF2-40B4-BE49-F238E27FC236}">
                <a16:creationId xmlns:a16="http://schemas.microsoft.com/office/drawing/2014/main" id="{05CEC5A9-0F59-2CE4-D12D-0700DA210829}"/>
              </a:ext>
            </a:extLst>
          </p:cNvPr>
          <p:cNvGrpSpPr/>
          <p:nvPr/>
        </p:nvGrpSpPr>
        <p:grpSpPr>
          <a:xfrm>
            <a:off x="1699212" y="2323924"/>
            <a:ext cx="3213515" cy="2877191"/>
            <a:chOff x="1756149" y="7636256"/>
            <a:chExt cx="1524635" cy="1365885"/>
          </a:xfrm>
        </p:grpSpPr>
        <p:sp>
          <p:nvSpPr>
            <p:cNvPr id="13" name="object 16">
              <a:extLst>
                <a:ext uri="{FF2B5EF4-FFF2-40B4-BE49-F238E27FC236}">
                  <a16:creationId xmlns:a16="http://schemas.microsoft.com/office/drawing/2014/main" id="{BD17CCB4-2889-B0F7-DA6B-D2CA44BFA9B5}"/>
                </a:ext>
              </a:extLst>
            </p:cNvPr>
            <p:cNvSpPr/>
            <p:nvPr/>
          </p:nvSpPr>
          <p:spPr>
            <a:xfrm>
              <a:off x="1825015" y="7636256"/>
              <a:ext cx="925194" cy="1238885"/>
            </a:xfrm>
            <a:custGeom>
              <a:avLst/>
              <a:gdLst/>
              <a:ahLst/>
              <a:cxnLst/>
              <a:rect l="l" t="t" r="r" b="b"/>
              <a:pathLst>
                <a:path w="925194" h="1238884">
                  <a:moveTo>
                    <a:pt x="311848" y="321767"/>
                  </a:moveTo>
                  <a:lnTo>
                    <a:pt x="305816" y="291299"/>
                  </a:lnTo>
                  <a:lnTo>
                    <a:pt x="289356" y="266484"/>
                  </a:lnTo>
                  <a:lnTo>
                    <a:pt x="264883" y="249796"/>
                  </a:lnTo>
                  <a:lnTo>
                    <a:pt x="234823" y="243674"/>
                  </a:lnTo>
                  <a:lnTo>
                    <a:pt x="226174" y="243674"/>
                  </a:lnTo>
                  <a:lnTo>
                    <a:pt x="210286" y="251980"/>
                  </a:lnTo>
                  <a:lnTo>
                    <a:pt x="193103" y="258140"/>
                  </a:lnTo>
                  <a:lnTo>
                    <a:pt x="174879" y="261988"/>
                  </a:lnTo>
                  <a:lnTo>
                    <a:pt x="155905" y="263309"/>
                  </a:lnTo>
                  <a:lnTo>
                    <a:pt x="137007" y="261988"/>
                  </a:lnTo>
                  <a:lnTo>
                    <a:pt x="118833" y="258140"/>
                  </a:lnTo>
                  <a:lnTo>
                    <a:pt x="101663" y="251968"/>
                  </a:lnTo>
                  <a:lnTo>
                    <a:pt x="85788" y="243674"/>
                  </a:lnTo>
                  <a:lnTo>
                    <a:pt x="77025" y="243674"/>
                  </a:lnTo>
                  <a:lnTo>
                    <a:pt x="47015" y="249796"/>
                  </a:lnTo>
                  <a:lnTo>
                    <a:pt x="22542" y="266484"/>
                  </a:lnTo>
                  <a:lnTo>
                    <a:pt x="6045" y="291299"/>
                  </a:lnTo>
                  <a:lnTo>
                    <a:pt x="0" y="321767"/>
                  </a:lnTo>
                  <a:lnTo>
                    <a:pt x="101" y="472770"/>
                  </a:lnTo>
                  <a:lnTo>
                    <a:pt x="3238" y="505371"/>
                  </a:lnTo>
                  <a:lnTo>
                    <a:pt x="12687" y="529882"/>
                  </a:lnTo>
                  <a:lnTo>
                    <a:pt x="28511" y="548741"/>
                  </a:lnTo>
                  <a:lnTo>
                    <a:pt x="50761" y="564400"/>
                  </a:lnTo>
                  <a:lnTo>
                    <a:pt x="41173" y="845781"/>
                  </a:lnTo>
                  <a:lnTo>
                    <a:pt x="53924" y="867676"/>
                  </a:lnTo>
                  <a:lnTo>
                    <a:pt x="80352" y="874928"/>
                  </a:lnTo>
                  <a:lnTo>
                    <a:pt x="107251" y="867613"/>
                  </a:lnTo>
                  <a:lnTo>
                    <a:pt x="121373" y="845781"/>
                  </a:lnTo>
                  <a:lnTo>
                    <a:pt x="145300" y="640499"/>
                  </a:lnTo>
                  <a:lnTo>
                    <a:pt x="149491" y="635127"/>
                  </a:lnTo>
                  <a:lnTo>
                    <a:pt x="162445" y="635127"/>
                  </a:lnTo>
                  <a:lnTo>
                    <a:pt x="166649" y="640499"/>
                  </a:lnTo>
                  <a:lnTo>
                    <a:pt x="190474" y="845781"/>
                  </a:lnTo>
                  <a:lnTo>
                    <a:pt x="204673" y="867613"/>
                  </a:lnTo>
                  <a:lnTo>
                    <a:pt x="231597" y="874928"/>
                  </a:lnTo>
                  <a:lnTo>
                    <a:pt x="258025" y="867676"/>
                  </a:lnTo>
                  <a:lnTo>
                    <a:pt x="270764" y="845781"/>
                  </a:lnTo>
                  <a:lnTo>
                    <a:pt x="261200" y="564400"/>
                  </a:lnTo>
                  <a:lnTo>
                    <a:pt x="283438" y="548741"/>
                  </a:lnTo>
                  <a:lnTo>
                    <a:pt x="299250" y="529882"/>
                  </a:lnTo>
                  <a:lnTo>
                    <a:pt x="308711" y="505371"/>
                  </a:lnTo>
                  <a:lnTo>
                    <a:pt x="311848" y="472770"/>
                  </a:lnTo>
                  <a:lnTo>
                    <a:pt x="311848" y="321767"/>
                  </a:lnTo>
                  <a:close/>
                </a:path>
                <a:path w="925194" h="1238884">
                  <a:moveTo>
                    <a:pt x="839673" y="125133"/>
                  </a:moveTo>
                  <a:lnTo>
                    <a:pt x="832231" y="85496"/>
                  </a:lnTo>
                  <a:lnTo>
                    <a:pt x="811466" y="51130"/>
                  </a:lnTo>
                  <a:lnTo>
                    <a:pt x="779780" y="24079"/>
                  </a:lnTo>
                  <a:lnTo>
                    <a:pt x="739533" y="6362"/>
                  </a:lnTo>
                  <a:lnTo>
                    <a:pt x="693102" y="0"/>
                  </a:lnTo>
                  <a:lnTo>
                    <a:pt x="646722" y="6362"/>
                  </a:lnTo>
                  <a:lnTo>
                    <a:pt x="606501" y="24079"/>
                  </a:lnTo>
                  <a:lnTo>
                    <a:pt x="574827" y="51130"/>
                  </a:lnTo>
                  <a:lnTo>
                    <a:pt x="554075" y="85496"/>
                  </a:lnTo>
                  <a:lnTo>
                    <a:pt x="546620" y="125133"/>
                  </a:lnTo>
                  <a:lnTo>
                    <a:pt x="546620" y="176377"/>
                  </a:lnTo>
                  <a:lnTo>
                    <a:pt x="554075" y="216014"/>
                  </a:lnTo>
                  <a:lnTo>
                    <a:pt x="574827" y="250367"/>
                  </a:lnTo>
                  <a:lnTo>
                    <a:pt x="606501" y="277418"/>
                  </a:lnTo>
                  <a:lnTo>
                    <a:pt x="646722" y="295135"/>
                  </a:lnTo>
                  <a:lnTo>
                    <a:pt x="693102" y="301485"/>
                  </a:lnTo>
                  <a:lnTo>
                    <a:pt x="739533" y="295135"/>
                  </a:lnTo>
                  <a:lnTo>
                    <a:pt x="779780" y="277418"/>
                  </a:lnTo>
                  <a:lnTo>
                    <a:pt x="811466" y="250355"/>
                  </a:lnTo>
                  <a:lnTo>
                    <a:pt x="832231" y="216001"/>
                  </a:lnTo>
                  <a:lnTo>
                    <a:pt x="839673" y="176377"/>
                  </a:lnTo>
                  <a:lnTo>
                    <a:pt x="839673" y="125133"/>
                  </a:lnTo>
                  <a:close/>
                </a:path>
                <a:path w="925194" h="1238884">
                  <a:moveTo>
                    <a:pt x="925017" y="427964"/>
                  </a:moveTo>
                  <a:lnTo>
                    <a:pt x="916063" y="383336"/>
                  </a:lnTo>
                  <a:lnTo>
                    <a:pt x="891578" y="346951"/>
                  </a:lnTo>
                  <a:lnTo>
                    <a:pt x="855205" y="322453"/>
                  </a:lnTo>
                  <a:lnTo>
                    <a:pt x="810526" y="313474"/>
                  </a:lnTo>
                  <a:lnTo>
                    <a:pt x="797585" y="313474"/>
                  </a:lnTo>
                  <a:lnTo>
                    <a:pt x="773925" y="325640"/>
                  </a:lnTo>
                  <a:lnTo>
                    <a:pt x="748372" y="334657"/>
                  </a:lnTo>
                  <a:lnTo>
                    <a:pt x="721309" y="340258"/>
                  </a:lnTo>
                  <a:lnTo>
                    <a:pt x="693127" y="342176"/>
                  </a:lnTo>
                  <a:lnTo>
                    <a:pt x="665010" y="340258"/>
                  </a:lnTo>
                  <a:lnTo>
                    <a:pt x="637984" y="334657"/>
                  </a:lnTo>
                  <a:lnTo>
                    <a:pt x="612444" y="325640"/>
                  </a:lnTo>
                  <a:lnTo>
                    <a:pt x="588797" y="313474"/>
                  </a:lnTo>
                  <a:lnTo>
                    <a:pt x="575830" y="313474"/>
                  </a:lnTo>
                  <a:lnTo>
                    <a:pt x="531215" y="322453"/>
                  </a:lnTo>
                  <a:lnTo>
                    <a:pt x="494830" y="346951"/>
                  </a:lnTo>
                  <a:lnTo>
                    <a:pt x="470319" y="383336"/>
                  </a:lnTo>
                  <a:lnTo>
                    <a:pt x="461340" y="427964"/>
                  </a:lnTo>
                  <a:lnTo>
                    <a:pt x="461454" y="649262"/>
                  </a:lnTo>
                  <a:lnTo>
                    <a:pt x="466115" y="696950"/>
                  </a:lnTo>
                  <a:lnTo>
                    <a:pt x="480123" y="732802"/>
                  </a:lnTo>
                  <a:lnTo>
                    <a:pt x="503593" y="760412"/>
                  </a:lnTo>
                  <a:lnTo>
                    <a:pt x="536587" y="783348"/>
                  </a:lnTo>
                  <a:lnTo>
                    <a:pt x="522503" y="1195578"/>
                  </a:lnTo>
                  <a:lnTo>
                    <a:pt x="541426" y="1227696"/>
                  </a:lnTo>
                  <a:lnTo>
                    <a:pt x="580720" y="1238326"/>
                  </a:lnTo>
                  <a:lnTo>
                    <a:pt x="620737" y="1227594"/>
                  </a:lnTo>
                  <a:lnTo>
                    <a:pt x="641781" y="1195578"/>
                  </a:lnTo>
                  <a:lnTo>
                    <a:pt x="677354" y="894816"/>
                  </a:lnTo>
                  <a:lnTo>
                    <a:pt x="683552" y="887018"/>
                  </a:lnTo>
                  <a:lnTo>
                    <a:pt x="702818" y="887018"/>
                  </a:lnTo>
                  <a:lnTo>
                    <a:pt x="709002" y="894816"/>
                  </a:lnTo>
                  <a:lnTo>
                    <a:pt x="744474" y="1195578"/>
                  </a:lnTo>
                  <a:lnTo>
                    <a:pt x="765581" y="1227594"/>
                  </a:lnTo>
                  <a:lnTo>
                    <a:pt x="805637" y="1238326"/>
                  </a:lnTo>
                  <a:lnTo>
                    <a:pt x="844956" y="1227696"/>
                  </a:lnTo>
                  <a:lnTo>
                    <a:pt x="863892" y="1195578"/>
                  </a:lnTo>
                  <a:lnTo>
                    <a:pt x="849744" y="783348"/>
                  </a:lnTo>
                  <a:lnTo>
                    <a:pt x="882751" y="760412"/>
                  </a:lnTo>
                  <a:lnTo>
                    <a:pt x="906233" y="732802"/>
                  </a:lnTo>
                  <a:lnTo>
                    <a:pt x="920267" y="696950"/>
                  </a:lnTo>
                  <a:lnTo>
                    <a:pt x="924928" y="649262"/>
                  </a:lnTo>
                  <a:lnTo>
                    <a:pt x="925017" y="427964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17">
              <a:extLst>
                <a:ext uri="{FF2B5EF4-FFF2-40B4-BE49-F238E27FC236}">
                  <a16:creationId xmlns:a16="http://schemas.microsoft.com/office/drawing/2014/main" id="{6E9F6DC0-FECB-1721-63D4-8B0C0729626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2418" y="7665885"/>
              <a:ext cx="197002" cy="205778"/>
            </a:xfrm>
            <a:prstGeom prst="rect">
              <a:avLst/>
            </a:prstGeom>
          </p:spPr>
        </p:pic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9717623B-83BE-DA61-D2DF-E7A9F322179D}"/>
                </a:ext>
              </a:extLst>
            </p:cNvPr>
            <p:cNvSpPr/>
            <p:nvPr/>
          </p:nvSpPr>
          <p:spPr>
            <a:xfrm>
              <a:off x="1756143" y="7879931"/>
              <a:ext cx="1524635" cy="1122045"/>
            </a:xfrm>
            <a:custGeom>
              <a:avLst/>
              <a:gdLst/>
              <a:ahLst/>
              <a:cxnLst/>
              <a:rect l="l" t="t" r="r" b="b"/>
              <a:pathLst>
                <a:path w="1524635" h="1122045">
                  <a:moveTo>
                    <a:pt x="1455115" y="78117"/>
                  </a:moveTo>
                  <a:lnTo>
                    <a:pt x="1449095" y="47663"/>
                  </a:lnTo>
                  <a:lnTo>
                    <a:pt x="1432636" y="22847"/>
                  </a:lnTo>
                  <a:lnTo>
                    <a:pt x="1408201" y="6159"/>
                  </a:lnTo>
                  <a:lnTo>
                    <a:pt x="1378216" y="38"/>
                  </a:lnTo>
                  <a:lnTo>
                    <a:pt x="1369453" y="38"/>
                  </a:lnTo>
                  <a:lnTo>
                    <a:pt x="1353566" y="8331"/>
                  </a:lnTo>
                  <a:lnTo>
                    <a:pt x="1336395" y="14503"/>
                  </a:lnTo>
                  <a:lnTo>
                    <a:pt x="1318209" y="18338"/>
                  </a:lnTo>
                  <a:lnTo>
                    <a:pt x="1299286" y="19659"/>
                  </a:lnTo>
                  <a:lnTo>
                    <a:pt x="1280325" y="18338"/>
                  </a:lnTo>
                  <a:lnTo>
                    <a:pt x="1262113" y="14490"/>
                  </a:lnTo>
                  <a:lnTo>
                    <a:pt x="1244917" y="8331"/>
                  </a:lnTo>
                  <a:lnTo>
                    <a:pt x="1229042" y="38"/>
                  </a:lnTo>
                  <a:lnTo>
                    <a:pt x="1220419" y="0"/>
                  </a:lnTo>
                  <a:lnTo>
                    <a:pt x="1190371" y="6121"/>
                  </a:lnTo>
                  <a:lnTo>
                    <a:pt x="1165898" y="22809"/>
                  </a:lnTo>
                  <a:lnTo>
                    <a:pt x="1149426" y="47625"/>
                  </a:lnTo>
                  <a:lnTo>
                    <a:pt x="1143393" y="78092"/>
                  </a:lnTo>
                  <a:lnTo>
                    <a:pt x="1143393" y="229095"/>
                  </a:lnTo>
                  <a:lnTo>
                    <a:pt x="1146530" y="261696"/>
                  </a:lnTo>
                  <a:lnTo>
                    <a:pt x="1155992" y="286207"/>
                  </a:lnTo>
                  <a:lnTo>
                    <a:pt x="1171816" y="305066"/>
                  </a:lnTo>
                  <a:lnTo>
                    <a:pt x="1194066" y="320725"/>
                  </a:lnTo>
                  <a:lnTo>
                    <a:pt x="1184478" y="602107"/>
                  </a:lnTo>
                  <a:lnTo>
                    <a:pt x="1197229" y="624001"/>
                  </a:lnTo>
                  <a:lnTo>
                    <a:pt x="1223670" y="631253"/>
                  </a:lnTo>
                  <a:lnTo>
                    <a:pt x="1250594" y="623938"/>
                  </a:lnTo>
                  <a:lnTo>
                    <a:pt x="1264780" y="602107"/>
                  </a:lnTo>
                  <a:lnTo>
                    <a:pt x="1288605" y="396824"/>
                  </a:lnTo>
                  <a:lnTo>
                    <a:pt x="1292796" y="391452"/>
                  </a:lnTo>
                  <a:lnTo>
                    <a:pt x="1305763" y="391452"/>
                  </a:lnTo>
                  <a:lnTo>
                    <a:pt x="1309979" y="396824"/>
                  </a:lnTo>
                  <a:lnTo>
                    <a:pt x="1333754" y="602107"/>
                  </a:lnTo>
                  <a:lnTo>
                    <a:pt x="1347952" y="623938"/>
                  </a:lnTo>
                  <a:lnTo>
                    <a:pt x="1374889" y="631253"/>
                  </a:lnTo>
                  <a:lnTo>
                    <a:pt x="1401330" y="624001"/>
                  </a:lnTo>
                  <a:lnTo>
                    <a:pt x="1414068" y="602107"/>
                  </a:lnTo>
                  <a:lnTo>
                    <a:pt x="1404480" y="320763"/>
                  </a:lnTo>
                  <a:lnTo>
                    <a:pt x="1426718" y="305104"/>
                  </a:lnTo>
                  <a:lnTo>
                    <a:pt x="1442529" y="286245"/>
                  </a:lnTo>
                  <a:lnTo>
                    <a:pt x="1451978" y="261734"/>
                  </a:lnTo>
                  <a:lnTo>
                    <a:pt x="1455115" y="229133"/>
                  </a:lnTo>
                  <a:lnTo>
                    <a:pt x="1455115" y="78117"/>
                  </a:lnTo>
                  <a:close/>
                </a:path>
                <a:path w="1524635" h="1122045">
                  <a:moveTo>
                    <a:pt x="1524076" y="614502"/>
                  </a:moveTo>
                  <a:lnTo>
                    <a:pt x="1516494" y="575183"/>
                  </a:lnTo>
                  <a:lnTo>
                    <a:pt x="1490611" y="541337"/>
                  </a:lnTo>
                  <a:lnTo>
                    <a:pt x="1454023" y="523494"/>
                  </a:lnTo>
                  <a:lnTo>
                    <a:pt x="1440738" y="533323"/>
                  </a:lnTo>
                  <a:lnTo>
                    <a:pt x="1436852" y="549389"/>
                  </a:lnTo>
                  <a:lnTo>
                    <a:pt x="1447038" y="564667"/>
                  </a:lnTo>
                  <a:lnTo>
                    <a:pt x="1460182" y="574763"/>
                  </a:lnTo>
                  <a:lnTo>
                    <a:pt x="1469593" y="584758"/>
                  </a:lnTo>
                  <a:lnTo>
                    <a:pt x="1475638" y="594321"/>
                  </a:lnTo>
                  <a:lnTo>
                    <a:pt x="1478686" y="603186"/>
                  </a:lnTo>
                  <a:lnTo>
                    <a:pt x="1479321" y="611682"/>
                  </a:lnTo>
                  <a:lnTo>
                    <a:pt x="1477556" y="620369"/>
                  </a:lnTo>
                  <a:lnTo>
                    <a:pt x="1437957" y="659130"/>
                  </a:lnTo>
                  <a:lnTo>
                    <a:pt x="1399387" y="675373"/>
                  </a:lnTo>
                  <a:lnTo>
                    <a:pt x="1352143" y="686422"/>
                  </a:lnTo>
                  <a:lnTo>
                    <a:pt x="1299311" y="690499"/>
                  </a:lnTo>
                  <a:lnTo>
                    <a:pt x="1246403" y="686422"/>
                  </a:lnTo>
                  <a:lnTo>
                    <a:pt x="1199134" y="675373"/>
                  </a:lnTo>
                  <a:lnTo>
                    <a:pt x="1160538" y="659130"/>
                  </a:lnTo>
                  <a:lnTo>
                    <a:pt x="1125601" y="629551"/>
                  </a:lnTo>
                  <a:lnTo>
                    <a:pt x="1119162" y="611682"/>
                  </a:lnTo>
                  <a:lnTo>
                    <a:pt x="1119797" y="603186"/>
                  </a:lnTo>
                  <a:lnTo>
                    <a:pt x="1122845" y="594321"/>
                  </a:lnTo>
                  <a:lnTo>
                    <a:pt x="1128890" y="584758"/>
                  </a:lnTo>
                  <a:lnTo>
                    <a:pt x="1138301" y="574763"/>
                  </a:lnTo>
                  <a:lnTo>
                    <a:pt x="1151445" y="564667"/>
                  </a:lnTo>
                  <a:lnTo>
                    <a:pt x="1160830" y="552881"/>
                  </a:lnTo>
                  <a:lnTo>
                    <a:pt x="1160907" y="538975"/>
                  </a:lnTo>
                  <a:lnTo>
                    <a:pt x="1153033" y="527519"/>
                  </a:lnTo>
                  <a:lnTo>
                    <a:pt x="1138605" y="523100"/>
                  </a:lnTo>
                  <a:lnTo>
                    <a:pt x="1134414" y="523214"/>
                  </a:lnTo>
                  <a:lnTo>
                    <a:pt x="1093012" y="557453"/>
                  </a:lnTo>
                  <a:lnTo>
                    <a:pt x="1075588" y="594423"/>
                  </a:lnTo>
                  <a:lnTo>
                    <a:pt x="1074432" y="614502"/>
                  </a:lnTo>
                  <a:lnTo>
                    <a:pt x="1078598" y="634365"/>
                  </a:lnTo>
                  <a:lnTo>
                    <a:pt x="1101140" y="670636"/>
                  </a:lnTo>
                  <a:lnTo>
                    <a:pt x="1132408" y="695248"/>
                  </a:lnTo>
                  <a:lnTo>
                    <a:pt x="1144549" y="702119"/>
                  </a:lnTo>
                  <a:lnTo>
                    <a:pt x="988644" y="809053"/>
                  </a:lnTo>
                  <a:lnTo>
                    <a:pt x="979830" y="819010"/>
                  </a:lnTo>
                  <a:lnTo>
                    <a:pt x="976896" y="831291"/>
                  </a:lnTo>
                  <a:lnTo>
                    <a:pt x="979830" y="843584"/>
                  </a:lnTo>
                  <a:lnTo>
                    <a:pt x="988644" y="853630"/>
                  </a:lnTo>
                  <a:lnTo>
                    <a:pt x="1009396" y="870242"/>
                  </a:lnTo>
                  <a:lnTo>
                    <a:pt x="1024521" y="887095"/>
                  </a:lnTo>
                  <a:lnTo>
                    <a:pt x="1034453" y="903795"/>
                  </a:lnTo>
                  <a:lnTo>
                    <a:pt x="1039647" y="919924"/>
                  </a:lnTo>
                  <a:lnTo>
                    <a:pt x="1040714" y="935647"/>
                  </a:lnTo>
                  <a:lnTo>
                    <a:pt x="1037590" y="951598"/>
                  </a:lnTo>
                  <a:lnTo>
                    <a:pt x="1016635" y="985024"/>
                  </a:lnTo>
                  <a:lnTo>
                    <a:pt x="956335" y="1027010"/>
                  </a:lnTo>
                  <a:lnTo>
                    <a:pt x="914996" y="1043660"/>
                  </a:lnTo>
                  <a:lnTo>
                    <a:pt x="867943" y="1056449"/>
                  </a:lnTo>
                  <a:lnTo>
                    <a:pt x="816495" y="1064653"/>
                  </a:lnTo>
                  <a:lnTo>
                    <a:pt x="761987" y="1067549"/>
                  </a:lnTo>
                  <a:lnTo>
                    <a:pt x="707504" y="1064653"/>
                  </a:lnTo>
                  <a:lnTo>
                    <a:pt x="656069" y="1056449"/>
                  </a:lnTo>
                  <a:lnTo>
                    <a:pt x="609015" y="1043660"/>
                  </a:lnTo>
                  <a:lnTo>
                    <a:pt x="567677" y="1027010"/>
                  </a:lnTo>
                  <a:lnTo>
                    <a:pt x="533361" y="1007224"/>
                  </a:lnTo>
                  <a:lnTo>
                    <a:pt x="494271" y="967994"/>
                  </a:lnTo>
                  <a:lnTo>
                    <a:pt x="483273" y="935647"/>
                  </a:lnTo>
                  <a:lnTo>
                    <a:pt x="484339" y="919924"/>
                  </a:lnTo>
                  <a:lnTo>
                    <a:pt x="489546" y="903808"/>
                  </a:lnTo>
                  <a:lnTo>
                    <a:pt x="499503" y="887120"/>
                  </a:lnTo>
                  <a:lnTo>
                    <a:pt x="514629" y="870254"/>
                  </a:lnTo>
                  <a:lnTo>
                    <a:pt x="535343" y="853630"/>
                  </a:lnTo>
                  <a:lnTo>
                    <a:pt x="544131" y="843584"/>
                  </a:lnTo>
                  <a:lnTo>
                    <a:pt x="547052" y="831278"/>
                  </a:lnTo>
                  <a:lnTo>
                    <a:pt x="544131" y="818997"/>
                  </a:lnTo>
                  <a:lnTo>
                    <a:pt x="535343" y="809053"/>
                  </a:lnTo>
                  <a:lnTo>
                    <a:pt x="379539" y="702119"/>
                  </a:lnTo>
                  <a:lnTo>
                    <a:pt x="391693" y="695223"/>
                  </a:lnTo>
                  <a:lnTo>
                    <a:pt x="422948" y="670636"/>
                  </a:lnTo>
                  <a:lnTo>
                    <a:pt x="445427" y="634365"/>
                  </a:lnTo>
                  <a:lnTo>
                    <a:pt x="449554" y="614502"/>
                  </a:lnTo>
                  <a:lnTo>
                    <a:pt x="448411" y="594423"/>
                  </a:lnTo>
                  <a:lnTo>
                    <a:pt x="431152" y="557453"/>
                  </a:lnTo>
                  <a:lnTo>
                    <a:pt x="397611" y="526948"/>
                  </a:lnTo>
                  <a:lnTo>
                    <a:pt x="389293" y="523570"/>
                  </a:lnTo>
                  <a:lnTo>
                    <a:pt x="380606" y="523621"/>
                  </a:lnTo>
                  <a:lnTo>
                    <a:pt x="372579" y="526910"/>
                  </a:lnTo>
                  <a:lnTo>
                    <a:pt x="366229" y="533247"/>
                  </a:lnTo>
                  <a:lnTo>
                    <a:pt x="362788" y="541616"/>
                  </a:lnTo>
                  <a:lnTo>
                    <a:pt x="362851" y="550303"/>
                  </a:lnTo>
                  <a:lnTo>
                    <a:pt x="366166" y="558304"/>
                  </a:lnTo>
                  <a:lnTo>
                    <a:pt x="372529" y="564642"/>
                  </a:lnTo>
                  <a:lnTo>
                    <a:pt x="385724" y="574738"/>
                  </a:lnTo>
                  <a:lnTo>
                    <a:pt x="395160" y="584733"/>
                  </a:lnTo>
                  <a:lnTo>
                    <a:pt x="401218" y="594296"/>
                  </a:lnTo>
                  <a:lnTo>
                    <a:pt x="404253" y="603161"/>
                  </a:lnTo>
                  <a:lnTo>
                    <a:pt x="404888" y="611657"/>
                  </a:lnTo>
                  <a:lnTo>
                    <a:pt x="403136" y="620344"/>
                  </a:lnTo>
                  <a:lnTo>
                    <a:pt x="363524" y="659104"/>
                  </a:lnTo>
                  <a:lnTo>
                    <a:pt x="324942" y="675347"/>
                  </a:lnTo>
                  <a:lnTo>
                    <a:pt x="277672" y="686396"/>
                  </a:lnTo>
                  <a:lnTo>
                    <a:pt x="224751" y="690473"/>
                  </a:lnTo>
                  <a:lnTo>
                    <a:pt x="171894" y="686396"/>
                  </a:lnTo>
                  <a:lnTo>
                    <a:pt x="124637" y="675347"/>
                  </a:lnTo>
                  <a:lnTo>
                    <a:pt x="86055" y="659104"/>
                  </a:lnTo>
                  <a:lnTo>
                    <a:pt x="51155" y="629526"/>
                  </a:lnTo>
                  <a:lnTo>
                    <a:pt x="44640" y="611657"/>
                  </a:lnTo>
                  <a:lnTo>
                    <a:pt x="45262" y="603161"/>
                  </a:lnTo>
                  <a:lnTo>
                    <a:pt x="48323" y="594296"/>
                  </a:lnTo>
                  <a:lnTo>
                    <a:pt x="54406" y="584733"/>
                  </a:lnTo>
                  <a:lnTo>
                    <a:pt x="63842" y="574738"/>
                  </a:lnTo>
                  <a:lnTo>
                    <a:pt x="77012" y="564642"/>
                  </a:lnTo>
                  <a:lnTo>
                    <a:pt x="86385" y="552869"/>
                  </a:lnTo>
                  <a:lnTo>
                    <a:pt x="86423" y="538975"/>
                  </a:lnTo>
                  <a:lnTo>
                    <a:pt x="78549" y="527532"/>
                  </a:lnTo>
                  <a:lnTo>
                    <a:pt x="64173" y="523100"/>
                  </a:lnTo>
                  <a:lnTo>
                    <a:pt x="59867" y="523214"/>
                  </a:lnTo>
                  <a:lnTo>
                    <a:pt x="18529" y="557453"/>
                  </a:lnTo>
                  <a:lnTo>
                    <a:pt x="1155" y="594423"/>
                  </a:lnTo>
                  <a:lnTo>
                    <a:pt x="0" y="614502"/>
                  </a:lnTo>
                  <a:lnTo>
                    <a:pt x="4165" y="634365"/>
                  </a:lnTo>
                  <a:lnTo>
                    <a:pt x="26695" y="670636"/>
                  </a:lnTo>
                  <a:lnTo>
                    <a:pt x="63652" y="699033"/>
                  </a:lnTo>
                  <a:lnTo>
                    <a:pt x="110680" y="719315"/>
                  </a:lnTo>
                  <a:lnTo>
                    <a:pt x="165239" y="731481"/>
                  </a:lnTo>
                  <a:lnTo>
                    <a:pt x="224764" y="735533"/>
                  </a:lnTo>
                  <a:lnTo>
                    <a:pt x="248920" y="734860"/>
                  </a:lnTo>
                  <a:lnTo>
                    <a:pt x="272478" y="732878"/>
                  </a:lnTo>
                  <a:lnTo>
                    <a:pt x="295325" y="729615"/>
                  </a:lnTo>
                  <a:lnTo>
                    <a:pt x="317322" y="725131"/>
                  </a:lnTo>
                  <a:lnTo>
                    <a:pt x="483171" y="838809"/>
                  </a:lnTo>
                  <a:lnTo>
                    <a:pt x="450811" y="872261"/>
                  </a:lnTo>
                  <a:lnTo>
                    <a:pt x="431203" y="909650"/>
                  </a:lnTo>
                  <a:lnTo>
                    <a:pt x="429552" y="938885"/>
                  </a:lnTo>
                  <a:lnTo>
                    <a:pt x="435356" y="967879"/>
                  </a:lnTo>
                  <a:lnTo>
                    <a:pt x="467614" y="1021575"/>
                  </a:lnTo>
                  <a:lnTo>
                    <a:pt x="501815" y="1051712"/>
                  </a:lnTo>
                  <a:lnTo>
                    <a:pt x="543521" y="1076617"/>
                  </a:lnTo>
                  <a:lnTo>
                    <a:pt x="591566" y="1096175"/>
                  </a:lnTo>
                  <a:lnTo>
                    <a:pt x="644766" y="1110284"/>
                  </a:lnTo>
                  <a:lnTo>
                    <a:pt x="701954" y="1118831"/>
                  </a:lnTo>
                  <a:lnTo>
                    <a:pt x="761974" y="1121702"/>
                  </a:lnTo>
                  <a:lnTo>
                    <a:pt x="821994" y="1118831"/>
                  </a:lnTo>
                  <a:lnTo>
                    <a:pt x="879182" y="1110284"/>
                  </a:lnTo>
                  <a:lnTo>
                    <a:pt x="932383" y="1096187"/>
                  </a:lnTo>
                  <a:lnTo>
                    <a:pt x="980414" y="1076629"/>
                  </a:lnTo>
                  <a:lnTo>
                    <a:pt x="1022108" y="1051725"/>
                  </a:lnTo>
                  <a:lnTo>
                    <a:pt x="1056297" y="1021575"/>
                  </a:lnTo>
                  <a:lnTo>
                    <a:pt x="1088567" y="967879"/>
                  </a:lnTo>
                  <a:lnTo>
                    <a:pt x="1094409" y="938885"/>
                  </a:lnTo>
                  <a:lnTo>
                    <a:pt x="1092847" y="909650"/>
                  </a:lnTo>
                  <a:lnTo>
                    <a:pt x="1085621" y="890155"/>
                  </a:lnTo>
                  <a:lnTo>
                    <a:pt x="1073188" y="872248"/>
                  </a:lnTo>
                  <a:lnTo>
                    <a:pt x="1057605" y="855345"/>
                  </a:lnTo>
                  <a:lnTo>
                    <a:pt x="1040930" y="838809"/>
                  </a:lnTo>
                  <a:lnTo>
                    <a:pt x="1206754" y="725131"/>
                  </a:lnTo>
                  <a:lnTo>
                    <a:pt x="1228737" y="729615"/>
                  </a:lnTo>
                  <a:lnTo>
                    <a:pt x="1251572" y="732878"/>
                  </a:lnTo>
                  <a:lnTo>
                    <a:pt x="1275143" y="734860"/>
                  </a:lnTo>
                  <a:lnTo>
                    <a:pt x="1299311" y="735533"/>
                  </a:lnTo>
                  <a:lnTo>
                    <a:pt x="1358836" y="731481"/>
                  </a:lnTo>
                  <a:lnTo>
                    <a:pt x="1413357" y="719315"/>
                  </a:lnTo>
                  <a:lnTo>
                    <a:pt x="1460373" y="699033"/>
                  </a:lnTo>
                  <a:lnTo>
                    <a:pt x="1497380" y="670636"/>
                  </a:lnTo>
                  <a:lnTo>
                    <a:pt x="1519910" y="634365"/>
                  </a:lnTo>
                  <a:lnTo>
                    <a:pt x="1524076" y="614502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9">
              <a:extLst>
                <a:ext uri="{FF2B5EF4-FFF2-40B4-BE49-F238E27FC236}">
                  <a16:creationId xmlns:a16="http://schemas.microsoft.com/office/drawing/2014/main" id="{96303177-9634-CB53-4B9E-3688EA22F21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6955" y="7665885"/>
              <a:ext cx="197002" cy="205778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998A9E5-03C0-C790-1FF8-F64EC03516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8985" y="6109984"/>
            <a:ext cx="965857" cy="4659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F00F79-9C41-619C-F8BC-3345BE532757}"/>
              </a:ext>
            </a:extLst>
          </p:cNvPr>
          <p:cNvSpPr txBox="1"/>
          <p:nvPr/>
        </p:nvSpPr>
        <p:spPr>
          <a:xfrm>
            <a:off x="938511" y="6206561"/>
            <a:ext cx="4157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Learn more at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ideagrowth.org</a:t>
            </a:r>
            <a:endParaRPr lang="en-US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2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13">
            <a:extLst>
              <a:ext uri="{FF2B5EF4-FFF2-40B4-BE49-F238E27FC236}">
                <a16:creationId xmlns:a16="http://schemas.microsoft.com/office/drawing/2014/main" id="{C4F88C00-C084-5A8E-2D63-183A4C4342A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79911" y="3687741"/>
            <a:ext cx="10017803" cy="1919240"/>
          </a:xfrm>
          <a:prstGeom prst="rect">
            <a:avLst/>
          </a:prstGeom>
        </p:spPr>
      </p:pic>
      <p:pic>
        <p:nvPicPr>
          <p:cNvPr id="29" name="object 13">
            <a:extLst>
              <a:ext uri="{FF2B5EF4-FFF2-40B4-BE49-F238E27FC236}">
                <a16:creationId xmlns:a16="http://schemas.microsoft.com/office/drawing/2014/main" id="{C240897D-1138-EE28-D51F-B4EB0A35AA8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9912" y="1804451"/>
            <a:ext cx="10017802" cy="1630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C25DE9-C60F-AD4B-62E6-FC00285573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59" t="60483" r="22102" b="34698"/>
          <a:stretch/>
        </p:blipFill>
        <p:spPr>
          <a:xfrm flipV="1">
            <a:off x="282" y="-4728"/>
            <a:ext cx="12191718" cy="425651"/>
          </a:xfrm>
          <a:prstGeom prst="rect">
            <a:avLst/>
          </a:prstGeom>
        </p:spPr>
      </p:pic>
      <p:grpSp>
        <p:nvGrpSpPr>
          <p:cNvPr id="15" name="object 20">
            <a:extLst>
              <a:ext uri="{FF2B5EF4-FFF2-40B4-BE49-F238E27FC236}">
                <a16:creationId xmlns:a16="http://schemas.microsoft.com/office/drawing/2014/main" id="{D850DBF3-BDFC-64E0-F175-2BA6C37921BD}"/>
              </a:ext>
            </a:extLst>
          </p:cNvPr>
          <p:cNvGrpSpPr/>
          <p:nvPr/>
        </p:nvGrpSpPr>
        <p:grpSpPr>
          <a:xfrm>
            <a:off x="9653139" y="5928326"/>
            <a:ext cx="2538579" cy="930745"/>
            <a:chOff x="5703798" y="9298381"/>
            <a:chExt cx="2068830" cy="760095"/>
          </a:xfrm>
        </p:grpSpPr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2FFADDCA-6B10-5978-5675-DBDFE4284BC4}"/>
                </a:ext>
              </a:extLst>
            </p:cNvPr>
            <p:cNvSpPr/>
            <p:nvPr/>
          </p:nvSpPr>
          <p:spPr>
            <a:xfrm>
              <a:off x="5703798" y="9298381"/>
              <a:ext cx="2068830" cy="760095"/>
            </a:xfrm>
            <a:custGeom>
              <a:avLst/>
              <a:gdLst/>
              <a:ahLst/>
              <a:cxnLst/>
              <a:rect l="l" t="t" r="r" b="b"/>
              <a:pathLst>
                <a:path w="2068829" h="760095">
                  <a:moveTo>
                    <a:pt x="2068601" y="0"/>
                  </a:moveTo>
                  <a:lnTo>
                    <a:pt x="0" y="0"/>
                  </a:lnTo>
                  <a:lnTo>
                    <a:pt x="0" y="760018"/>
                  </a:lnTo>
                  <a:lnTo>
                    <a:pt x="2068601" y="760018"/>
                  </a:lnTo>
                  <a:lnTo>
                    <a:pt x="206860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22">
              <a:extLst>
                <a:ext uri="{FF2B5EF4-FFF2-40B4-BE49-F238E27FC236}">
                  <a16:creationId xmlns:a16="http://schemas.microsoft.com/office/drawing/2014/main" id="{905A3CFF-3AFF-FC85-3B58-B3424A18E44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5130" y="9617823"/>
              <a:ext cx="866168" cy="242554"/>
            </a:xfrm>
            <a:prstGeom prst="rect">
              <a:avLst/>
            </a:prstGeom>
          </p:spPr>
        </p:pic>
        <p:pic>
          <p:nvPicPr>
            <p:cNvPr id="18" name="object 23">
              <a:extLst>
                <a:ext uri="{FF2B5EF4-FFF2-40B4-BE49-F238E27FC236}">
                  <a16:creationId xmlns:a16="http://schemas.microsoft.com/office/drawing/2014/main" id="{80B45858-37BE-F395-B8C7-5ADA641D6F0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21029" y="9515076"/>
              <a:ext cx="179764" cy="345301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C14616C-C868-7303-2801-1B50085761FA}"/>
              </a:ext>
            </a:extLst>
          </p:cNvPr>
          <p:cNvSpPr/>
          <p:nvPr/>
        </p:nvSpPr>
        <p:spPr>
          <a:xfrm>
            <a:off x="0" y="5928325"/>
            <a:ext cx="9653139" cy="925805"/>
          </a:xfrm>
          <a:prstGeom prst="rect">
            <a:avLst/>
          </a:prstGeom>
          <a:solidFill>
            <a:srgbClr val="0000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6A1A420E-EEEC-4629-84F5-043E91619B2F}"/>
              </a:ext>
            </a:extLst>
          </p:cNvPr>
          <p:cNvSpPr txBox="1"/>
          <p:nvPr/>
        </p:nvSpPr>
        <p:spPr>
          <a:xfrm>
            <a:off x="2297550" y="1007294"/>
            <a:ext cx="90001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00053F"/>
                </a:solidFill>
                <a:latin typeface="Arial Black"/>
                <a:cs typeface="Arial Black"/>
              </a:rPr>
              <a:t>WHAT</a:t>
            </a:r>
            <a:r>
              <a:rPr sz="2400" spc="-110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spc="-25" dirty="0">
                <a:solidFill>
                  <a:srgbClr val="00053F"/>
                </a:solidFill>
                <a:latin typeface="Arial Black"/>
                <a:cs typeface="Arial Black"/>
              </a:rPr>
              <a:t>LAND-</a:t>
            </a:r>
            <a:r>
              <a:rPr sz="2400" spc="-95" dirty="0">
                <a:solidFill>
                  <a:srgbClr val="00053F"/>
                </a:solidFill>
                <a:latin typeface="Arial Black"/>
                <a:cs typeface="Arial Black"/>
              </a:rPr>
              <a:t>BASED</a:t>
            </a:r>
            <a:r>
              <a:rPr sz="2400" spc="-10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spc="-114" dirty="0">
                <a:solidFill>
                  <a:srgbClr val="00053F"/>
                </a:solidFill>
                <a:latin typeface="Arial Black"/>
                <a:cs typeface="Arial Black"/>
              </a:rPr>
              <a:t>CASINO</a:t>
            </a:r>
            <a:r>
              <a:rPr sz="2400" spc="-10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00053F"/>
                </a:solidFill>
                <a:latin typeface="Arial Black"/>
                <a:cs typeface="Arial Black"/>
              </a:rPr>
              <a:t>EXECUTIVES</a:t>
            </a:r>
            <a:r>
              <a:rPr sz="2400" spc="-10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spc="-40" dirty="0">
                <a:solidFill>
                  <a:srgbClr val="00053F"/>
                </a:solidFill>
                <a:latin typeface="Arial Black"/>
                <a:cs typeface="Arial Black"/>
              </a:rPr>
              <a:t>SAY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21DA732-8238-5DB4-F069-DE075FAF0C6B}"/>
              </a:ext>
            </a:extLst>
          </p:cNvPr>
          <p:cNvSpPr/>
          <p:nvPr/>
        </p:nvSpPr>
        <p:spPr>
          <a:xfrm>
            <a:off x="1235309" y="951064"/>
            <a:ext cx="720956" cy="564437"/>
          </a:xfrm>
          <a:custGeom>
            <a:avLst/>
            <a:gdLst/>
            <a:ahLst/>
            <a:cxnLst/>
            <a:rect l="l" t="t" r="r" b="b"/>
            <a:pathLst>
              <a:path w="496569" h="369569">
                <a:moveTo>
                  <a:pt x="361759" y="0"/>
                </a:moveTo>
                <a:lnTo>
                  <a:pt x="134772" y="0"/>
                </a:lnTo>
                <a:lnTo>
                  <a:pt x="92219" y="6882"/>
                </a:lnTo>
                <a:lnTo>
                  <a:pt x="55228" y="26038"/>
                </a:lnTo>
                <a:lnTo>
                  <a:pt x="26037" y="55228"/>
                </a:lnTo>
                <a:lnTo>
                  <a:pt x="6882" y="92217"/>
                </a:lnTo>
                <a:lnTo>
                  <a:pt x="0" y="134772"/>
                </a:lnTo>
                <a:lnTo>
                  <a:pt x="6881" y="177327"/>
                </a:lnTo>
                <a:lnTo>
                  <a:pt x="26035" y="214318"/>
                </a:lnTo>
                <a:lnTo>
                  <a:pt x="55226" y="243509"/>
                </a:lnTo>
                <a:lnTo>
                  <a:pt x="92217" y="262663"/>
                </a:lnTo>
                <a:lnTo>
                  <a:pt x="134772" y="269544"/>
                </a:lnTo>
                <a:lnTo>
                  <a:pt x="357365" y="269544"/>
                </a:lnTo>
                <a:lnTo>
                  <a:pt x="433070" y="369011"/>
                </a:lnTo>
                <a:lnTo>
                  <a:pt x="433222" y="248869"/>
                </a:lnTo>
                <a:lnTo>
                  <a:pt x="459118" y="227726"/>
                </a:lnTo>
                <a:lnTo>
                  <a:pt x="479102" y="200887"/>
                </a:lnTo>
                <a:lnTo>
                  <a:pt x="491974" y="169511"/>
                </a:lnTo>
                <a:lnTo>
                  <a:pt x="493738" y="156057"/>
                </a:lnTo>
                <a:lnTo>
                  <a:pt x="163131" y="156057"/>
                </a:lnTo>
                <a:lnTo>
                  <a:pt x="154859" y="154380"/>
                </a:lnTo>
                <a:lnTo>
                  <a:pt x="148096" y="149810"/>
                </a:lnTo>
                <a:lnTo>
                  <a:pt x="143533" y="143043"/>
                </a:lnTo>
                <a:lnTo>
                  <a:pt x="141861" y="134759"/>
                </a:lnTo>
                <a:lnTo>
                  <a:pt x="143534" y="126503"/>
                </a:lnTo>
                <a:lnTo>
                  <a:pt x="148099" y="119740"/>
                </a:lnTo>
                <a:lnTo>
                  <a:pt x="154862" y="115175"/>
                </a:lnTo>
                <a:lnTo>
                  <a:pt x="163131" y="113499"/>
                </a:lnTo>
                <a:lnTo>
                  <a:pt x="493096" y="113499"/>
                </a:lnTo>
                <a:lnTo>
                  <a:pt x="489656" y="92215"/>
                </a:lnTo>
                <a:lnTo>
                  <a:pt x="470502" y="55226"/>
                </a:lnTo>
                <a:lnTo>
                  <a:pt x="441309" y="26035"/>
                </a:lnTo>
                <a:lnTo>
                  <a:pt x="404314" y="6881"/>
                </a:lnTo>
                <a:lnTo>
                  <a:pt x="361759" y="0"/>
                </a:lnTo>
                <a:close/>
              </a:path>
              <a:path w="496569" h="369569">
                <a:moveTo>
                  <a:pt x="248259" y="113499"/>
                </a:moveTo>
                <a:lnTo>
                  <a:pt x="163131" y="113499"/>
                </a:lnTo>
                <a:lnTo>
                  <a:pt x="171405" y="115175"/>
                </a:lnTo>
                <a:lnTo>
                  <a:pt x="178168" y="119740"/>
                </a:lnTo>
                <a:lnTo>
                  <a:pt x="182730" y="126503"/>
                </a:lnTo>
                <a:lnTo>
                  <a:pt x="184404" y="134772"/>
                </a:lnTo>
                <a:lnTo>
                  <a:pt x="182726" y="143048"/>
                </a:lnTo>
                <a:lnTo>
                  <a:pt x="178161" y="149815"/>
                </a:lnTo>
                <a:lnTo>
                  <a:pt x="171397" y="154381"/>
                </a:lnTo>
                <a:lnTo>
                  <a:pt x="163131" y="156057"/>
                </a:lnTo>
                <a:lnTo>
                  <a:pt x="248259" y="156057"/>
                </a:lnTo>
                <a:lnTo>
                  <a:pt x="239989" y="154380"/>
                </a:lnTo>
                <a:lnTo>
                  <a:pt x="233230" y="149810"/>
                </a:lnTo>
                <a:lnTo>
                  <a:pt x="228672" y="143043"/>
                </a:lnTo>
                <a:lnTo>
                  <a:pt x="227002" y="134759"/>
                </a:lnTo>
                <a:lnTo>
                  <a:pt x="228675" y="126503"/>
                </a:lnTo>
                <a:lnTo>
                  <a:pt x="233238" y="119740"/>
                </a:lnTo>
                <a:lnTo>
                  <a:pt x="239997" y="115175"/>
                </a:lnTo>
                <a:lnTo>
                  <a:pt x="248259" y="113499"/>
                </a:lnTo>
                <a:close/>
              </a:path>
              <a:path w="496569" h="369569">
                <a:moveTo>
                  <a:pt x="333400" y="113499"/>
                </a:moveTo>
                <a:lnTo>
                  <a:pt x="248259" y="113499"/>
                </a:lnTo>
                <a:lnTo>
                  <a:pt x="256528" y="115175"/>
                </a:lnTo>
                <a:lnTo>
                  <a:pt x="263291" y="119740"/>
                </a:lnTo>
                <a:lnTo>
                  <a:pt x="267856" y="126503"/>
                </a:lnTo>
                <a:lnTo>
                  <a:pt x="269532" y="134772"/>
                </a:lnTo>
                <a:lnTo>
                  <a:pt x="267853" y="143048"/>
                </a:lnTo>
                <a:lnTo>
                  <a:pt x="263284" y="149815"/>
                </a:lnTo>
                <a:lnTo>
                  <a:pt x="256519" y="154381"/>
                </a:lnTo>
                <a:lnTo>
                  <a:pt x="248259" y="156057"/>
                </a:lnTo>
                <a:lnTo>
                  <a:pt x="333400" y="156057"/>
                </a:lnTo>
                <a:lnTo>
                  <a:pt x="325125" y="154380"/>
                </a:lnTo>
                <a:lnTo>
                  <a:pt x="318366" y="149810"/>
                </a:lnTo>
                <a:lnTo>
                  <a:pt x="313811" y="143043"/>
                </a:lnTo>
                <a:lnTo>
                  <a:pt x="312143" y="134759"/>
                </a:lnTo>
                <a:lnTo>
                  <a:pt x="313812" y="126503"/>
                </a:lnTo>
                <a:lnTo>
                  <a:pt x="318369" y="119740"/>
                </a:lnTo>
                <a:lnTo>
                  <a:pt x="325127" y="115175"/>
                </a:lnTo>
                <a:lnTo>
                  <a:pt x="333400" y="113499"/>
                </a:lnTo>
                <a:close/>
              </a:path>
              <a:path w="496569" h="369569">
                <a:moveTo>
                  <a:pt x="493096" y="113499"/>
                </a:moveTo>
                <a:lnTo>
                  <a:pt x="333400" y="113499"/>
                </a:lnTo>
                <a:lnTo>
                  <a:pt x="341669" y="115175"/>
                </a:lnTo>
                <a:lnTo>
                  <a:pt x="348432" y="119740"/>
                </a:lnTo>
                <a:lnTo>
                  <a:pt x="352997" y="126503"/>
                </a:lnTo>
                <a:lnTo>
                  <a:pt x="354672" y="134772"/>
                </a:lnTo>
                <a:lnTo>
                  <a:pt x="352993" y="143048"/>
                </a:lnTo>
                <a:lnTo>
                  <a:pt x="348425" y="149815"/>
                </a:lnTo>
                <a:lnTo>
                  <a:pt x="341660" y="154381"/>
                </a:lnTo>
                <a:lnTo>
                  <a:pt x="333400" y="156057"/>
                </a:lnTo>
                <a:lnTo>
                  <a:pt x="493738" y="156057"/>
                </a:lnTo>
                <a:lnTo>
                  <a:pt x="496531" y="134759"/>
                </a:lnTo>
                <a:lnTo>
                  <a:pt x="493096" y="113499"/>
                </a:lnTo>
                <a:close/>
              </a:path>
            </a:pathLst>
          </a:custGeom>
          <a:solidFill>
            <a:srgbClr val="71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5BB42435-CFCC-5CAD-F2FD-6B5B89089838}"/>
              </a:ext>
            </a:extLst>
          </p:cNvPr>
          <p:cNvSpPr/>
          <p:nvPr/>
        </p:nvSpPr>
        <p:spPr>
          <a:xfrm>
            <a:off x="1224234" y="1775090"/>
            <a:ext cx="9981223" cy="1591310"/>
          </a:xfrm>
          <a:custGeom>
            <a:avLst/>
            <a:gdLst/>
            <a:ahLst/>
            <a:cxnLst/>
            <a:rect l="l" t="t" r="r" b="b"/>
            <a:pathLst>
              <a:path w="6629400" h="1591310">
                <a:moveTo>
                  <a:pt x="647700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438656"/>
                </a:lnTo>
                <a:lnTo>
                  <a:pt x="7769" y="1486824"/>
                </a:lnTo>
                <a:lnTo>
                  <a:pt x="29405" y="1528659"/>
                </a:lnTo>
                <a:lnTo>
                  <a:pt x="62396" y="1561650"/>
                </a:lnTo>
                <a:lnTo>
                  <a:pt x="104231" y="1583286"/>
                </a:lnTo>
                <a:lnTo>
                  <a:pt x="152400" y="1591056"/>
                </a:lnTo>
                <a:lnTo>
                  <a:pt x="6477000" y="1591056"/>
                </a:lnTo>
                <a:lnTo>
                  <a:pt x="6525168" y="1583286"/>
                </a:lnTo>
                <a:lnTo>
                  <a:pt x="6567003" y="1561650"/>
                </a:lnTo>
                <a:lnTo>
                  <a:pt x="6599994" y="1528659"/>
                </a:lnTo>
                <a:lnTo>
                  <a:pt x="6621630" y="1486824"/>
                </a:lnTo>
                <a:lnTo>
                  <a:pt x="6629400" y="1438656"/>
                </a:lnTo>
                <a:lnTo>
                  <a:pt x="6629400" y="152400"/>
                </a:lnTo>
                <a:lnTo>
                  <a:pt x="6621630" y="104231"/>
                </a:lnTo>
                <a:lnTo>
                  <a:pt x="6599994" y="62396"/>
                </a:lnTo>
                <a:lnTo>
                  <a:pt x="6567003" y="29405"/>
                </a:lnTo>
                <a:lnTo>
                  <a:pt x="6525168" y="7769"/>
                </a:lnTo>
                <a:lnTo>
                  <a:pt x="6477000" y="0"/>
                </a:lnTo>
                <a:close/>
              </a:path>
            </a:pathLst>
          </a:custGeom>
          <a:solidFill>
            <a:srgbClr val="0005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435368C6-A3DE-C965-9845-6E55A90AD1B8}"/>
              </a:ext>
            </a:extLst>
          </p:cNvPr>
          <p:cNvSpPr txBox="1"/>
          <p:nvPr/>
        </p:nvSpPr>
        <p:spPr>
          <a:xfrm>
            <a:off x="1628698" y="1947294"/>
            <a:ext cx="7946235" cy="117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“…[W]e</a:t>
            </a:r>
            <a:r>
              <a:rPr sz="24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24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r>
              <a:rPr lang="en-US" sz="24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nothing to date in terms of cannibalizing </a:t>
            </a:r>
            <a:r>
              <a:rPr sz="24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brick-</a:t>
            </a:r>
            <a:r>
              <a:rPr lang="en-US" sz="2400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and-</a:t>
            </a:r>
            <a:r>
              <a:rPr lang="en-US" sz="24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mortar</a:t>
            </a:r>
            <a:r>
              <a:rPr lang="en-US" sz="2400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business.”</a:t>
            </a:r>
          </a:p>
          <a:p>
            <a:pPr marL="12700">
              <a:spcBef>
                <a:spcPts val="100"/>
              </a:spcBef>
            </a:pPr>
            <a:endParaRPr lang="en-US" sz="80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100"/>
              </a:spcBef>
            </a:pPr>
            <a:r>
              <a:rPr lang="en-US" b="1" spc="-1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b="1" spc="-1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b="1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8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Reeg</a:t>
            </a:r>
            <a:r>
              <a:rPr lang="en-US" b="1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(via</a:t>
            </a:r>
            <a:r>
              <a:rPr lang="en-US" b="1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1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r>
              <a:rPr lang="en-US" b="1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Sharp),</a:t>
            </a:r>
            <a:r>
              <a:rPr lang="en-US"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  <a:r>
              <a:rPr lang="en-US" b="1" spc="-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Caesars </a:t>
            </a:r>
            <a:r>
              <a:rPr lang="en-US" b="1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Entertainment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64CEB42E-C776-DE21-436C-2BE1F7C5D06D}"/>
              </a:ext>
            </a:extLst>
          </p:cNvPr>
          <p:cNvSpPr/>
          <p:nvPr/>
        </p:nvSpPr>
        <p:spPr>
          <a:xfrm>
            <a:off x="1222162" y="3616321"/>
            <a:ext cx="9983296" cy="1919239"/>
          </a:xfrm>
          <a:custGeom>
            <a:avLst/>
            <a:gdLst/>
            <a:ahLst/>
            <a:cxnLst/>
            <a:rect l="l" t="t" r="r" b="b"/>
            <a:pathLst>
              <a:path w="6629400" h="1591310">
                <a:moveTo>
                  <a:pt x="6477000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1438656"/>
                </a:lnTo>
                <a:lnTo>
                  <a:pt x="7769" y="1486824"/>
                </a:lnTo>
                <a:lnTo>
                  <a:pt x="29405" y="1528659"/>
                </a:lnTo>
                <a:lnTo>
                  <a:pt x="62396" y="1561650"/>
                </a:lnTo>
                <a:lnTo>
                  <a:pt x="104231" y="1583286"/>
                </a:lnTo>
                <a:lnTo>
                  <a:pt x="152400" y="1591056"/>
                </a:lnTo>
                <a:lnTo>
                  <a:pt x="6477000" y="1591056"/>
                </a:lnTo>
                <a:lnTo>
                  <a:pt x="6525168" y="1583286"/>
                </a:lnTo>
                <a:lnTo>
                  <a:pt x="6567003" y="1561650"/>
                </a:lnTo>
                <a:lnTo>
                  <a:pt x="6599994" y="1528659"/>
                </a:lnTo>
                <a:lnTo>
                  <a:pt x="6621630" y="1486824"/>
                </a:lnTo>
                <a:lnTo>
                  <a:pt x="6629400" y="1438656"/>
                </a:lnTo>
                <a:lnTo>
                  <a:pt x="6629400" y="152400"/>
                </a:lnTo>
                <a:lnTo>
                  <a:pt x="6621630" y="104231"/>
                </a:lnTo>
                <a:lnTo>
                  <a:pt x="6599994" y="62396"/>
                </a:lnTo>
                <a:lnTo>
                  <a:pt x="6567003" y="29405"/>
                </a:lnTo>
                <a:lnTo>
                  <a:pt x="6525168" y="7769"/>
                </a:lnTo>
                <a:lnTo>
                  <a:pt x="6477000" y="0"/>
                </a:lnTo>
                <a:close/>
              </a:path>
            </a:pathLst>
          </a:custGeom>
          <a:solidFill>
            <a:srgbClr val="0005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E02FF568-9DF8-1199-24D8-184F467A37E0}"/>
              </a:ext>
            </a:extLst>
          </p:cNvPr>
          <p:cNvSpPr txBox="1"/>
          <p:nvPr/>
        </p:nvSpPr>
        <p:spPr>
          <a:xfrm>
            <a:off x="1595787" y="3782133"/>
            <a:ext cx="9374051" cy="1587613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81280" marR="5080" indent="-69215">
              <a:spcBef>
                <a:spcPts val="219"/>
              </a:spcBef>
            </a:pPr>
            <a:r>
              <a:rPr sz="2400" spc="-2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“…We</a:t>
            </a:r>
            <a:r>
              <a:rPr sz="2400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firmly</a:t>
            </a:r>
            <a:r>
              <a:rPr sz="2400" spc="-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sz="24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24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sz="2400" spc="-1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9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1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land-</a:t>
            </a:r>
            <a:r>
              <a:rPr sz="24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based]</a:t>
            </a:r>
            <a:r>
              <a:rPr lang="en-US" sz="24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businesses are complementary</a:t>
            </a:r>
            <a:r>
              <a:rPr sz="2400" spc="-1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sz="24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z="24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sz="24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for</a:t>
            </a:r>
            <a:r>
              <a:rPr sz="2400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4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sz="2400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r>
              <a:rPr sz="24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sz="2400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overall.”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" marR="5080" indent="-69215">
              <a:spcBef>
                <a:spcPts val="219"/>
              </a:spcBef>
            </a:pPr>
            <a:endParaRPr lang="en-US" sz="800" b="1" spc="-5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" marR="5080" indent="-69215">
              <a:spcBef>
                <a:spcPts val="219"/>
              </a:spcBef>
            </a:pPr>
            <a:r>
              <a:rPr b="1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Keith </a:t>
            </a:r>
            <a:r>
              <a:rPr b="1" spc="-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  <a:r>
              <a:rPr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(via</a:t>
            </a:r>
            <a:r>
              <a:rPr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</a:t>
            </a:r>
            <a:r>
              <a:rPr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Alpha),</a:t>
            </a:r>
            <a:r>
              <a:rPr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  <a:r>
              <a:rPr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Boyd</a:t>
            </a:r>
            <a:r>
              <a:rPr b="1" spc="-9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Gaming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B477712-C81F-4DDE-8C85-CE20FA56C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985" y="6109984"/>
            <a:ext cx="965857" cy="46590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FBBCC95-BCDB-D478-D9E5-7CAD8FEA7D38}"/>
              </a:ext>
            </a:extLst>
          </p:cNvPr>
          <p:cNvSpPr txBox="1"/>
          <p:nvPr/>
        </p:nvSpPr>
        <p:spPr>
          <a:xfrm>
            <a:off x="938511" y="6206561"/>
            <a:ext cx="4157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Learn more at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ideagrowth.org</a:t>
            </a:r>
            <a:endParaRPr lang="en-US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8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FC25DE9-C60F-AD4B-62E6-FC0028557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9" t="60483" r="22102" b="34698"/>
          <a:stretch/>
        </p:blipFill>
        <p:spPr>
          <a:xfrm flipV="1">
            <a:off x="0" y="0"/>
            <a:ext cx="12191718" cy="425651"/>
          </a:xfrm>
          <a:prstGeom prst="rect">
            <a:avLst/>
          </a:prstGeom>
        </p:spPr>
      </p:pic>
      <p:grpSp>
        <p:nvGrpSpPr>
          <p:cNvPr id="15" name="object 20">
            <a:extLst>
              <a:ext uri="{FF2B5EF4-FFF2-40B4-BE49-F238E27FC236}">
                <a16:creationId xmlns:a16="http://schemas.microsoft.com/office/drawing/2014/main" id="{D850DBF3-BDFC-64E0-F175-2BA6C37921BD}"/>
              </a:ext>
            </a:extLst>
          </p:cNvPr>
          <p:cNvGrpSpPr/>
          <p:nvPr/>
        </p:nvGrpSpPr>
        <p:grpSpPr>
          <a:xfrm>
            <a:off x="9653139" y="5928326"/>
            <a:ext cx="2538579" cy="930745"/>
            <a:chOff x="5703798" y="9298381"/>
            <a:chExt cx="2068830" cy="760095"/>
          </a:xfrm>
        </p:grpSpPr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2FFADDCA-6B10-5978-5675-DBDFE4284BC4}"/>
                </a:ext>
              </a:extLst>
            </p:cNvPr>
            <p:cNvSpPr/>
            <p:nvPr/>
          </p:nvSpPr>
          <p:spPr>
            <a:xfrm>
              <a:off x="5703798" y="9298381"/>
              <a:ext cx="2068830" cy="760095"/>
            </a:xfrm>
            <a:custGeom>
              <a:avLst/>
              <a:gdLst/>
              <a:ahLst/>
              <a:cxnLst/>
              <a:rect l="l" t="t" r="r" b="b"/>
              <a:pathLst>
                <a:path w="2068829" h="760095">
                  <a:moveTo>
                    <a:pt x="2068601" y="0"/>
                  </a:moveTo>
                  <a:lnTo>
                    <a:pt x="0" y="0"/>
                  </a:lnTo>
                  <a:lnTo>
                    <a:pt x="0" y="760018"/>
                  </a:lnTo>
                  <a:lnTo>
                    <a:pt x="2068601" y="760018"/>
                  </a:lnTo>
                  <a:lnTo>
                    <a:pt x="2068601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22">
              <a:extLst>
                <a:ext uri="{FF2B5EF4-FFF2-40B4-BE49-F238E27FC236}">
                  <a16:creationId xmlns:a16="http://schemas.microsoft.com/office/drawing/2014/main" id="{905A3CFF-3AFF-FC85-3B58-B3424A18E44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5130" y="9617823"/>
              <a:ext cx="866168" cy="242554"/>
            </a:xfrm>
            <a:prstGeom prst="rect">
              <a:avLst/>
            </a:prstGeom>
          </p:spPr>
        </p:pic>
        <p:pic>
          <p:nvPicPr>
            <p:cNvPr id="18" name="object 23">
              <a:extLst>
                <a:ext uri="{FF2B5EF4-FFF2-40B4-BE49-F238E27FC236}">
                  <a16:creationId xmlns:a16="http://schemas.microsoft.com/office/drawing/2014/main" id="{80B45858-37BE-F395-B8C7-5ADA641D6F0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21029" y="9515076"/>
              <a:ext cx="179764" cy="345301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C14616C-C868-7303-2801-1B50085761FA}"/>
              </a:ext>
            </a:extLst>
          </p:cNvPr>
          <p:cNvSpPr/>
          <p:nvPr/>
        </p:nvSpPr>
        <p:spPr>
          <a:xfrm>
            <a:off x="0" y="5928325"/>
            <a:ext cx="9653139" cy="925805"/>
          </a:xfrm>
          <a:prstGeom prst="rect">
            <a:avLst/>
          </a:prstGeom>
          <a:solidFill>
            <a:srgbClr val="0000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98A9E5-03C0-C790-1FF8-F64EC0351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985" y="6109984"/>
            <a:ext cx="965857" cy="4659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F00F79-9C41-619C-F8BC-3345BE532757}"/>
              </a:ext>
            </a:extLst>
          </p:cNvPr>
          <p:cNvSpPr txBox="1"/>
          <p:nvPr/>
        </p:nvSpPr>
        <p:spPr>
          <a:xfrm>
            <a:off x="938511" y="6206561"/>
            <a:ext cx="4157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</a:rPr>
              <a:t>Learn more at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ideagrowth.org</a:t>
            </a:r>
            <a:endParaRPr lang="en-US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BE2327-372D-EFD7-2316-69A659EB6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96" y="847850"/>
            <a:ext cx="914400" cy="914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object 16">
            <a:extLst>
              <a:ext uri="{FF2B5EF4-FFF2-40B4-BE49-F238E27FC236}">
                <a16:creationId xmlns:a16="http://schemas.microsoft.com/office/drawing/2014/main" id="{4D2AA6BE-4DB9-D35B-9B79-D10D951F53C1}"/>
              </a:ext>
            </a:extLst>
          </p:cNvPr>
          <p:cNvSpPr txBox="1"/>
          <p:nvPr/>
        </p:nvSpPr>
        <p:spPr>
          <a:xfrm>
            <a:off x="1904831" y="1016906"/>
            <a:ext cx="8757783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2500" spc="-110" dirty="0">
                <a:solidFill>
                  <a:srgbClr val="00053F"/>
                </a:solidFill>
                <a:latin typeface="Arial Black"/>
                <a:cs typeface="Arial Black"/>
              </a:rPr>
              <a:t>PREVIOUS</a:t>
            </a:r>
            <a:r>
              <a:rPr sz="2400" spc="-10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spc="-110" dirty="0">
                <a:solidFill>
                  <a:srgbClr val="00053F"/>
                </a:solidFill>
                <a:latin typeface="Arial Black"/>
                <a:cs typeface="Arial Black"/>
              </a:rPr>
              <a:t>REPORTS</a:t>
            </a:r>
            <a:r>
              <a:rPr sz="2400" spc="-105" dirty="0">
                <a:solidFill>
                  <a:srgbClr val="00053F"/>
                </a:solidFill>
                <a:latin typeface="Arial Black"/>
                <a:cs typeface="Arial Black"/>
              </a:rPr>
              <a:t> USED</a:t>
            </a:r>
            <a:r>
              <a:rPr sz="2400" spc="-100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spc="-50" dirty="0">
                <a:solidFill>
                  <a:srgbClr val="00053F"/>
                </a:solidFill>
                <a:latin typeface="Arial Black"/>
                <a:cs typeface="Arial Black"/>
              </a:rPr>
              <a:t>FLAWED</a:t>
            </a:r>
            <a:r>
              <a:rPr sz="2400" spc="-105" dirty="0">
                <a:solidFill>
                  <a:srgbClr val="00053F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00053F"/>
                </a:solidFill>
                <a:latin typeface="Arial Black"/>
                <a:cs typeface="Arial Black"/>
              </a:rPr>
              <a:t>METHODOLOGY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8406D421-5A04-FA72-CFC5-A8DB6C07BE30}"/>
              </a:ext>
            </a:extLst>
          </p:cNvPr>
          <p:cNvSpPr txBox="1"/>
          <p:nvPr/>
        </p:nvSpPr>
        <p:spPr>
          <a:xfrm>
            <a:off x="1904831" y="1900179"/>
            <a:ext cx="848617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2000" b="1" spc="-25" dirty="0">
                <a:solidFill>
                  <a:srgbClr val="00053F"/>
                </a:solidFill>
                <a:latin typeface="Arial"/>
                <a:cs typeface="Arial"/>
              </a:rPr>
              <a:t>The</a:t>
            </a:r>
            <a:r>
              <a:rPr sz="2000" b="1" spc="-4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00053F"/>
                </a:solidFill>
                <a:latin typeface="Arial"/>
                <a:cs typeface="Arial"/>
              </a:rPr>
              <a:t>“iGaming</a:t>
            </a:r>
            <a:r>
              <a:rPr sz="2000" b="1" spc="-4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53F"/>
                </a:solidFill>
                <a:latin typeface="Arial"/>
                <a:cs typeface="Arial"/>
              </a:rPr>
              <a:t>in</a:t>
            </a:r>
            <a:r>
              <a:rPr sz="2000" b="1" spc="-4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53F"/>
                </a:solidFill>
                <a:latin typeface="Arial"/>
                <a:cs typeface="Arial"/>
              </a:rPr>
              <a:t>Maryland”</a:t>
            </a:r>
            <a:r>
              <a:rPr sz="2000" b="1" spc="-4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53F"/>
                </a:solidFill>
                <a:latin typeface="Arial"/>
                <a:cs typeface="Arial"/>
              </a:rPr>
              <a:t>report</a:t>
            </a:r>
            <a:r>
              <a:rPr sz="2000" b="1" spc="-4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53F"/>
                </a:solidFill>
                <a:latin typeface="Arial"/>
                <a:cs typeface="Arial"/>
              </a:rPr>
              <a:t>by</a:t>
            </a:r>
            <a:r>
              <a:rPr sz="2000" b="1" spc="-4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053F"/>
                </a:solidFill>
                <a:latin typeface="Arial"/>
                <a:cs typeface="Arial"/>
              </a:rPr>
              <a:t>The</a:t>
            </a:r>
            <a:r>
              <a:rPr sz="2000" b="1" spc="-4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053F"/>
                </a:solidFill>
                <a:latin typeface="Arial"/>
                <a:cs typeface="Arial"/>
              </a:rPr>
              <a:t>Innovation</a:t>
            </a:r>
            <a:r>
              <a:rPr sz="2000" b="1" spc="-4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053F"/>
                </a:solidFill>
                <a:latin typeface="Arial"/>
                <a:cs typeface="Arial"/>
              </a:rPr>
              <a:t>Group </a:t>
            </a:r>
            <a:r>
              <a:rPr sz="2000" b="1" spc="-45" dirty="0">
                <a:solidFill>
                  <a:srgbClr val="00053F"/>
                </a:solidFill>
                <a:latin typeface="Arial"/>
                <a:cs typeface="Arial"/>
              </a:rPr>
              <a:t>(Nov </a:t>
            </a:r>
            <a:r>
              <a:rPr sz="2000" b="1" dirty="0">
                <a:solidFill>
                  <a:srgbClr val="00053F"/>
                </a:solidFill>
                <a:latin typeface="Arial"/>
                <a:cs typeface="Arial"/>
              </a:rPr>
              <a:t>2023)</a:t>
            </a:r>
            <a:r>
              <a:rPr sz="2000" b="1" spc="-4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00053F"/>
                </a:solidFill>
                <a:latin typeface="Arial"/>
                <a:cs typeface="Arial"/>
              </a:rPr>
              <a:t>is </a:t>
            </a:r>
            <a:r>
              <a:rPr sz="2000" b="1" spc="-10" dirty="0">
                <a:solidFill>
                  <a:srgbClr val="00053F"/>
                </a:solidFill>
                <a:latin typeface="Arial"/>
                <a:cs typeface="Arial"/>
              </a:rPr>
              <a:t>fundamentally</a:t>
            </a:r>
            <a:r>
              <a:rPr sz="2000" b="1" spc="-4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053F"/>
                </a:solidFill>
                <a:latin typeface="Arial"/>
                <a:cs typeface="Arial"/>
              </a:rPr>
              <a:t>flawed: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4DD532D0-D997-9D94-86CD-DDE788F03650}"/>
              </a:ext>
            </a:extLst>
          </p:cNvPr>
          <p:cNvSpPr txBox="1"/>
          <p:nvPr/>
        </p:nvSpPr>
        <p:spPr>
          <a:xfrm>
            <a:off x="2275369" y="2646635"/>
            <a:ext cx="7877322" cy="27109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Arbitrarily</a:t>
            </a:r>
            <a:r>
              <a:rPr lang="en-US" sz="2000" spc="1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00053F"/>
                </a:solidFill>
                <a:latin typeface="Arial"/>
                <a:cs typeface="Arial"/>
              </a:rPr>
              <a:t>compares</a:t>
            </a:r>
            <a:r>
              <a:rPr lang="en-US" sz="2000" spc="1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performance</a:t>
            </a:r>
            <a:r>
              <a:rPr lang="en-US" sz="2000" spc="1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between</a:t>
            </a:r>
            <a:r>
              <a:rPr lang="en-US" sz="2000" spc="1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00053F"/>
                </a:solidFill>
                <a:latin typeface="Arial"/>
                <a:cs typeface="Arial"/>
              </a:rPr>
              <a:t>2019</a:t>
            </a:r>
            <a:r>
              <a:rPr lang="en-US" sz="2000" spc="1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and</a:t>
            </a:r>
            <a:r>
              <a:rPr lang="en-US" sz="2000" spc="1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spc="50" dirty="0">
                <a:solidFill>
                  <a:srgbClr val="00053F"/>
                </a:solidFill>
                <a:latin typeface="Arial"/>
                <a:cs typeface="Arial"/>
              </a:rPr>
              <a:t>2022</a:t>
            </a:r>
            <a:r>
              <a:rPr lang="en-US" sz="2000" spc="1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for</a:t>
            </a:r>
            <a:r>
              <a:rPr lang="en-US" sz="2000" spc="1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spc="-20" dirty="0">
                <a:solidFill>
                  <a:srgbClr val="00053F"/>
                </a:solidFill>
                <a:latin typeface="Arial"/>
                <a:cs typeface="Arial"/>
              </a:rPr>
              <a:t>all</a:t>
            </a:r>
            <a:r>
              <a:rPr lang="en-US" sz="2000" spc="1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states</a:t>
            </a:r>
            <a:r>
              <a:rPr lang="en-US" sz="2000" spc="1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00053F"/>
                </a:solidFill>
                <a:latin typeface="Arial"/>
                <a:cs typeface="Arial"/>
              </a:rPr>
              <a:t>regardless</a:t>
            </a:r>
            <a:r>
              <a:rPr lang="en-US" sz="2000" spc="1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spc="-25" dirty="0">
                <a:solidFill>
                  <a:srgbClr val="00053F"/>
                </a:solidFill>
                <a:latin typeface="Arial"/>
                <a:cs typeface="Arial"/>
              </a:rPr>
              <a:t>of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when</a:t>
            </a:r>
            <a:r>
              <a:rPr lang="en-US" sz="2000" spc="7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they</a:t>
            </a:r>
            <a:r>
              <a:rPr lang="en-US" sz="2000" spc="8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introduced</a:t>
            </a:r>
            <a:r>
              <a:rPr lang="en-US" sz="2000" spc="8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00053F"/>
                </a:solidFill>
                <a:latin typeface="Arial"/>
                <a:cs typeface="Arial"/>
              </a:rPr>
              <a:t>iGaming.</a:t>
            </a:r>
            <a:endParaRPr lang="en-US" sz="2000" dirty="0">
              <a:latin typeface="Arial"/>
              <a:cs typeface="Arial"/>
            </a:endParaRPr>
          </a:p>
          <a:p>
            <a:pPr marL="812800" lvl="1" indent="-342900">
              <a:spcBef>
                <a:spcPts val="6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pc="55" dirty="0">
                <a:solidFill>
                  <a:srgbClr val="00053F"/>
                </a:solidFill>
                <a:latin typeface="Arial"/>
                <a:cs typeface="Arial"/>
              </a:rPr>
              <a:t>NJ</a:t>
            </a:r>
            <a:r>
              <a:rPr lang="en-US" spc="-5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53F"/>
                </a:solidFill>
                <a:latin typeface="Arial"/>
                <a:cs typeface="Arial"/>
              </a:rPr>
              <a:t>and</a:t>
            </a:r>
            <a:r>
              <a:rPr lang="en-US" spc="-5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pc="-35" dirty="0">
                <a:solidFill>
                  <a:srgbClr val="00053F"/>
                </a:solidFill>
                <a:latin typeface="Arial"/>
                <a:cs typeface="Arial"/>
              </a:rPr>
              <a:t>DE</a:t>
            </a:r>
            <a:r>
              <a:rPr lang="en-US" spc="-5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53F"/>
                </a:solidFill>
                <a:latin typeface="Arial"/>
                <a:cs typeface="Arial"/>
              </a:rPr>
              <a:t>launched</a:t>
            </a:r>
            <a:r>
              <a:rPr lang="en-US" spc="-5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53F"/>
                </a:solidFill>
                <a:latin typeface="Arial"/>
                <a:cs typeface="Arial"/>
              </a:rPr>
              <a:t>online</a:t>
            </a:r>
            <a:r>
              <a:rPr lang="en-US" spc="-5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53F"/>
                </a:solidFill>
                <a:latin typeface="Arial"/>
                <a:cs typeface="Arial"/>
              </a:rPr>
              <a:t>in</a:t>
            </a:r>
            <a:r>
              <a:rPr lang="en-US" spc="-5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pc="-20" dirty="0">
                <a:solidFill>
                  <a:srgbClr val="00053F"/>
                </a:solidFill>
                <a:latin typeface="Arial"/>
                <a:cs typeface="Arial"/>
              </a:rPr>
              <a:t>2013</a:t>
            </a:r>
            <a:endParaRPr lang="en-US" dirty="0">
              <a:latin typeface="Arial"/>
              <a:cs typeface="Arial"/>
            </a:endParaRPr>
          </a:p>
          <a:p>
            <a:pPr marL="812800" lvl="1" indent="-342900">
              <a:spcBef>
                <a:spcPts val="8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pc="70" dirty="0">
                <a:solidFill>
                  <a:srgbClr val="00053F"/>
                </a:solidFill>
                <a:latin typeface="Arial"/>
                <a:cs typeface="Arial"/>
              </a:rPr>
              <a:t>4</a:t>
            </a:r>
            <a:r>
              <a:rPr lang="en-US" dirty="0">
                <a:solidFill>
                  <a:srgbClr val="00053F"/>
                </a:solidFill>
                <a:latin typeface="Arial"/>
                <a:cs typeface="Arial"/>
              </a:rPr>
              <a:t> states included</a:t>
            </a:r>
            <a:r>
              <a:rPr lang="en-US" spc="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53F"/>
                </a:solidFill>
                <a:latin typeface="Arial"/>
                <a:cs typeface="Arial"/>
              </a:rPr>
              <a:t>in their study</a:t>
            </a:r>
            <a:r>
              <a:rPr lang="en-US" spc="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53F"/>
                </a:solidFill>
                <a:latin typeface="Arial"/>
                <a:cs typeface="Arial"/>
              </a:rPr>
              <a:t>launched online </a:t>
            </a:r>
            <a:r>
              <a:rPr lang="en-US" spc="-10" dirty="0">
                <a:solidFill>
                  <a:srgbClr val="00053F"/>
                </a:solidFill>
                <a:latin typeface="Arial"/>
                <a:cs typeface="Arial"/>
              </a:rPr>
              <a:t>casino</a:t>
            </a:r>
            <a:r>
              <a:rPr lang="en-US" spc="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53F"/>
                </a:solidFill>
                <a:latin typeface="Arial"/>
                <a:cs typeface="Arial"/>
              </a:rPr>
              <a:t>after the</a:t>
            </a:r>
            <a:r>
              <a:rPr lang="en-US" spc="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53F"/>
                </a:solidFill>
                <a:latin typeface="Arial"/>
                <a:cs typeface="Arial"/>
              </a:rPr>
              <a:t>start of the</a:t>
            </a:r>
            <a:r>
              <a:rPr lang="en-US" spc="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pc="-20" dirty="0">
                <a:solidFill>
                  <a:srgbClr val="00053F"/>
                </a:solidFill>
                <a:latin typeface="Arial"/>
                <a:cs typeface="Arial"/>
              </a:rPr>
              <a:t>2019 comparison period</a:t>
            </a:r>
          </a:p>
          <a:p>
            <a:pPr marL="469900" lvl="1">
              <a:spcBef>
                <a:spcPts val="800"/>
              </a:spcBef>
            </a:pPr>
            <a:endParaRPr lang="en-US" sz="400" spc="-20" dirty="0">
              <a:solidFill>
                <a:srgbClr val="00053F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Erroneously</a:t>
            </a:r>
            <a:r>
              <a:rPr lang="en-US" sz="2000" spc="6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double-counts</a:t>
            </a:r>
            <a:r>
              <a:rPr lang="en-US" sz="2000" spc="7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population</a:t>
            </a:r>
            <a:r>
              <a:rPr lang="en-US" sz="2000" spc="7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growth,</a:t>
            </a:r>
            <a:r>
              <a:rPr lang="en-US" sz="2000" spc="7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inflating</a:t>
            </a:r>
            <a:r>
              <a:rPr lang="en-US" sz="2000" spc="7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the</a:t>
            </a:r>
            <a:r>
              <a:rPr lang="en-US" sz="2000" spc="80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00053F"/>
                </a:solidFill>
                <a:latin typeface="Arial"/>
                <a:cs typeface="Arial"/>
              </a:rPr>
              <a:t>results</a:t>
            </a:r>
          </a:p>
          <a:p>
            <a:pPr marL="12700">
              <a:spcBef>
                <a:spcPts val="600"/>
              </a:spcBef>
            </a:pPr>
            <a:endParaRPr lang="en-US" sz="400" dirty="0">
              <a:latin typeface="Arial"/>
              <a:cs typeface="Arial"/>
            </a:endParaRPr>
          </a:p>
          <a:p>
            <a:pPr marL="355600" indent="-342900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000" spc="-10" dirty="0">
                <a:solidFill>
                  <a:srgbClr val="00053F"/>
                </a:solidFill>
                <a:latin typeface="Arial"/>
                <a:cs typeface="Arial"/>
              </a:rPr>
              <a:t>Includes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 minors</a:t>
            </a:r>
            <a:r>
              <a:rPr lang="en-US" sz="2000" spc="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spc="-40" dirty="0">
                <a:solidFill>
                  <a:srgbClr val="00053F"/>
                </a:solidFill>
                <a:latin typeface="Arial"/>
                <a:cs typeface="Arial"/>
              </a:rPr>
              <a:t>as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 part</a:t>
            </a:r>
            <a:r>
              <a:rPr lang="en-US" sz="2000" spc="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of</a:t>
            </a:r>
            <a:r>
              <a:rPr lang="en-US" sz="2000" spc="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053F"/>
                </a:solidFill>
                <a:latin typeface="Arial"/>
                <a:cs typeface="Arial"/>
              </a:rPr>
              <a:t>potential gambling</a:t>
            </a:r>
            <a:r>
              <a:rPr lang="en-US" sz="2000" spc="5" dirty="0">
                <a:solidFill>
                  <a:srgbClr val="00053F"/>
                </a:solidFill>
                <a:latin typeface="Arial"/>
                <a:cs typeface="Arial"/>
              </a:rPr>
              <a:t> </a:t>
            </a:r>
            <a:r>
              <a:rPr lang="en-US" sz="2000" spc="-10" dirty="0">
                <a:solidFill>
                  <a:srgbClr val="00053F"/>
                </a:solidFill>
                <a:latin typeface="Arial"/>
                <a:cs typeface="Arial"/>
              </a:rPr>
              <a:t>population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8C2BFAF-C8F5-07CB-B9EA-74FFFF66FC67}"/>
              </a:ext>
            </a:extLst>
          </p:cNvPr>
          <p:cNvSpPr/>
          <p:nvPr/>
        </p:nvSpPr>
        <p:spPr>
          <a:xfrm>
            <a:off x="1909851" y="1587886"/>
            <a:ext cx="8481159" cy="45719"/>
          </a:xfrm>
          <a:custGeom>
            <a:avLst/>
            <a:gdLst/>
            <a:ahLst/>
            <a:cxnLst/>
            <a:rect l="l" t="t" r="r" b="b"/>
            <a:pathLst>
              <a:path w="6372225" h="25400">
                <a:moveTo>
                  <a:pt x="0" y="25400"/>
                </a:moveTo>
                <a:lnTo>
                  <a:pt x="6371767" y="25400"/>
                </a:lnTo>
                <a:lnTo>
                  <a:pt x="637176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4CF00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35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E1413C-3BE4-954E-90E0-F907ABA7E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2845" y="1775647"/>
            <a:ext cx="5375683" cy="3458381"/>
          </a:xfrm>
        </p:spPr>
        <p:txBody>
          <a:bodyPr>
            <a:normAutofit fontScale="92500"/>
          </a:bodyPr>
          <a:lstStyle/>
          <a:p>
            <a:r>
              <a:rPr lang="en-US" sz="180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4244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1376</TotalTime>
  <Words>290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Courier New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Mitchell</dc:creator>
  <cp:lastModifiedBy>Heather Davis</cp:lastModifiedBy>
  <cp:revision>23</cp:revision>
  <dcterms:created xsi:type="dcterms:W3CDTF">2020-02-25T19:11:39Z</dcterms:created>
  <dcterms:modified xsi:type="dcterms:W3CDTF">2024-03-13T18:40:17Z</dcterms:modified>
</cp:coreProperties>
</file>