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6" r:id="rId2"/>
    <p:sldId id="280" r:id="rId3"/>
    <p:sldId id="267" r:id="rId4"/>
    <p:sldId id="283" r:id="rId5"/>
    <p:sldId id="273" r:id="rId6"/>
    <p:sldId id="282" r:id="rId7"/>
    <p:sldId id="268" r:id="rId8"/>
    <p:sldId id="276" r:id="rId9"/>
    <p:sldId id="274" r:id="rId10"/>
    <p:sldId id="277"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1"/>
    <a:srgbClr val="120B51"/>
    <a:srgbClr val="FF9300"/>
    <a:srgbClr val="0432FF"/>
    <a:srgbClr val="FF40FF"/>
    <a:srgbClr val="942092"/>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9306"/>
  </p:normalViewPr>
  <p:slideViewPr>
    <p:cSldViewPr snapToGrid="0">
      <p:cViewPr varScale="1">
        <p:scale>
          <a:sx n="86" d="100"/>
          <a:sy n="86"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D3C2A-EC45-492A-ACE1-3BA01458CF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D028E8-24A9-45C7-9C00-1EE4D4D73434}">
      <dgm:prSet/>
      <dgm:spPr/>
      <dgm:t>
        <a:bodyPr/>
        <a:lstStyle/>
        <a:p>
          <a:r>
            <a:rPr lang="en-US" dirty="0"/>
            <a:t>“What to know about bookies amid the gambling scandal around </a:t>
          </a:r>
          <a:r>
            <a:rPr lang="en-US" dirty="0" err="1"/>
            <a:t>Ohtani</a:t>
          </a:r>
          <a:r>
            <a:rPr lang="en-US" dirty="0"/>
            <a:t>”  — David Purdum, ESPN</a:t>
          </a:r>
        </a:p>
      </dgm:t>
    </dgm:pt>
    <dgm:pt modelId="{299AE189-ADE4-4298-9670-D4C1383E592B}" type="parTrans" cxnId="{605594D9-9856-4D84-AC1B-496C79DB2368}">
      <dgm:prSet/>
      <dgm:spPr/>
      <dgm:t>
        <a:bodyPr/>
        <a:lstStyle/>
        <a:p>
          <a:endParaRPr lang="en-US"/>
        </a:p>
      </dgm:t>
    </dgm:pt>
    <dgm:pt modelId="{3ACC7CD1-D1B4-4B71-BAAE-8F3C6F2D8699}" type="sibTrans" cxnId="{605594D9-9856-4D84-AC1B-496C79DB2368}">
      <dgm:prSet/>
      <dgm:spPr/>
      <dgm:t>
        <a:bodyPr/>
        <a:lstStyle/>
        <a:p>
          <a:endParaRPr lang="en-US"/>
        </a:p>
      </dgm:t>
    </dgm:pt>
    <dgm:pt modelId="{A42CD417-7BDA-4E12-9B5E-A65582F794D7}">
      <dgm:prSet/>
      <dgm:spPr/>
      <dgm:t>
        <a:bodyPr/>
        <a:lstStyle/>
        <a:p>
          <a:r>
            <a:rPr lang="en-US" dirty="0"/>
            <a:t>“Betting Corruption and Match-Fixing Report” — </a:t>
          </a:r>
          <a:r>
            <a:rPr lang="en-US" dirty="0" err="1"/>
            <a:t>SportRadar’s</a:t>
          </a:r>
          <a:r>
            <a:rPr lang="en-US" dirty="0"/>
            <a:t> Integrity Services Division</a:t>
          </a:r>
        </a:p>
      </dgm:t>
    </dgm:pt>
    <dgm:pt modelId="{5EC4EFB4-0A23-432B-88A9-8FBEAE865DCB}" type="parTrans" cxnId="{B93D3DA8-A83D-427C-AF76-73924AA390B3}">
      <dgm:prSet/>
      <dgm:spPr/>
      <dgm:t>
        <a:bodyPr/>
        <a:lstStyle/>
        <a:p>
          <a:endParaRPr lang="en-US"/>
        </a:p>
      </dgm:t>
    </dgm:pt>
    <dgm:pt modelId="{60FEAA2C-8B64-42B5-9591-AE743DE48522}" type="sibTrans" cxnId="{B93D3DA8-A83D-427C-AF76-73924AA390B3}">
      <dgm:prSet/>
      <dgm:spPr/>
      <dgm:t>
        <a:bodyPr/>
        <a:lstStyle/>
        <a:p>
          <a:endParaRPr lang="en-US"/>
        </a:p>
      </dgm:t>
    </dgm:pt>
    <dgm:pt modelId="{C71AF82E-77BB-48D5-B5B3-1BD31B6AB2BC}">
      <dgm:prSet/>
      <dgm:spPr/>
      <dgm:t>
        <a:bodyPr/>
        <a:lstStyle/>
        <a:p>
          <a:r>
            <a:rPr lang="en-US" dirty="0"/>
            <a:t>“Ifrah Law Interviews David </a:t>
          </a:r>
          <a:r>
            <a:rPr lang="en-US" dirty="0" err="1"/>
            <a:t>Purdum</a:t>
          </a:r>
          <a:r>
            <a:rPr lang="en-US" dirty="0"/>
            <a:t> on Sports Integrity” – Jake Gray, Ifrah on iGaming</a:t>
          </a:r>
        </a:p>
      </dgm:t>
    </dgm:pt>
    <dgm:pt modelId="{BFD9F1CC-20AE-4429-86EB-51E82303C889}" type="parTrans" cxnId="{06AB0FED-15BF-4D88-BA14-44D86E819A6D}">
      <dgm:prSet/>
      <dgm:spPr/>
      <dgm:t>
        <a:bodyPr/>
        <a:lstStyle/>
        <a:p>
          <a:endParaRPr lang="en-US"/>
        </a:p>
      </dgm:t>
    </dgm:pt>
    <dgm:pt modelId="{BB3BBB66-9A1F-490A-B580-A8DB1E2D2BC6}" type="sibTrans" cxnId="{06AB0FED-15BF-4D88-BA14-44D86E819A6D}">
      <dgm:prSet/>
      <dgm:spPr/>
      <dgm:t>
        <a:bodyPr/>
        <a:lstStyle/>
        <a:p>
          <a:endParaRPr lang="en-US"/>
        </a:p>
      </dgm:t>
    </dgm:pt>
    <dgm:pt modelId="{6016F2A1-A02D-4598-9C09-025A016ACBD4}">
      <dgm:prSet/>
      <dgm:spPr/>
      <dgm:t>
        <a:bodyPr/>
        <a:lstStyle/>
        <a:p>
          <a:r>
            <a:rPr lang="en-US" dirty="0"/>
            <a:t>“Sports Betting Series| Outside the Lines” — SportsCenter, YouTube</a:t>
          </a:r>
        </a:p>
      </dgm:t>
    </dgm:pt>
    <dgm:pt modelId="{91F037E6-3026-4FA9-8368-4CD33AF0DA50}" type="parTrans" cxnId="{FE69E729-08DC-40DE-9D49-ADD9D0CEBEA9}">
      <dgm:prSet/>
      <dgm:spPr/>
      <dgm:t>
        <a:bodyPr/>
        <a:lstStyle/>
        <a:p>
          <a:endParaRPr lang="en-US"/>
        </a:p>
      </dgm:t>
    </dgm:pt>
    <dgm:pt modelId="{EB3B8642-B173-4925-BC8C-D4C0D2089904}" type="sibTrans" cxnId="{FE69E729-08DC-40DE-9D49-ADD9D0CEBEA9}">
      <dgm:prSet/>
      <dgm:spPr/>
      <dgm:t>
        <a:bodyPr/>
        <a:lstStyle/>
        <a:p>
          <a:endParaRPr lang="en-US"/>
        </a:p>
      </dgm:t>
    </dgm:pt>
    <dgm:pt modelId="{123FD194-BAF2-480C-88E1-93CEBC6AE6C2}">
      <dgm:prSet/>
      <dgm:spPr/>
      <dgm:t>
        <a:bodyPr/>
        <a:lstStyle/>
        <a:p>
          <a:r>
            <a:rPr lang="en-US" dirty="0"/>
            <a:t>“</a:t>
          </a:r>
          <a:r>
            <a:rPr lang="en-US" b="0" i="0" dirty="0"/>
            <a:t>A Positive Result of Legalized Sports Betting is Solution for Betting Corruption and Match Fixing” – Sara </a:t>
          </a:r>
          <a:r>
            <a:rPr lang="en-US" b="0" i="0" dirty="0" err="1"/>
            <a:t>Dalsheim</a:t>
          </a:r>
          <a:r>
            <a:rPr lang="en-US" b="0" i="0" dirty="0"/>
            <a:t>, Ifrah on iGaming</a:t>
          </a:r>
          <a:endParaRPr lang="en-US" b="0" dirty="0"/>
        </a:p>
      </dgm:t>
    </dgm:pt>
    <dgm:pt modelId="{F741E23B-EDC5-4E3E-9DAD-58DB8046AFAF}" type="parTrans" cxnId="{13413A8F-46B9-43A1-8430-A60DBFB64FBE}">
      <dgm:prSet/>
      <dgm:spPr/>
    </dgm:pt>
    <dgm:pt modelId="{B342BF61-A5C5-4FDD-A572-7F6D28EF7924}" type="sibTrans" cxnId="{13413A8F-46B9-43A1-8430-A60DBFB64FBE}">
      <dgm:prSet/>
      <dgm:spPr/>
    </dgm:pt>
    <dgm:pt modelId="{44ABEFE5-7AD2-3A4D-8891-9AF6A0A51427}" type="pres">
      <dgm:prSet presAssocID="{FDBD3C2A-EC45-492A-ACE1-3BA01458CF9D}" presName="vert0" presStyleCnt="0">
        <dgm:presLayoutVars>
          <dgm:dir/>
          <dgm:animOne val="branch"/>
          <dgm:animLvl val="lvl"/>
        </dgm:presLayoutVars>
      </dgm:prSet>
      <dgm:spPr/>
    </dgm:pt>
    <dgm:pt modelId="{16A1A773-2DDC-4B4E-8C1C-FE22A475B734}" type="pres">
      <dgm:prSet presAssocID="{2ED028E8-24A9-45C7-9C00-1EE4D4D73434}" presName="thickLine" presStyleLbl="alignNode1" presStyleIdx="0" presStyleCnt="5"/>
      <dgm:spPr/>
    </dgm:pt>
    <dgm:pt modelId="{05F6DAC3-97F1-E74E-886E-EBFB485E160F}" type="pres">
      <dgm:prSet presAssocID="{2ED028E8-24A9-45C7-9C00-1EE4D4D73434}" presName="horz1" presStyleCnt="0"/>
      <dgm:spPr/>
    </dgm:pt>
    <dgm:pt modelId="{3C36E243-8E90-534D-9C72-5FFDFBDEB60B}" type="pres">
      <dgm:prSet presAssocID="{2ED028E8-24A9-45C7-9C00-1EE4D4D73434}" presName="tx1" presStyleLbl="revTx" presStyleIdx="0" presStyleCnt="5"/>
      <dgm:spPr/>
    </dgm:pt>
    <dgm:pt modelId="{842E792F-9198-4940-98E1-1E8415384D2A}" type="pres">
      <dgm:prSet presAssocID="{2ED028E8-24A9-45C7-9C00-1EE4D4D73434}" presName="vert1" presStyleCnt="0"/>
      <dgm:spPr/>
    </dgm:pt>
    <dgm:pt modelId="{E7C16073-EADF-B94F-8CD8-8E32E92C8907}" type="pres">
      <dgm:prSet presAssocID="{A42CD417-7BDA-4E12-9B5E-A65582F794D7}" presName="thickLine" presStyleLbl="alignNode1" presStyleIdx="1" presStyleCnt="5"/>
      <dgm:spPr/>
    </dgm:pt>
    <dgm:pt modelId="{472A4A9D-4521-3041-9103-1C00E2878A5D}" type="pres">
      <dgm:prSet presAssocID="{A42CD417-7BDA-4E12-9B5E-A65582F794D7}" presName="horz1" presStyleCnt="0"/>
      <dgm:spPr/>
    </dgm:pt>
    <dgm:pt modelId="{BB9AED78-B49D-2C4A-BD64-27C54F72839C}" type="pres">
      <dgm:prSet presAssocID="{A42CD417-7BDA-4E12-9B5E-A65582F794D7}" presName="tx1" presStyleLbl="revTx" presStyleIdx="1" presStyleCnt="5"/>
      <dgm:spPr/>
    </dgm:pt>
    <dgm:pt modelId="{904AA4B5-E460-7744-9A0C-88F85ACDCBA0}" type="pres">
      <dgm:prSet presAssocID="{A42CD417-7BDA-4E12-9B5E-A65582F794D7}" presName="vert1" presStyleCnt="0"/>
      <dgm:spPr/>
    </dgm:pt>
    <dgm:pt modelId="{9639BBF1-BCAD-AE49-ABEB-A73707C59030}" type="pres">
      <dgm:prSet presAssocID="{C71AF82E-77BB-48D5-B5B3-1BD31B6AB2BC}" presName="thickLine" presStyleLbl="alignNode1" presStyleIdx="2" presStyleCnt="5"/>
      <dgm:spPr/>
    </dgm:pt>
    <dgm:pt modelId="{456A54EE-2CFB-634B-88F1-754CD901A631}" type="pres">
      <dgm:prSet presAssocID="{C71AF82E-77BB-48D5-B5B3-1BD31B6AB2BC}" presName="horz1" presStyleCnt="0"/>
      <dgm:spPr/>
    </dgm:pt>
    <dgm:pt modelId="{304587F9-5E79-5542-A1D0-D66B260E5A77}" type="pres">
      <dgm:prSet presAssocID="{C71AF82E-77BB-48D5-B5B3-1BD31B6AB2BC}" presName="tx1" presStyleLbl="revTx" presStyleIdx="2" presStyleCnt="5"/>
      <dgm:spPr/>
    </dgm:pt>
    <dgm:pt modelId="{D3591CD8-AD2A-834C-B064-E1A34507B9BC}" type="pres">
      <dgm:prSet presAssocID="{C71AF82E-77BB-48D5-B5B3-1BD31B6AB2BC}" presName="vert1" presStyleCnt="0"/>
      <dgm:spPr/>
    </dgm:pt>
    <dgm:pt modelId="{5BCAFB7F-FA46-493A-80B4-116E7519BCEE}" type="pres">
      <dgm:prSet presAssocID="{123FD194-BAF2-480C-88E1-93CEBC6AE6C2}" presName="thickLine" presStyleLbl="alignNode1" presStyleIdx="3" presStyleCnt="5"/>
      <dgm:spPr/>
    </dgm:pt>
    <dgm:pt modelId="{0B2BB782-309D-4DAF-A7A8-176E635F5166}" type="pres">
      <dgm:prSet presAssocID="{123FD194-BAF2-480C-88E1-93CEBC6AE6C2}" presName="horz1" presStyleCnt="0"/>
      <dgm:spPr/>
    </dgm:pt>
    <dgm:pt modelId="{218E549F-B303-4069-9475-8A94D84B690E}" type="pres">
      <dgm:prSet presAssocID="{123FD194-BAF2-480C-88E1-93CEBC6AE6C2}" presName="tx1" presStyleLbl="revTx" presStyleIdx="3" presStyleCnt="5"/>
      <dgm:spPr/>
    </dgm:pt>
    <dgm:pt modelId="{B4B1D651-DC5B-4EEA-A59D-2604D425A122}" type="pres">
      <dgm:prSet presAssocID="{123FD194-BAF2-480C-88E1-93CEBC6AE6C2}" presName="vert1" presStyleCnt="0"/>
      <dgm:spPr/>
    </dgm:pt>
    <dgm:pt modelId="{29D0B0AB-8AF4-7C48-B2B5-D4FC63423D88}" type="pres">
      <dgm:prSet presAssocID="{6016F2A1-A02D-4598-9C09-025A016ACBD4}" presName="thickLine" presStyleLbl="alignNode1" presStyleIdx="4" presStyleCnt="5"/>
      <dgm:spPr/>
    </dgm:pt>
    <dgm:pt modelId="{13C5B6B7-6967-8645-894C-CDB415B48B67}" type="pres">
      <dgm:prSet presAssocID="{6016F2A1-A02D-4598-9C09-025A016ACBD4}" presName="horz1" presStyleCnt="0"/>
      <dgm:spPr/>
    </dgm:pt>
    <dgm:pt modelId="{8D008679-8D96-B74A-B91D-FBD09CC8720D}" type="pres">
      <dgm:prSet presAssocID="{6016F2A1-A02D-4598-9C09-025A016ACBD4}" presName="tx1" presStyleLbl="revTx" presStyleIdx="4" presStyleCnt="5"/>
      <dgm:spPr/>
    </dgm:pt>
    <dgm:pt modelId="{1706BEA5-36A8-D44B-9DA5-F62F1A257C88}" type="pres">
      <dgm:prSet presAssocID="{6016F2A1-A02D-4598-9C09-025A016ACBD4}" presName="vert1" presStyleCnt="0"/>
      <dgm:spPr/>
    </dgm:pt>
  </dgm:ptLst>
  <dgm:cxnLst>
    <dgm:cxn modelId="{FE69E729-08DC-40DE-9D49-ADD9D0CEBEA9}" srcId="{FDBD3C2A-EC45-492A-ACE1-3BA01458CF9D}" destId="{6016F2A1-A02D-4598-9C09-025A016ACBD4}" srcOrd="4" destOrd="0" parTransId="{91F037E6-3026-4FA9-8368-4CD33AF0DA50}" sibTransId="{EB3B8642-B173-4925-BC8C-D4C0D2089904}"/>
    <dgm:cxn modelId="{AC59BE64-73A1-6C4E-93F9-2974353F76C8}" type="presOf" srcId="{C71AF82E-77BB-48D5-B5B3-1BD31B6AB2BC}" destId="{304587F9-5E79-5542-A1D0-D66B260E5A77}" srcOrd="0" destOrd="0" presId="urn:microsoft.com/office/officeart/2008/layout/LinedList"/>
    <dgm:cxn modelId="{5F878376-F78A-2444-89A0-63D3C88FA7EF}" type="presOf" srcId="{6016F2A1-A02D-4598-9C09-025A016ACBD4}" destId="{8D008679-8D96-B74A-B91D-FBD09CC8720D}" srcOrd="0" destOrd="0" presId="urn:microsoft.com/office/officeart/2008/layout/LinedList"/>
    <dgm:cxn modelId="{6400AD76-A0D1-C343-82D3-7AB057E70B82}" type="presOf" srcId="{FDBD3C2A-EC45-492A-ACE1-3BA01458CF9D}" destId="{44ABEFE5-7AD2-3A4D-8891-9AF6A0A51427}" srcOrd="0" destOrd="0" presId="urn:microsoft.com/office/officeart/2008/layout/LinedList"/>
    <dgm:cxn modelId="{2512068D-AEF4-D346-9760-100A28C7299F}" type="presOf" srcId="{A42CD417-7BDA-4E12-9B5E-A65582F794D7}" destId="{BB9AED78-B49D-2C4A-BD64-27C54F72839C}" srcOrd="0" destOrd="0" presId="urn:microsoft.com/office/officeart/2008/layout/LinedList"/>
    <dgm:cxn modelId="{13413A8F-46B9-43A1-8430-A60DBFB64FBE}" srcId="{FDBD3C2A-EC45-492A-ACE1-3BA01458CF9D}" destId="{123FD194-BAF2-480C-88E1-93CEBC6AE6C2}" srcOrd="3" destOrd="0" parTransId="{F741E23B-EDC5-4E3E-9DAD-58DB8046AFAF}" sibTransId="{B342BF61-A5C5-4FDD-A572-7F6D28EF7924}"/>
    <dgm:cxn modelId="{1DDD0FA1-105C-4CAF-A883-FD16F2BE021F}" type="presOf" srcId="{123FD194-BAF2-480C-88E1-93CEBC6AE6C2}" destId="{218E549F-B303-4069-9475-8A94D84B690E}" srcOrd="0" destOrd="0" presId="urn:microsoft.com/office/officeart/2008/layout/LinedList"/>
    <dgm:cxn modelId="{B93D3DA8-A83D-427C-AF76-73924AA390B3}" srcId="{FDBD3C2A-EC45-492A-ACE1-3BA01458CF9D}" destId="{A42CD417-7BDA-4E12-9B5E-A65582F794D7}" srcOrd="1" destOrd="0" parTransId="{5EC4EFB4-0A23-432B-88A9-8FBEAE865DCB}" sibTransId="{60FEAA2C-8B64-42B5-9591-AE743DE48522}"/>
    <dgm:cxn modelId="{B0C66DAD-EFF7-7D40-B2D8-DF8C7DFD2C72}" type="presOf" srcId="{2ED028E8-24A9-45C7-9C00-1EE4D4D73434}" destId="{3C36E243-8E90-534D-9C72-5FFDFBDEB60B}" srcOrd="0" destOrd="0" presId="urn:microsoft.com/office/officeart/2008/layout/LinedList"/>
    <dgm:cxn modelId="{605594D9-9856-4D84-AC1B-496C79DB2368}" srcId="{FDBD3C2A-EC45-492A-ACE1-3BA01458CF9D}" destId="{2ED028E8-24A9-45C7-9C00-1EE4D4D73434}" srcOrd="0" destOrd="0" parTransId="{299AE189-ADE4-4298-9670-D4C1383E592B}" sibTransId="{3ACC7CD1-D1B4-4B71-BAAE-8F3C6F2D8699}"/>
    <dgm:cxn modelId="{06AB0FED-15BF-4D88-BA14-44D86E819A6D}" srcId="{FDBD3C2A-EC45-492A-ACE1-3BA01458CF9D}" destId="{C71AF82E-77BB-48D5-B5B3-1BD31B6AB2BC}" srcOrd="2" destOrd="0" parTransId="{BFD9F1CC-20AE-4429-86EB-51E82303C889}" sibTransId="{BB3BBB66-9A1F-490A-B580-A8DB1E2D2BC6}"/>
    <dgm:cxn modelId="{1C300B32-17AB-7940-84D8-3FFBDDF3CFC1}" type="presParOf" srcId="{44ABEFE5-7AD2-3A4D-8891-9AF6A0A51427}" destId="{16A1A773-2DDC-4B4E-8C1C-FE22A475B734}" srcOrd="0" destOrd="0" presId="urn:microsoft.com/office/officeart/2008/layout/LinedList"/>
    <dgm:cxn modelId="{7FC94C69-D55D-8C4F-B5C7-E63F7B809A84}" type="presParOf" srcId="{44ABEFE5-7AD2-3A4D-8891-9AF6A0A51427}" destId="{05F6DAC3-97F1-E74E-886E-EBFB485E160F}" srcOrd="1" destOrd="0" presId="urn:microsoft.com/office/officeart/2008/layout/LinedList"/>
    <dgm:cxn modelId="{2E6B5EF8-FB5E-CD4A-AA04-2DE252733F6E}" type="presParOf" srcId="{05F6DAC3-97F1-E74E-886E-EBFB485E160F}" destId="{3C36E243-8E90-534D-9C72-5FFDFBDEB60B}" srcOrd="0" destOrd="0" presId="urn:microsoft.com/office/officeart/2008/layout/LinedList"/>
    <dgm:cxn modelId="{92F16B7F-BD0F-1D43-B2B8-0FE60360D001}" type="presParOf" srcId="{05F6DAC3-97F1-E74E-886E-EBFB485E160F}" destId="{842E792F-9198-4940-98E1-1E8415384D2A}" srcOrd="1" destOrd="0" presId="urn:microsoft.com/office/officeart/2008/layout/LinedList"/>
    <dgm:cxn modelId="{022C9C50-AD46-6A4C-BE33-F8D87DEC25D4}" type="presParOf" srcId="{44ABEFE5-7AD2-3A4D-8891-9AF6A0A51427}" destId="{E7C16073-EADF-B94F-8CD8-8E32E92C8907}" srcOrd="2" destOrd="0" presId="urn:microsoft.com/office/officeart/2008/layout/LinedList"/>
    <dgm:cxn modelId="{EF06CF00-EC39-7F4E-BE77-CBA27D4DD402}" type="presParOf" srcId="{44ABEFE5-7AD2-3A4D-8891-9AF6A0A51427}" destId="{472A4A9D-4521-3041-9103-1C00E2878A5D}" srcOrd="3" destOrd="0" presId="urn:microsoft.com/office/officeart/2008/layout/LinedList"/>
    <dgm:cxn modelId="{AC7D7FC1-7709-9B4B-BCCF-112F771C383F}" type="presParOf" srcId="{472A4A9D-4521-3041-9103-1C00E2878A5D}" destId="{BB9AED78-B49D-2C4A-BD64-27C54F72839C}" srcOrd="0" destOrd="0" presId="urn:microsoft.com/office/officeart/2008/layout/LinedList"/>
    <dgm:cxn modelId="{ACBA1CDE-2BF6-FB4D-BDA5-93639002A62A}" type="presParOf" srcId="{472A4A9D-4521-3041-9103-1C00E2878A5D}" destId="{904AA4B5-E460-7744-9A0C-88F85ACDCBA0}" srcOrd="1" destOrd="0" presId="urn:microsoft.com/office/officeart/2008/layout/LinedList"/>
    <dgm:cxn modelId="{914EFC25-AFDB-B04E-A8F9-63B3FEE3A1C1}" type="presParOf" srcId="{44ABEFE5-7AD2-3A4D-8891-9AF6A0A51427}" destId="{9639BBF1-BCAD-AE49-ABEB-A73707C59030}" srcOrd="4" destOrd="0" presId="urn:microsoft.com/office/officeart/2008/layout/LinedList"/>
    <dgm:cxn modelId="{6C1EDA89-03AC-7D45-A186-8C5153684CB3}" type="presParOf" srcId="{44ABEFE5-7AD2-3A4D-8891-9AF6A0A51427}" destId="{456A54EE-2CFB-634B-88F1-754CD901A631}" srcOrd="5" destOrd="0" presId="urn:microsoft.com/office/officeart/2008/layout/LinedList"/>
    <dgm:cxn modelId="{635ACAA0-A6DC-334D-BACF-358B33D331B5}" type="presParOf" srcId="{456A54EE-2CFB-634B-88F1-754CD901A631}" destId="{304587F9-5E79-5542-A1D0-D66B260E5A77}" srcOrd="0" destOrd="0" presId="urn:microsoft.com/office/officeart/2008/layout/LinedList"/>
    <dgm:cxn modelId="{81E204E2-1C2D-3540-96F7-41726B3A148D}" type="presParOf" srcId="{456A54EE-2CFB-634B-88F1-754CD901A631}" destId="{D3591CD8-AD2A-834C-B064-E1A34507B9BC}" srcOrd="1" destOrd="0" presId="urn:microsoft.com/office/officeart/2008/layout/LinedList"/>
    <dgm:cxn modelId="{C7EFC6A6-3358-461B-994F-50293F4013E6}" type="presParOf" srcId="{44ABEFE5-7AD2-3A4D-8891-9AF6A0A51427}" destId="{5BCAFB7F-FA46-493A-80B4-116E7519BCEE}" srcOrd="6" destOrd="0" presId="urn:microsoft.com/office/officeart/2008/layout/LinedList"/>
    <dgm:cxn modelId="{F445CF79-0F41-4741-9213-48B5751D2F17}" type="presParOf" srcId="{44ABEFE5-7AD2-3A4D-8891-9AF6A0A51427}" destId="{0B2BB782-309D-4DAF-A7A8-176E635F5166}" srcOrd="7" destOrd="0" presId="urn:microsoft.com/office/officeart/2008/layout/LinedList"/>
    <dgm:cxn modelId="{3C97117D-5960-4330-90F4-2DE3A1AD7BD6}" type="presParOf" srcId="{0B2BB782-309D-4DAF-A7A8-176E635F5166}" destId="{218E549F-B303-4069-9475-8A94D84B690E}" srcOrd="0" destOrd="0" presId="urn:microsoft.com/office/officeart/2008/layout/LinedList"/>
    <dgm:cxn modelId="{A3A50EAE-5045-452D-91FA-D86A2DE206F0}" type="presParOf" srcId="{0B2BB782-309D-4DAF-A7A8-176E635F5166}" destId="{B4B1D651-DC5B-4EEA-A59D-2604D425A122}" srcOrd="1" destOrd="0" presId="urn:microsoft.com/office/officeart/2008/layout/LinedList"/>
    <dgm:cxn modelId="{249995E6-8342-FF43-BCD5-732372CA5F87}" type="presParOf" srcId="{44ABEFE5-7AD2-3A4D-8891-9AF6A0A51427}" destId="{29D0B0AB-8AF4-7C48-B2B5-D4FC63423D88}" srcOrd="8" destOrd="0" presId="urn:microsoft.com/office/officeart/2008/layout/LinedList"/>
    <dgm:cxn modelId="{10B5E4AF-7F2E-D24E-8924-983C2BEE8C70}" type="presParOf" srcId="{44ABEFE5-7AD2-3A4D-8891-9AF6A0A51427}" destId="{13C5B6B7-6967-8645-894C-CDB415B48B67}" srcOrd="9" destOrd="0" presId="urn:microsoft.com/office/officeart/2008/layout/LinedList"/>
    <dgm:cxn modelId="{F3F8BA20-8662-704D-A698-F1E63ED440A7}" type="presParOf" srcId="{13C5B6B7-6967-8645-894C-CDB415B48B67}" destId="{8D008679-8D96-B74A-B91D-FBD09CC8720D}" srcOrd="0" destOrd="0" presId="urn:microsoft.com/office/officeart/2008/layout/LinedList"/>
    <dgm:cxn modelId="{770DBF35-0331-7845-AE45-7B1E69037997}" type="presParOf" srcId="{13C5B6B7-6967-8645-894C-CDB415B48B67}" destId="{1706BEA5-36A8-D44B-9DA5-F62F1A257C8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1A773-2DDC-4B4E-8C1C-FE22A475B734}">
      <dsp:nvSpPr>
        <dsp:cNvPr id="0" name=""/>
        <dsp:cNvSpPr/>
      </dsp:nvSpPr>
      <dsp:spPr>
        <a:xfrm>
          <a:off x="0" y="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36E243-8E90-534D-9C72-5FFDFBDEB60B}">
      <dsp:nvSpPr>
        <dsp:cNvPr id="0" name=""/>
        <dsp:cNvSpPr/>
      </dsp:nvSpPr>
      <dsp:spPr>
        <a:xfrm>
          <a:off x="0" y="503"/>
          <a:ext cx="10515600" cy="82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“What to know about bookies amid the gambling scandal around </a:t>
          </a:r>
          <a:r>
            <a:rPr lang="en-US" sz="2300" kern="1200" dirty="0" err="1"/>
            <a:t>Ohtani</a:t>
          </a:r>
          <a:r>
            <a:rPr lang="en-US" sz="2300" kern="1200" dirty="0"/>
            <a:t>”  — David Purdum, ESPN</a:t>
          </a:r>
        </a:p>
      </dsp:txBody>
      <dsp:txXfrm>
        <a:off x="0" y="503"/>
        <a:ext cx="10515600" cy="824028"/>
      </dsp:txXfrm>
    </dsp:sp>
    <dsp:sp modelId="{E7C16073-EADF-B94F-8CD8-8E32E92C8907}">
      <dsp:nvSpPr>
        <dsp:cNvPr id="0" name=""/>
        <dsp:cNvSpPr/>
      </dsp:nvSpPr>
      <dsp:spPr>
        <a:xfrm>
          <a:off x="0" y="824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AED78-B49D-2C4A-BD64-27C54F72839C}">
      <dsp:nvSpPr>
        <dsp:cNvPr id="0" name=""/>
        <dsp:cNvSpPr/>
      </dsp:nvSpPr>
      <dsp:spPr>
        <a:xfrm>
          <a:off x="0" y="824531"/>
          <a:ext cx="10515600" cy="82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“Betting Corruption and Match-Fixing Report” — </a:t>
          </a:r>
          <a:r>
            <a:rPr lang="en-US" sz="2300" kern="1200" dirty="0" err="1"/>
            <a:t>SportRadar’s</a:t>
          </a:r>
          <a:r>
            <a:rPr lang="en-US" sz="2300" kern="1200" dirty="0"/>
            <a:t> Integrity Services Division</a:t>
          </a:r>
        </a:p>
      </dsp:txBody>
      <dsp:txXfrm>
        <a:off x="0" y="824531"/>
        <a:ext cx="10515600" cy="824028"/>
      </dsp:txXfrm>
    </dsp:sp>
    <dsp:sp modelId="{9639BBF1-BCAD-AE49-ABEB-A73707C59030}">
      <dsp:nvSpPr>
        <dsp:cNvPr id="0" name=""/>
        <dsp:cNvSpPr/>
      </dsp:nvSpPr>
      <dsp:spPr>
        <a:xfrm>
          <a:off x="0" y="164856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4587F9-5E79-5542-A1D0-D66B260E5A77}">
      <dsp:nvSpPr>
        <dsp:cNvPr id="0" name=""/>
        <dsp:cNvSpPr/>
      </dsp:nvSpPr>
      <dsp:spPr>
        <a:xfrm>
          <a:off x="0" y="1648560"/>
          <a:ext cx="10515600" cy="82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“Ifrah Law Interviews David </a:t>
          </a:r>
          <a:r>
            <a:rPr lang="en-US" sz="2300" kern="1200" dirty="0" err="1"/>
            <a:t>Purdum</a:t>
          </a:r>
          <a:r>
            <a:rPr lang="en-US" sz="2300" kern="1200" dirty="0"/>
            <a:t> on Sports Integrity” – Jake Gray, Ifrah on iGaming</a:t>
          </a:r>
        </a:p>
      </dsp:txBody>
      <dsp:txXfrm>
        <a:off x="0" y="1648560"/>
        <a:ext cx="10515600" cy="824028"/>
      </dsp:txXfrm>
    </dsp:sp>
    <dsp:sp modelId="{5BCAFB7F-FA46-493A-80B4-116E7519BCEE}">
      <dsp:nvSpPr>
        <dsp:cNvPr id="0" name=""/>
        <dsp:cNvSpPr/>
      </dsp:nvSpPr>
      <dsp:spPr>
        <a:xfrm>
          <a:off x="0" y="247258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E549F-B303-4069-9475-8A94D84B690E}">
      <dsp:nvSpPr>
        <dsp:cNvPr id="0" name=""/>
        <dsp:cNvSpPr/>
      </dsp:nvSpPr>
      <dsp:spPr>
        <a:xfrm>
          <a:off x="0" y="2472589"/>
          <a:ext cx="10515600" cy="82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
          </a:r>
          <a:r>
            <a:rPr lang="en-US" sz="2300" b="0" i="0" kern="1200" dirty="0"/>
            <a:t>A Positive Result of Legalized Sports Betting is Solution for Betting Corruption and Match Fixing” – Sara </a:t>
          </a:r>
          <a:r>
            <a:rPr lang="en-US" sz="2300" b="0" i="0" kern="1200" dirty="0" err="1"/>
            <a:t>Dalsheim</a:t>
          </a:r>
          <a:r>
            <a:rPr lang="en-US" sz="2300" b="0" i="0" kern="1200" dirty="0"/>
            <a:t>, Ifrah on iGaming</a:t>
          </a:r>
          <a:endParaRPr lang="en-US" sz="2300" b="0" kern="1200" dirty="0"/>
        </a:p>
      </dsp:txBody>
      <dsp:txXfrm>
        <a:off x="0" y="2472589"/>
        <a:ext cx="10515600" cy="824028"/>
      </dsp:txXfrm>
    </dsp:sp>
    <dsp:sp modelId="{29D0B0AB-8AF4-7C48-B2B5-D4FC63423D88}">
      <dsp:nvSpPr>
        <dsp:cNvPr id="0" name=""/>
        <dsp:cNvSpPr/>
      </dsp:nvSpPr>
      <dsp:spPr>
        <a:xfrm>
          <a:off x="0" y="329661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008679-8D96-B74A-B91D-FBD09CC8720D}">
      <dsp:nvSpPr>
        <dsp:cNvPr id="0" name=""/>
        <dsp:cNvSpPr/>
      </dsp:nvSpPr>
      <dsp:spPr>
        <a:xfrm>
          <a:off x="0" y="3296618"/>
          <a:ext cx="10515600" cy="82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“Sports Betting Series| Outside the Lines” — SportsCenter, YouTube</a:t>
          </a:r>
        </a:p>
      </dsp:txBody>
      <dsp:txXfrm>
        <a:off x="0" y="3296618"/>
        <a:ext cx="10515600" cy="8240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5822-5840-4FFF-844F-FBB72A1D1B6E}"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ACB01-F186-4C90-AB45-9D1AC924D223}" type="slidenum">
              <a:rPr lang="en-US" smtClean="0"/>
              <a:t>‹#›</a:t>
            </a:fld>
            <a:endParaRPr lang="en-US"/>
          </a:p>
        </p:txBody>
      </p:sp>
    </p:spTree>
    <p:extLst>
      <p:ext uri="{BB962C8B-B14F-4D97-AF65-F5344CB8AC3E}">
        <p14:creationId xmlns:p14="http://schemas.microsoft.com/office/powerpoint/2010/main" val="187180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5ACB01-F186-4C90-AB45-9D1AC924D223}" type="slidenum">
              <a:rPr lang="en-US" smtClean="0"/>
              <a:t>1</a:t>
            </a:fld>
            <a:endParaRPr lang="en-US"/>
          </a:p>
        </p:txBody>
      </p:sp>
    </p:spTree>
    <p:extLst>
      <p:ext uri="{BB962C8B-B14F-4D97-AF65-F5344CB8AC3E}">
        <p14:creationId xmlns:p14="http://schemas.microsoft.com/office/powerpoint/2010/main" val="291135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5ACB01-F186-4C90-AB45-9D1AC924D223}" type="slidenum">
              <a:rPr lang="en-US" smtClean="0"/>
              <a:t>10</a:t>
            </a:fld>
            <a:endParaRPr lang="en-US"/>
          </a:p>
        </p:txBody>
      </p:sp>
    </p:spTree>
    <p:extLst>
      <p:ext uri="{BB962C8B-B14F-4D97-AF65-F5344CB8AC3E}">
        <p14:creationId xmlns:p14="http://schemas.microsoft.com/office/powerpoint/2010/main" val="305350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5ACB01-F186-4C90-AB45-9D1AC924D223}" type="slidenum">
              <a:rPr lang="en-US" smtClean="0"/>
              <a:t>11</a:t>
            </a:fld>
            <a:endParaRPr lang="en-US"/>
          </a:p>
        </p:txBody>
      </p:sp>
    </p:spTree>
    <p:extLst>
      <p:ext uri="{BB962C8B-B14F-4D97-AF65-F5344CB8AC3E}">
        <p14:creationId xmlns:p14="http://schemas.microsoft.com/office/powerpoint/2010/main" val="5581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5ACB01-F186-4C90-AB45-9D1AC924D223}" type="slidenum">
              <a:rPr lang="en-US" smtClean="0"/>
              <a:t>2</a:t>
            </a:fld>
            <a:endParaRPr lang="en-US"/>
          </a:p>
        </p:txBody>
      </p:sp>
    </p:spTree>
    <p:extLst>
      <p:ext uri="{BB962C8B-B14F-4D97-AF65-F5344CB8AC3E}">
        <p14:creationId xmlns:p14="http://schemas.microsoft.com/office/powerpoint/2010/main" val="372336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5ACB01-F186-4C90-AB45-9D1AC924D223}" type="slidenum">
              <a:rPr lang="en-US" smtClean="0"/>
              <a:t>3</a:t>
            </a:fld>
            <a:endParaRPr lang="en-US"/>
          </a:p>
        </p:txBody>
      </p:sp>
    </p:spTree>
    <p:extLst>
      <p:ext uri="{BB962C8B-B14F-4D97-AF65-F5344CB8AC3E}">
        <p14:creationId xmlns:p14="http://schemas.microsoft.com/office/powerpoint/2010/main" val="171970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5ACB01-F186-4C90-AB45-9D1AC924D223}" type="slidenum">
              <a:rPr lang="en-US" smtClean="0"/>
              <a:t>4</a:t>
            </a:fld>
            <a:endParaRPr lang="en-US"/>
          </a:p>
        </p:txBody>
      </p:sp>
    </p:spTree>
    <p:extLst>
      <p:ext uri="{BB962C8B-B14F-4D97-AF65-F5344CB8AC3E}">
        <p14:creationId xmlns:p14="http://schemas.microsoft.com/office/powerpoint/2010/main" val="109674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5ACB01-F186-4C90-AB45-9D1AC924D223}" type="slidenum">
              <a:rPr lang="en-US" smtClean="0"/>
              <a:t>5</a:t>
            </a:fld>
            <a:endParaRPr lang="en-US"/>
          </a:p>
        </p:txBody>
      </p:sp>
    </p:spTree>
    <p:extLst>
      <p:ext uri="{BB962C8B-B14F-4D97-AF65-F5344CB8AC3E}">
        <p14:creationId xmlns:p14="http://schemas.microsoft.com/office/powerpoint/2010/main" val="81698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5ACB01-F186-4C90-AB45-9D1AC924D223}" type="slidenum">
              <a:rPr lang="en-US" smtClean="0"/>
              <a:t>6</a:t>
            </a:fld>
            <a:endParaRPr lang="en-US"/>
          </a:p>
        </p:txBody>
      </p:sp>
    </p:spTree>
    <p:extLst>
      <p:ext uri="{BB962C8B-B14F-4D97-AF65-F5344CB8AC3E}">
        <p14:creationId xmlns:p14="http://schemas.microsoft.com/office/powerpoint/2010/main" val="1529356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5ACB01-F186-4C90-AB45-9D1AC924D223}" type="slidenum">
              <a:rPr lang="en-US" smtClean="0"/>
              <a:t>7</a:t>
            </a:fld>
            <a:endParaRPr lang="en-US"/>
          </a:p>
        </p:txBody>
      </p:sp>
    </p:spTree>
    <p:extLst>
      <p:ext uri="{BB962C8B-B14F-4D97-AF65-F5344CB8AC3E}">
        <p14:creationId xmlns:p14="http://schemas.microsoft.com/office/powerpoint/2010/main" val="208191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5ACB01-F186-4C90-AB45-9D1AC924D223}" type="slidenum">
              <a:rPr lang="en-US" smtClean="0"/>
              <a:t>8</a:t>
            </a:fld>
            <a:endParaRPr lang="en-US"/>
          </a:p>
        </p:txBody>
      </p:sp>
    </p:spTree>
    <p:extLst>
      <p:ext uri="{BB962C8B-B14F-4D97-AF65-F5344CB8AC3E}">
        <p14:creationId xmlns:p14="http://schemas.microsoft.com/office/powerpoint/2010/main" val="192248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i="0" dirty="0">
                <a:solidFill>
                  <a:srgbClr val="000000"/>
                </a:solidFill>
                <a:effectLst/>
                <a:highlight>
                  <a:srgbClr val="FFFFFF"/>
                </a:highlight>
                <a:latin typeface="Times New Roman" panose="02020603050405020304" pitchFamily="18" charset="0"/>
                <a:cs typeface="Times New Roman" panose="02020603050405020304" pitchFamily="18" charset="0"/>
              </a:rPr>
              <a:t>DP:</a:t>
            </a:r>
            <a:endParaRPr lang="en-US" sz="1200"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algn="l" fontAlgn="base"/>
            <a:r>
              <a:rPr lang="en-US" sz="1200" b="0" i="0" dirty="0">
                <a:solidFill>
                  <a:srgbClr val="000000"/>
                </a:solidFill>
                <a:effectLst/>
                <a:highlight>
                  <a:srgbClr val="FFFFFF"/>
                </a:highlight>
                <a:latin typeface="Times New Roman" panose="02020603050405020304" pitchFamily="18" charset="0"/>
                <a:cs typeface="Times New Roman" panose="02020603050405020304" pitchFamily="18" charset="0"/>
              </a:rPr>
              <a:t>-How often is suspicious activity we see in the news just a result of rumors getting out, insiders tipping bettors off?</a:t>
            </a:r>
          </a:p>
          <a:p>
            <a:pPr algn="l" fontAlgn="base"/>
            <a:r>
              <a:rPr lang="en-US" sz="1200" b="0" i="0" dirty="0">
                <a:solidFill>
                  <a:srgbClr val="000000"/>
                </a:solidFill>
                <a:effectLst/>
                <a:highlight>
                  <a:srgbClr val="FFFFFF"/>
                </a:highlight>
                <a:latin typeface="Times New Roman" panose="02020603050405020304" pitchFamily="18" charset="0"/>
                <a:cs typeface="Times New Roman" panose="02020603050405020304" pitchFamily="18" charset="0"/>
              </a:rPr>
              <a:t> </a:t>
            </a:r>
          </a:p>
          <a:p>
            <a:pPr algn="l" fontAlgn="base"/>
            <a:r>
              <a:rPr lang="en-US" sz="1200" b="1" i="0" dirty="0">
                <a:solidFill>
                  <a:srgbClr val="000000"/>
                </a:solidFill>
                <a:effectLst/>
                <a:highlight>
                  <a:srgbClr val="FFFFFF"/>
                </a:highlight>
                <a:latin typeface="Times New Roman" panose="02020603050405020304" pitchFamily="18" charset="0"/>
                <a:cs typeface="Times New Roman" panose="02020603050405020304" pitchFamily="18" charset="0"/>
              </a:rPr>
              <a:t>JE:</a:t>
            </a:r>
            <a:endParaRPr lang="en-US" sz="1200"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algn="l" fontAlgn="base"/>
            <a:r>
              <a:rPr lang="en-US" sz="1200" b="0" i="0" dirty="0">
                <a:solidFill>
                  <a:srgbClr val="000000"/>
                </a:solidFill>
                <a:effectLst/>
                <a:highlight>
                  <a:srgbClr val="FFFFFF"/>
                </a:highlight>
                <a:latin typeface="Times New Roman" panose="02020603050405020304" pitchFamily="18" charset="0"/>
                <a:cs typeface="Times New Roman" panose="02020603050405020304" pitchFamily="18" charset="0"/>
              </a:rPr>
              <a:t>-So, how do you work with regulators and sports leagues in situations like these? Do you basically hand over everything you know after you've verified data as suspicious activity? Or is there more investigative work to be done by </a:t>
            </a:r>
            <a:r>
              <a:rPr lang="en-US" sz="1200" b="0" i="0" dirty="0" err="1">
                <a:solidFill>
                  <a:srgbClr val="000000"/>
                </a:solidFill>
                <a:effectLst/>
                <a:highlight>
                  <a:srgbClr val="FFFFFF"/>
                </a:highlight>
                <a:latin typeface="Times New Roman" panose="02020603050405020304" pitchFamily="18" charset="0"/>
                <a:cs typeface="Times New Roman" panose="02020603050405020304" pitchFamily="18" charset="0"/>
              </a:rPr>
              <a:t>SportRadar</a:t>
            </a:r>
            <a:r>
              <a:rPr lang="en-US" sz="1200" b="0" i="0" dirty="0">
                <a:solidFill>
                  <a:srgbClr val="000000"/>
                </a:solidFill>
                <a:effectLst/>
                <a:highlight>
                  <a:srgbClr val="FFFFFF"/>
                </a:highlight>
                <a:latin typeface="Times New Roman" panose="02020603050405020304" pitchFamily="18" charset="0"/>
                <a:cs typeface="Times New Roman" panose="02020603050405020304" pitchFamily="18" charset="0"/>
              </a:rPr>
              <a:t> with regulators and sports leagues?</a:t>
            </a:r>
          </a:p>
          <a:p>
            <a:pPr algn="l" fontAlgn="base"/>
            <a:r>
              <a:rPr lang="en-US" sz="1200" b="0" i="0" dirty="0">
                <a:solidFill>
                  <a:srgbClr val="000000"/>
                </a:solidFill>
                <a:effectLst/>
                <a:highlight>
                  <a:srgbClr val="FFFFFF"/>
                </a:highlight>
                <a:latin typeface="Times New Roman" panose="02020603050405020304" pitchFamily="18" charset="0"/>
                <a:cs typeface="Times New Roman" panose="02020603050405020304" pitchFamily="18" charset="0"/>
              </a:rPr>
              <a:t> </a:t>
            </a:r>
          </a:p>
          <a:p>
            <a:pPr algn="l" fontAlgn="base"/>
            <a:r>
              <a:rPr lang="en-US" sz="1200" b="1" i="0" dirty="0">
                <a:solidFill>
                  <a:srgbClr val="000000"/>
                </a:solidFill>
                <a:effectLst/>
                <a:highlight>
                  <a:srgbClr val="FFFFFF"/>
                </a:highlight>
                <a:latin typeface="Times New Roman" panose="02020603050405020304" pitchFamily="18" charset="0"/>
                <a:cs typeface="Times New Roman" panose="02020603050405020304" pitchFamily="18" charset="0"/>
              </a:rPr>
              <a:t>QM:</a:t>
            </a:r>
            <a:endParaRPr lang="en-US" sz="1200"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algn="l" fontAlgn="base"/>
            <a:r>
              <a:rPr lang="en-US" sz="1200" b="0" i="0" dirty="0">
                <a:solidFill>
                  <a:srgbClr val="000000"/>
                </a:solidFill>
                <a:effectLst/>
                <a:highlight>
                  <a:srgbClr val="FFFFFF"/>
                </a:highlight>
                <a:latin typeface="Times New Roman" panose="02020603050405020304" pitchFamily="18" charset="0"/>
                <a:cs typeface="Times New Roman" panose="02020603050405020304" pitchFamily="18" charset="0"/>
              </a:rPr>
              <a:t>-Do you see reports of undisclosed injuries giving rise to suspicious betting activity over in the European press, anything like this UFC case study?</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5ACB01-F186-4C90-AB45-9D1AC924D223}" type="slidenum">
              <a:rPr lang="en-US" smtClean="0"/>
              <a:t>9</a:t>
            </a:fld>
            <a:endParaRPr lang="en-US"/>
          </a:p>
        </p:txBody>
      </p:sp>
    </p:spTree>
    <p:extLst>
      <p:ext uri="{BB962C8B-B14F-4D97-AF65-F5344CB8AC3E}">
        <p14:creationId xmlns:p14="http://schemas.microsoft.com/office/powerpoint/2010/main" val="210499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D843FFB-2758-76FF-C252-CD44F972A9C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purple background with a circular pattern&#10;&#10;Description automatically generated">
            <a:extLst>
              <a:ext uri="{FF2B5EF4-FFF2-40B4-BE49-F238E27FC236}">
                <a16:creationId xmlns:a16="http://schemas.microsoft.com/office/drawing/2014/main" id="{6E849728-069B-6D73-028D-5DC2C3D06E2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852788" y="0"/>
            <a:ext cx="9339209" cy="6858000"/>
          </a:xfrm>
          <a:prstGeom prst="rect">
            <a:avLst/>
          </a:prstGeom>
        </p:spPr>
      </p:pic>
      <p:sp>
        <p:nvSpPr>
          <p:cNvPr id="9" name="Rectangle 8">
            <a:extLst>
              <a:ext uri="{FF2B5EF4-FFF2-40B4-BE49-F238E27FC236}">
                <a16:creationId xmlns:a16="http://schemas.microsoft.com/office/drawing/2014/main" id="{715B359A-0ECD-669B-14DE-9733A5C2EEBB}"/>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0E96EE9-3AAD-6622-E137-33B609BAFE31}"/>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9001996-7E38-505B-5DEE-35FB23C24DAB}"/>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a:extLst>
              <a:ext uri="{FF2B5EF4-FFF2-40B4-BE49-F238E27FC236}">
                <a16:creationId xmlns:a16="http://schemas.microsoft.com/office/drawing/2014/main" id="{DF3CC115-159E-1675-8AFD-C71404C773CB}"/>
              </a:ext>
            </a:extLst>
          </p:cNvPr>
          <p:cNvSpPr/>
          <p:nvPr userDrawn="1"/>
        </p:nvSpPr>
        <p:spPr>
          <a:xfrm>
            <a:off x="6742176" y="402800"/>
            <a:ext cx="5779008" cy="1072896"/>
          </a:xfrm>
          <a:prstGeom prst="roundRect">
            <a:avLst/>
          </a:prstGeom>
          <a:solidFill>
            <a:schemeClr val="bg1"/>
          </a:solidFill>
          <a:ln>
            <a:noFill/>
          </a:ln>
          <a:effectLst>
            <a:glow rad="412623">
              <a:schemeClr val="accent1">
                <a:alpha val="2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text on a white background&#10;&#10;Description automatically generated">
            <a:extLst>
              <a:ext uri="{FF2B5EF4-FFF2-40B4-BE49-F238E27FC236}">
                <a16:creationId xmlns:a16="http://schemas.microsoft.com/office/drawing/2014/main" id="{0B791C2F-50C4-80E9-71F3-879D55046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82019" y="601299"/>
            <a:ext cx="2765552" cy="708251"/>
          </a:xfrm>
          <a:prstGeom prst="rect">
            <a:avLst/>
          </a:prstGeom>
        </p:spPr>
      </p:pic>
      <p:pic>
        <p:nvPicPr>
          <p:cNvPr id="17" name="Picture 16" descr="A blue and black text&#10;&#10;Description automatically generated">
            <a:extLst>
              <a:ext uri="{FF2B5EF4-FFF2-40B4-BE49-F238E27FC236}">
                <a16:creationId xmlns:a16="http://schemas.microsoft.com/office/drawing/2014/main" id="{2816D5CA-A45A-08D2-6C9B-22BEB34B9BF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802332" y="924223"/>
            <a:ext cx="2086864" cy="332574"/>
          </a:xfrm>
          <a:prstGeom prst="rect">
            <a:avLst/>
          </a:prstGeom>
        </p:spPr>
      </p:pic>
      <p:sp>
        <p:nvSpPr>
          <p:cNvPr id="18" name="Rectangle 17">
            <a:extLst>
              <a:ext uri="{FF2B5EF4-FFF2-40B4-BE49-F238E27FC236}">
                <a16:creationId xmlns:a16="http://schemas.microsoft.com/office/drawing/2014/main" id="{AD68913B-8E5E-8F82-F472-5AC1EC1DB737}"/>
              </a:ext>
            </a:extLst>
          </p:cNvPr>
          <p:cNvSpPr/>
          <p:nvPr userDrawn="1"/>
        </p:nvSpPr>
        <p:spPr>
          <a:xfrm>
            <a:off x="243840" y="402800"/>
            <a:ext cx="1792224" cy="52142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a:extLst>
              <a:ext uri="{FF2B5EF4-FFF2-40B4-BE49-F238E27FC236}">
                <a16:creationId xmlns:a16="http://schemas.microsoft.com/office/drawing/2014/main" id="{91BB8E66-21CC-BA5F-CAD4-F4805395027F}"/>
              </a:ext>
            </a:extLst>
          </p:cNvPr>
          <p:cNvSpPr/>
          <p:nvPr userDrawn="1"/>
        </p:nvSpPr>
        <p:spPr>
          <a:xfrm>
            <a:off x="-209326" y="4768087"/>
            <a:ext cx="412559" cy="136144"/>
          </a:xfrm>
          <a:prstGeom prst="flowChartTerminator">
            <a:avLst/>
          </a:prstGeom>
          <a:solidFill>
            <a:srgbClr val="FF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FDDC98CB-847E-0A6A-10F1-EE10ACE2A535}"/>
              </a:ext>
            </a:extLst>
          </p:cNvPr>
          <p:cNvSpPr>
            <a:spLocks noGrp="1"/>
          </p:cNvSpPr>
          <p:nvPr>
            <p:ph type="body" sz="quarter" idx="10" hasCustomPrompt="1"/>
          </p:nvPr>
        </p:nvSpPr>
        <p:spPr>
          <a:xfrm>
            <a:off x="685651" y="4698935"/>
            <a:ext cx="6270115" cy="1139825"/>
          </a:xfrm>
        </p:spPr>
        <p:txBody>
          <a:bodyPr>
            <a:normAutofit/>
          </a:bodyPr>
          <a:lstStyle>
            <a:lvl1pPr marL="0" indent="0" algn="l">
              <a:buNone/>
              <a:defRPr sz="2800"/>
            </a:lvl1pPr>
            <a:lvl2pPr algn="l">
              <a:defRPr/>
            </a:lvl2pPr>
            <a:lvl3pPr algn="l">
              <a:defRPr/>
            </a:lvl3pPr>
            <a:lvl4pPr algn="l">
              <a:defRPr/>
            </a:lvl4pPr>
            <a:lvl5pPr algn="l">
              <a:defRPr/>
            </a:lvl5pPr>
          </a:lstStyle>
          <a:p>
            <a:r>
              <a:rPr lang="en-US" dirty="0">
                <a:solidFill>
                  <a:srgbClr val="00B0F0"/>
                </a:solidFill>
              </a:rPr>
              <a:t>Subtitle</a:t>
            </a:r>
          </a:p>
          <a:p>
            <a:r>
              <a:rPr lang="en-US" sz="2800" dirty="0">
                <a:solidFill>
                  <a:schemeClr val="bg1"/>
                </a:solidFill>
              </a:rPr>
              <a:t>Date | Speaker</a:t>
            </a:r>
            <a:endParaRPr lang="en-US" dirty="0"/>
          </a:p>
        </p:txBody>
      </p:sp>
      <p:sp>
        <p:nvSpPr>
          <p:cNvPr id="23" name="Text Placeholder 22">
            <a:extLst>
              <a:ext uri="{FF2B5EF4-FFF2-40B4-BE49-F238E27FC236}">
                <a16:creationId xmlns:a16="http://schemas.microsoft.com/office/drawing/2014/main" id="{91D18014-F23E-E233-806C-E70B51B7843A}"/>
              </a:ext>
            </a:extLst>
          </p:cNvPr>
          <p:cNvSpPr>
            <a:spLocks noGrp="1"/>
          </p:cNvSpPr>
          <p:nvPr>
            <p:ph type="body" sz="quarter" idx="11" hasCustomPrompt="1"/>
          </p:nvPr>
        </p:nvSpPr>
        <p:spPr>
          <a:xfrm>
            <a:off x="681038" y="2149250"/>
            <a:ext cx="9785350" cy="1827213"/>
          </a:xfrm>
        </p:spPr>
        <p:txBody>
          <a:bodyPr>
            <a:normAutofit/>
          </a:bodyPr>
          <a:lstStyle>
            <a:lvl1pPr marL="0" indent="0">
              <a:buNone/>
              <a:defRPr sz="8800" spc="-300">
                <a:solidFill>
                  <a:schemeClr val="bg1"/>
                </a:solidFill>
              </a:defRPr>
            </a:lvl1pPr>
          </a:lstStyle>
          <a:p>
            <a:pPr lvl="0"/>
            <a:r>
              <a:rPr lang="en-US" dirty="0"/>
              <a:t>Title Goes Here</a:t>
            </a:r>
          </a:p>
        </p:txBody>
      </p:sp>
    </p:spTree>
    <p:extLst>
      <p:ext uri="{BB962C8B-B14F-4D97-AF65-F5344CB8AC3E}">
        <p14:creationId xmlns:p14="http://schemas.microsoft.com/office/powerpoint/2010/main" val="189165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44BF-015D-8D2B-B58A-A5A0531508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ADF95-40B9-75C6-F8E3-659C615313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81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208F-703E-63D9-AC52-BD8D860AE7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C60AA-3310-E4F5-A548-51853624006C}"/>
              </a:ext>
            </a:extLst>
          </p:cNvPr>
          <p:cNvSpPr>
            <a:spLocks noGrp="1"/>
          </p:cNvSpPr>
          <p:nvPr>
            <p:ph sz="half" idx="1"/>
          </p:nvPr>
        </p:nvSpPr>
        <p:spPr>
          <a:xfrm>
            <a:off x="838200" y="2057401"/>
            <a:ext cx="5181600" cy="4144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A4D88BC-416A-3C10-1C07-B78EDD53FCE0}"/>
              </a:ext>
            </a:extLst>
          </p:cNvPr>
          <p:cNvSpPr>
            <a:spLocks noGrp="1"/>
          </p:cNvSpPr>
          <p:nvPr>
            <p:ph sz="half" idx="2"/>
          </p:nvPr>
        </p:nvSpPr>
        <p:spPr>
          <a:xfrm>
            <a:off x="6172200" y="2031999"/>
            <a:ext cx="5181600" cy="4144963"/>
          </a:xfrm>
        </p:spPr>
        <p:txBody>
          <a:bodyPr/>
          <a:lstStyle/>
          <a:p>
            <a:pPr lvl="0"/>
            <a:endParaRPr lang="en-US" dirty="0"/>
          </a:p>
        </p:txBody>
      </p:sp>
    </p:spTree>
    <p:extLst>
      <p:ext uri="{BB962C8B-B14F-4D97-AF65-F5344CB8AC3E}">
        <p14:creationId xmlns:p14="http://schemas.microsoft.com/office/powerpoint/2010/main" val="240694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A blue circle with lights&#10;&#10;Description automatically generated">
            <a:extLst>
              <a:ext uri="{FF2B5EF4-FFF2-40B4-BE49-F238E27FC236}">
                <a16:creationId xmlns:a16="http://schemas.microsoft.com/office/drawing/2014/main" id="{14A19C67-6B15-0A1F-2439-E9A02378E32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1" cy="6857999"/>
          </a:xfrm>
          <a:prstGeom prst="rect">
            <a:avLst/>
          </a:prstGeom>
        </p:spPr>
      </p:pic>
      <p:sp>
        <p:nvSpPr>
          <p:cNvPr id="6" name="Rectangle 5">
            <a:extLst>
              <a:ext uri="{FF2B5EF4-FFF2-40B4-BE49-F238E27FC236}">
                <a16:creationId xmlns:a16="http://schemas.microsoft.com/office/drawing/2014/main" id="{6027C0F3-5280-8CF3-70D1-39CE18163B3F}"/>
              </a:ext>
            </a:extLst>
          </p:cNvPr>
          <p:cNvSpPr/>
          <p:nvPr userDrawn="1"/>
        </p:nvSpPr>
        <p:spPr>
          <a:xfrm flipH="1">
            <a:off x="-2" y="0"/>
            <a:ext cx="12192002" cy="6858000"/>
          </a:xfrm>
          <a:prstGeom prst="rect">
            <a:avLst/>
          </a:prstGeom>
          <a:gradFill flip="none" rotWithShape="1">
            <a:gsLst>
              <a:gs pos="2000">
                <a:schemeClr val="tx1">
                  <a:alpha val="0"/>
                  <a:lumMod val="89000"/>
                  <a:lumOff val="11000"/>
                </a:schemeClr>
              </a:gs>
              <a:gs pos="100000">
                <a:srgbClr val="942092"/>
              </a:gs>
              <a:gs pos="71000">
                <a:srgbClr val="00B0F0"/>
              </a:gs>
              <a:gs pos="41000">
                <a:srgbClr val="120B51"/>
              </a:gs>
            </a:gsLst>
            <a:lin ang="16200000" scaled="1"/>
            <a:tileRect/>
          </a:gradFill>
          <a:ln>
            <a:noFill/>
          </a:ln>
          <a:effectLst>
            <a:glow rad="323386">
              <a:schemeClr val="accent5">
                <a:satMod val="175000"/>
                <a:alpha val="19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rminator 7">
            <a:extLst>
              <a:ext uri="{FF2B5EF4-FFF2-40B4-BE49-F238E27FC236}">
                <a16:creationId xmlns:a16="http://schemas.microsoft.com/office/drawing/2014/main" id="{099B3F26-47B0-887B-72F1-B9B0CD074F46}"/>
              </a:ext>
            </a:extLst>
          </p:cNvPr>
          <p:cNvSpPr/>
          <p:nvPr userDrawn="1"/>
        </p:nvSpPr>
        <p:spPr>
          <a:xfrm>
            <a:off x="1638300" y="1930400"/>
            <a:ext cx="8953500" cy="2653961"/>
          </a:xfrm>
          <a:prstGeom prst="flowChartTerminator">
            <a:avLst/>
          </a:prstGeom>
          <a:solidFill>
            <a:schemeClr val="bg1"/>
          </a:solidFill>
          <a:ln>
            <a:noFill/>
          </a:ln>
          <a:effectLst>
            <a:glow rad="780811">
              <a:schemeClr val="accent1">
                <a:alpha val="6371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B11C260-B0A1-0766-818E-ECD4B3711F58}"/>
              </a:ext>
            </a:extLst>
          </p:cNvPr>
          <p:cNvSpPr>
            <a:spLocks noGrp="1"/>
          </p:cNvSpPr>
          <p:nvPr>
            <p:ph type="title"/>
          </p:nvPr>
        </p:nvSpPr>
        <p:spPr>
          <a:xfrm>
            <a:off x="0" y="1930400"/>
            <a:ext cx="12192000" cy="2653962"/>
          </a:xfrm>
        </p:spPr>
        <p:txBody>
          <a:bodyPr>
            <a:noAutofit/>
          </a:bodyPr>
          <a:lstStyle>
            <a:lvl1pPr algn="ctr">
              <a:defRPr/>
            </a:lvl1pPr>
          </a:lstStyle>
          <a:p>
            <a:pPr algn="ctr"/>
            <a:endParaRPr lang="en-US" sz="9600" b="1" dirty="0">
              <a:solidFill>
                <a:srgbClr val="120B51"/>
              </a:solidFill>
            </a:endParaRPr>
          </a:p>
        </p:txBody>
      </p:sp>
      <p:sp>
        <p:nvSpPr>
          <p:cNvPr id="3" name="Rounded Rectangle 2">
            <a:extLst>
              <a:ext uri="{FF2B5EF4-FFF2-40B4-BE49-F238E27FC236}">
                <a16:creationId xmlns:a16="http://schemas.microsoft.com/office/drawing/2014/main" id="{ED9D833C-9173-2F26-8C99-DE8BA2CC1A38}"/>
              </a:ext>
            </a:extLst>
          </p:cNvPr>
          <p:cNvSpPr/>
          <p:nvPr userDrawn="1"/>
        </p:nvSpPr>
        <p:spPr>
          <a:xfrm>
            <a:off x="10424160" y="6116320"/>
            <a:ext cx="2021840" cy="517907"/>
          </a:xfrm>
          <a:prstGeom prst="roundRect">
            <a:avLst/>
          </a:prstGeom>
          <a:solidFill>
            <a:schemeClr val="bg1"/>
          </a:solidFill>
          <a:ln>
            <a:noFill/>
          </a:ln>
          <a:effectLst>
            <a:glow rad="412623">
              <a:schemeClr val="accent1">
                <a:alpha val="2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text on a white background&#10;&#10;Description automatically generated">
            <a:extLst>
              <a:ext uri="{FF2B5EF4-FFF2-40B4-BE49-F238E27FC236}">
                <a16:creationId xmlns:a16="http://schemas.microsoft.com/office/drawing/2014/main" id="{CA49028C-79C0-EFDD-9B3F-3FEFFF0661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36431" y="6201276"/>
            <a:ext cx="1382774" cy="354125"/>
          </a:xfrm>
          <a:prstGeom prst="rect">
            <a:avLst/>
          </a:prstGeom>
        </p:spPr>
      </p:pic>
    </p:spTree>
    <p:extLst>
      <p:ext uri="{BB962C8B-B14F-4D97-AF65-F5344CB8AC3E}">
        <p14:creationId xmlns:p14="http://schemas.microsoft.com/office/powerpoint/2010/main" val="279281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FC37197A-27C0-677C-0BA3-38D4B18D512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purple background with a circular pattern&#10;&#10;Description automatically generated">
            <a:extLst>
              <a:ext uri="{FF2B5EF4-FFF2-40B4-BE49-F238E27FC236}">
                <a16:creationId xmlns:a16="http://schemas.microsoft.com/office/drawing/2014/main" id="{05FF1440-F6A7-3F30-11EA-FC0C0C97AFC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852788" y="0"/>
            <a:ext cx="9339209" cy="6858000"/>
          </a:xfrm>
          <a:prstGeom prst="rect">
            <a:avLst/>
          </a:prstGeom>
        </p:spPr>
      </p:pic>
      <p:sp>
        <p:nvSpPr>
          <p:cNvPr id="5" name="Rectangle 4">
            <a:extLst>
              <a:ext uri="{FF2B5EF4-FFF2-40B4-BE49-F238E27FC236}">
                <a16:creationId xmlns:a16="http://schemas.microsoft.com/office/drawing/2014/main" id="{70B69D09-C853-0A5B-ABEA-9A72D33AECD1}"/>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F04CF9F-7787-F31B-EA9F-71AD0F384485}"/>
              </a:ext>
            </a:extLst>
          </p:cNvPr>
          <p:cNvSpPr>
            <a:spLocks noGrp="1"/>
          </p:cNvSpPr>
          <p:nvPr>
            <p:ph type="ctrTitle" idx="4294967295"/>
          </p:nvPr>
        </p:nvSpPr>
        <p:spPr>
          <a:xfrm>
            <a:off x="477980" y="1218540"/>
            <a:ext cx="7300516" cy="1339299"/>
          </a:xfrm>
        </p:spPr>
        <p:txBody>
          <a:bodyPr anchor="t">
            <a:normAutofit/>
          </a:bodyPr>
          <a:lstStyle/>
          <a:p>
            <a:pPr algn="l"/>
            <a:r>
              <a:rPr lang="en-US" sz="8000" dirty="0">
                <a:solidFill>
                  <a:srgbClr val="00B0F0"/>
                </a:solidFill>
              </a:rPr>
              <a:t>Thank you!</a:t>
            </a:r>
            <a:endParaRPr lang="en-US" sz="8000" dirty="0">
              <a:solidFill>
                <a:schemeClr val="bg1"/>
              </a:solidFill>
            </a:endParaRPr>
          </a:p>
        </p:txBody>
      </p:sp>
      <p:sp>
        <p:nvSpPr>
          <p:cNvPr id="8" name="Rectangle 7">
            <a:extLst>
              <a:ext uri="{FF2B5EF4-FFF2-40B4-BE49-F238E27FC236}">
                <a16:creationId xmlns:a16="http://schemas.microsoft.com/office/drawing/2014/main" id="{6CB3BFE8-BEA5-2856-09D5-FAEB4816B1DE}"/>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Rectangle 8">
            <a:extLst>
              <a:ext uri="{FF2B5EF4-FFF2-40B4-BE49-F238E27FC236}">
                <a16:creationId xmlns:a16="http://schemas.microsoft.com/office/drawing/2014/main" id="{6BBAAD47-A8E9-97C9-1263-85D8E8CBD4B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95D3D3BA-483D-3EBD-BDEC-8E671262882B}"/>
              </a:ext>
            </a:extLst>
          </p:cNvPr>
          <p:cNvSpPr txBox="1">
            <a:spLocks/>
          </p:cNvSpPr>
          <p:nvPr userDrawn="1"/>
        </p:nvSpPr>
        <p:spPr>
          <a:xfrm>
            <a:off x="477980" y="4300161"/>
            <a:ext cx="4023359" cy="1208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dirty="0">
              <a:solidFill>
                <a:schemeClr val="bg1"/>
              </a:solidFill>
            </a:endParaRPr>
          </a:p>
        </p:txBody>
      </p:sp>
      <p:cxnSp>
        <p:nvCxnSpPr>
          <p:cNvPr id="11" name="Straight Connector 10">
            <a:extLst>
              <a:ext uri="{FF2B5EF4-FFF2-40B4-BE49-F238E27FC236}">
                <a16:creationId xmlns:a16="http://schemas.microsoft.com/office/drawing/2014/main" id="{228C5728-FADB-0D1B-894E-BC7D256FE0EA}"/>
              </a:ext>
            </a:extLst>
          </p:cNvPr>
          <p:cNvCxnSpPr>
            <a:cxnSpLocks/>
          </p:cNvCxnSpPr>
          <p:nvPr userDrawn="1"/>
        </p:nvCxnSpPr>
        <p:spPr>
          <a:xfrm>
            <a:off x="645549" y="5550832"/>
            <a:ext cx="141178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064E40D5-9C69-084E-4C15-BCC052F010A7}"/>
              </a:ext>
            </a:extLst>
          </p:cNvPr>
          <p:cNvSpPr/>
          <p:nvPr userDrawn="1"/>
        </p:nvSpPr>
        <p:spPr>
          <a:xfrm>
            <a:off x="6742176" y="5226986"/>
            <a:ext cx="5779008" cy="1072896"/>
          </a:xfrm>
          <a:prstGeom prst="roundRect">
            <a:avLst/>
          </a:prstGeom>
          <a:solidFill>
            <a:schemeClr val="bg1"/>
          </a:solidFill>
          <a:ln>
            <a:noFill/>
          </a:ln>
          <a:effectLst>
            <a:glow rad="315997">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text on a white background&#10;&#10;Description automatically generated">
            <a:extLst>
              <a:ext uri="{FF2B5EF4-FFF2-40B4-BE49-F238E27FC236}">
                <a16:creationId xmlns:a16="http://schemas.microsoft.com/office/drawing/2014/main" id="{F590E848-0E8F-82B7-2D63-3E57A4A3E6B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54683" y="5425485"/>
            <a:ext cx="2765552" cy="708251"/>
          </a:xfrm>
          <a:prstGeom prst="rect">
            <a:avLst/>
          </a:prstGeom>
        </p:spPr>
      </p:pic>
      <p:pic>
        <p:nvPicPr>
          <p:cNvPr id="14" name="Picture 13" descr="A blue and black text&#10;&#10;Description automatically generated">
            <a:extLst>
              <a:ext uri="{FF2B5EF4-FFF2-40B4-BE49-F238E27FC236}">
                <a16:creationId xmlns:a16="http://schemas.microsoft.com/office/drawing/2014/main" id="{EEC53A3F-B641-340E-E272-E67B0D97F5F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887676" y="5748409"/>
            <a:ext cx="2086864" cy="332574"/>
          </a:xfrm>
          <a:prstGeom prst="rect">
            <a:avLst/>
          </a:prstGeom>
        </p:spPr>
      </p:pic>
      <p:sp>
        <p:nvSpPr>
          <p:cNvPr id="15" name="Rectangle 14">
            <a:extLst>
              <a:ext uri="{FF2B5EF4-FFF2-40B4-BE49-F238E27FC236}">
                <a16:creationId xmlns:a16="http://schemas.microsoft.com/office/drawing/2014/main" id="{3418DE04-8065-FF5C-6FC3-359E4AA3286C}"/>
              </a:ext>
            </a:extLst>
          </p:cNvPr>
          <p:cNvSpPr/>
          <p:nvPr userDrawn="1"/>
        </p:nvSpPr>
        <p:spPr>
          <a:xfrm>
            <a:off x="243840" y="402800"/>
            <a:ext cx="1792224" cy="52142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rminator 16">
            <a:extLst>
              <a:ext uri="{FF2B5EF4-FFF2-40B4-BE49-F238E27FC236}">
                <a16:creationId xmlns:a16="http://schemas.microsoft.com/office/drawing/2014/main" id="{8F25C678-D8D8-CC09-F68D-E937C931702F}"/>
              </a:ext>
            </a:extLst>
          </p:cNvPr>
          <p:cNvSpPr/>
          <p:nvPr userDrawn="1"/>
        </p:nvSpPr>
        <p:spPr>
          <a:xfrm>
            <a:off x="-140860" y="2987718"/>
            <a:ext cx="412559" cy="136144"/>
          </a:xfrm>
          <a:prstGeom prst="flowChartTerminator">
            <a:avLst/>
          </a:prstGeom>
          <a:solidFill>
            <a:srgbClr val="FF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65B6D2FC-E08A-C39C-0559-C586BD178357}"/>
              </a:ext>
            </a:extLst>
          </p:cNvPr>
          <p:cNvSpPr>
            <a:spLocks noGrp="1"/>
          </p:cNvSpPr>
          <p:nvPr>
            <p:ph type="body" sz="quarter" idx="10"/>
          </p:nvPr>
        </p:nvSpPr>
        <p:spPr>
          <a:xfrm>
            <a:off x="477838" y="2844800"/>
            <a:ext cx="7815262" cy="13392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0" name="TextBox 19">
            <a:extLst>
              <a:ext uri="{FF2B5EF4-FFF2-40B4-BE49-F238E27FC236}">
                <a16:creationId xmlns:a16="http://schemas.microsoft.com/office/drawing/2014/main" id="{9EE2E1C8-04E0-F58A-3138-4E7AC62E1A52}"/>
              </a:ext>
            </a:extLst>
          </p:cNvPr>
          <p:cNvSpPr txBox="1"/>
          <p:nvPr userDrawn="1"/>
        </p:nvSpPr>
        <p:spPr>
          <a:xfrm>
            <a:off x="556069" y="5671844"/>
            <a:ext cx="2334816" cy="369332"/>
          </a:xfrm>
          <a:prstGeom prst="rect">
            <a:avLst/>
          </a:prstGeom>
          <a:noFill/>
        </p:spPr>
        <p:txBody>
          <a:bodyPr wrap="square" rtlCol="0">
            <a:spAutoFit/>
          </a:bodyPr>
          <a:lstStyle/>
          <a:p>
            <a:r>
              <a:rPr lang="en-US" dirty="0" err="1">
                <a:solidFill>
                  <a:schemeClr val="bg1"/>
                </a:solidFill>
              </a:rPr>
              <a:t>ifrahlaw.com</a:t>
            </a:r>
            <a:endParaRPr lang="en-US" dirty="0">
              <a:solidFill>
                <a:schemeClr val="bg1"/>
              </a:solidFill>
            </a:endParaRPr>
          </a:p>
        </p:txBody>
      </p:sp>
    </p:spTree>
    <p:extLst>
      <p:ext uri="{BB962C8B-B14F-4D97-AF65-F5344CB8AC3E}">
        <p14:creationId xmlns:p14="http://schemas.microsoft.com/office/powerpoint/2010/main" val="1479551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6BDA-C8F9-D90F-0EFE-27C76F468369}"/>
              </a:ext>
            </a:extLst>
          </p:cNvPr>
          <p:cNvSpPr/>
          <p:nvPr userDrawn="1"/>
        </p:nvSpPr>
        <p:spPr>
          <a:xfrm>
            <a:off x="0" y="0"/>
            <a:ext cx="12192000" cy="1828800"/>
          </a:xfrm>
          <a:prstGeom prst="rect">
            <a:avLst/>
          </a:prstGeom>
          <a:gradFill>
            <a:gsLst>
              <a:gs pos="2000">
                <a:schemeClr val="tx1"/>
              </a:gs>
              <a:gs pos="100000">
                <a:srgbClr val="942092"/>
              </a:gs>
              <a:gs pos="71000">
                <a:srgbClr val="00B0F0"/>
              </a:gs>
              <a:gs pos="41000">
                <a:srgbClr val="120B51"/>
              </a:gs>
            </a:gsLst>
            <a:lin ang="0" scaled="0"/>
          </a:gradFill>
          <a:ln>
            <a:noFill/>
          </a:ln>
          <a:effectLst>
            <a:glow rad="323386">
              <a:schemeClr val="accent5">
                <a:satMod val="175000"/>
                <a:alpha val="19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6915825-4027-2BE2-ADE3-A84F3139E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94840C-E11E-8CE8-4CB6-AE85A6AE8DE6}"/>
              </a:ext>
            </a:extLst>
          </p:cNvPr>
          <p:cNvSpPr>
            <a:spLocks noGrp="1"/>
          </p:cNvSpPr>
          <p:nvPr>
            <p:ph type="body" idx="1"/>
          </p:nvPr>
        </p:nvSpPr>
        <p:spPr>
          <a:xfrm>
            <a:off x="838200" y="2055813"/>
            <a:ext cx="10515600" cy="41211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ack text on a white background&#10;&#10;Description automatically generated">
            <a:extLst>
              <a:ext uri="{FF2B5EF4-FFF2-40B4-BE49-F238E27FC236}">
                <a16:creationId xmlns:a16="http://schemas.microsoft.com/office/drawing/2014/main" id="{5CEB8C61-D0EC-2B65-574E-94007F78425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515974" y="6320742"/>
            <a:ext cx="1382774" cy="354125"/>
          </a:xfrm>
          <a:prstGeom prst="rect">
            <a:avLst/>
          </a:prstGeom>
        </p:spPr>
      </p:pic>
      <p:sp>
        <p:nvSpPr>
          <p:cNvPr id="9" name="Terminator 8">
            <a:extLst>
              <a:ext uri="{FF2B5EF4-FFF2-40B4-BE49-F238E27FC236}">
                <a16:creationId xmlns:a16="http://schemas.microsoft.com/office/drawing/2014/main" id="{916FF54A-61F1-ECA3-2D4C-D6323E8CC8C6}"/>
              </a:ext>
            </a:extLst>
          </p:cNvPr>
          <p:cNvSpPr/>
          <p:nvPr userDrawn="1"/>
        </p:nvSpPr>
        <p:spPr>
          <a:xfrm>
            <a:off x="-171196" y="2143052"/>
            <a:ext cx="780288" cy="257495"/>
          </a:xfrm>
          <a:prstGeom prst="flowChartTerminator">
            <a:avLst/>
          </a:prstGeom>
          <a:solidFill>
            <a:srgbClr val="043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408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Lst>
  <p:txStyles>
    <p:titleStyle>
      <a:lvl1pPr algn="l"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4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4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4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4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4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BCE36E-BC89-F642-B613-A761E25B2514}"/>
              </a:ext>
            </a:extLst>
          </p:cNvPr>
          <p:cNvSpPr>
            <a:spLocks noGrp="1"/>
          </p:cNvSpPr>
          <p:nvPr>
            <p:ph type="body" sz="quarter" idx="10"/>
          </p:nvPr>
        </p:nvSpPr>
        <p:spPr>
          <a:xfrm>
            <a:off x="685651" y="4593021"/>
            <a:ext cx="7649052" cy="1648022"/>
          </a:xfrm>
        </p:spPr>
        <p:txBody>
          <a:bodyPr>
            <a:normAutofit fontScale="92500"/>
          </a:bodyPr>
          <a:lstStyle/>
          <a:p>
            <a:r>
              <a:rPr lang="en-US" dirty="0">
                <a:solidFill>
                  <a:schemeClr val="bg1"/>
                </a:solidFill>
              </a:rPr>
              <a:t>Jeff Ifrah, Jill Exley, David Purdum, &amp; </a:t>
            </a:r>
            <a:r>
              <a:rPr lang="en-US" dirty="0" err="1">
                <a:solidFill>
                  <a:schemeClr val="bg1"/>
                </a:solidFill>
              </a:rPr>
              <a:t>Quirino</a:t>
            </a:r>
            <a:r>
              <a:rPr lang="en-US" dirty="0">
                <a:solidFill>
                  <a:schemeClr val="bg1"/>
                </a:solidFill>
              </a:rPr>
              <a:t> Mancini</a:t>
            </a:r>
          </a:p>
          <a:p>
            <a:r>
              <a:rPr lang="en-US" dirty="0">
                <a:solidFill>
                  <a:schemeClr val="bg1"/>
                </a:solidFill>
              </a:rPr>
              <a:t>International Masters of Gaming Law</a:t>
            </a:r>
          </a:p>
          <a:p>
            <a:r>
              <a:rPr lang="en-US" dirty="0">
                <a:solidFill>
                  <a:schemeClr val="bg1"/>
                </a:solidFill>
              </a:rPr>
              <a:t>April 12</a:t>
            </a:r>
            <a:r>
              <a:rPr lang="en-US" baseline="30000" dirty="0">
                <a:solidFill>
                  <a:schemeClr val="bg1"/>
                </a:solidFill>
              </a:rPr>
              <a:t>th</a:t>
            </a:r>
            <a:r>
              <a:rPr lang="en-US" dirty="0">
                <a:solidFill>
                  <a:schemeClr val="bg1"/>
                </a:solidFill>
              </a:rPr>
              <a:t>, 2024</a:t>
            </a:r>
          </a:p>
        </p:txBody>
      </p:sp>
      <p:sp>
        <p:nvSpPr>
          <p:cNvPr id="3" name="Text Placeholder 2">
            <a:extLst>
              <a:ext uri="{FF2B5EF4-FFF2-40B4-BE49-F238E27FC236}">
                <a16:creationId xmlns:a16="http://schemas.microsoft.com/office/drawing/2014/main" id="{8151385A-5E60-D618-4A5F-2A1651EC102B}"/>
              </a:ext>
            </a:extLst>
          </p:cNvPr>
          <p:cNvSpPr>
            <a:spLocks noGrp="1"/>
          </p:cNvSpPr>
          <p:nvPr>
            <p:ph type="body" sz="quarter" idx="11"/>
          </p:nvPr>
        </p:nvSpPr>
        <p:spPr>
          <a:xfrm>
            <a:off x="685651" y="1476588"/>
            <a:ext cx="9785350" cy="1827213"/>
          </a:xfrm>
        </p:spPr>
        <p:txBody>
          <a:bodyPr>
            <a:normAutofit fontScale="77500" lnSpcReduction="20000"/>
          </a:bodyPr>
          <a:lstStyle/>
          <a:p>
            <a:r>
              <a:rPr lang="en-US" dirty="0"/>
              <a:t>Sports Integrity &amp; </a:t>
            </a:r>
          </a:p>
          <a:p>
            <a:r>
              <a:rPr lang="en-US" dirty="0"/>
              <a:t>Sports Betting</a:t>
            </a:r>
          </a:p>
        </p:txBody>
      </p:sp>
    </p:spTree>
    <p:extLst>
      <p:ext uri="{BB962C8B-B14F-4D97-AF65-F5344CB8AC3E}">
        <p14:creationId xmlns:p14="http://schemas.microsoft.com/office/powerpoint/2010/main" val="221859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1E53-6C1C-10F5-CD61-DC7D91DAC115}"/>
              </a:ext>
            </a:extLst>
          </p:cNvPr>
          <p:cNvSpPr>
            <a:spLocks noGrp="1"/>
          </p:cNvSpPr>
          <p:nvPr>
            <p:ph type="title"/>
          </p:nvPr>
        </p:nvSpPr>
        <p:spPr/>
        <p:txBody>
          <a:bodyPr>
            <a:normAutofit/>
          </a:bodyPr>
          <a:lstStyle/>
          <a:p>
            <a:r>
              <a:rPr lang="en-US" dirty="0"/>
              <a:t>Resources</a:t>
            </a:r>
          </a:p>
        </p:txBody>
      </p:sp>
      <p:graphicFrame>
        <p:nvGraphicFramePr>
          <p:cNvPr id="5" name="Content Placeholder 2">
            <a:extLst>
              <a:ext uri="{FF2B5EF4-FFF2-40B4-BE49-F238E27FC236}">
                <a16:creationId xmlns:a16="http://schemas.microsoft.com/office/drawing/2014/main" id="{1CCC6C18-3FD0-7640-D3BF-CFB0B7D4C99A}"/>
              </a:ext>
            </a:extLst>
          </p:cNvPr>
          <p:cNvGraphicFramePr>
            <a:graphicFrameLocks noGrp="1"/>
          </p:cNvGraphicFramePr>
          <p:nvPr>
            <p:ph idx="1"/>
            <p:extLst>
              <p:ext uri="{D42A27DB-BD31-4B8C-83A1-F6EECF244321}">
                <p14:modId xmlns:p14="http://schemas.microsoft.com/office/powerpoint/2010/main" val="3811622822"/>
              </p:ext>
            </p:extLst>
          </p:nvPr>
        </p:nvGraphicFramePr>
        <p:xfrm>
          <a:off x="838200" y="2055813"/>
          <a:ext cx="10515600" cy="412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52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3758-E71F-C9D6-C5CC-25FCA7197D9E}"/>
              </a:ext>
            </a:extLst>
          </p:cNvPr>
          <p:cNvSpPr>
            <a:spLocks noGrp="1"/>
          </p:cNvSpPr>
          <p:nvPr>
            <p:ph type="ctrTitle" idx="4294967295"/>
          </p:nvPr>
        </p:nvSpPr>
        <p:spPr>
          <a:xfrm>
            <a:off x="477838" y="898525"/>
            <a:ext cx="10875962" cy="1325563"/>
          </a:xfrm>
        </p:spPr>
        <p:txBody>
          <a:bodyPr/>
          <a:lstStyle/>
          <a:p>
            <a:r>
              <a:rPr lang="en-US" dirty="0"/>
              <a:t>Thank you!</a:t>
            </a:r>
          </a:p>
        </p:txBody>
      </p:sp>
    </p:spTree>
    <p:extLst>
      <p:ext uri="{BB962C8B-B14F-4D97-AF65-F5344CB8AC3E}">
        <p14:creationId xmlns:p14="http://schemas.microsoft.com/office/powerpoint/2010/main" val="63615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1E53-6C1C-10F5-CD61-DC7D91DAC115}"/>
              </a:ext>
            </a:extLst>
          </p:cNvPr>
          <p:cNvSpPr>
            <a:spLocks noGrp="1"/>
          </p:cNvSpPr>
          <p:nvPr>
            <p:ph type="title"/>
          </p:nvPr>
        </p:nvSpPr>
        <p:spPr/>
        <p:txBody>
          <a:bodyPr>
            <a:normAutofit/>
          </a:bodyPr>
          <a:lstStyle/>
          <a:p>
            <a:r>
              <a:rPr lang="en-US" dirty="0"/>
              <a:t>The Panel</a:t>
            </a:r>
          </a:p>
        </p:txBody>
      </p:sp>
      <p:sp>
        <p:nvSpPr>
          <p:cNvPr id="4" name="TextBox 3">
            <a:extLst>
              <a:ext uri="{FF2B5EF4-FFF2-40B4-BE49-F238E27FC236}">
                <a16:creationId xmlns:a16="http://schemas.microsoft.com/office/drawing/2014/main" id="{EB6911E1-7F75-3066-A020-F365B236D84F}"/>
              </a:ext>
            </a:extLst>
          </p:cNvPr>
          <p:cNvSpPr txBox="1"/>
          <p:nvPr/>
        </p:nvSpPr>
        <p:spPr>
          <a:xfrm>
            <a:off x="341486" y="4750131"/>
            <a:ext cx="3010091" cy="923330"/>
          </a:xfrm>
          <a:prstGeom prst="rect">
            <a:avLst/>
          </a:prstGeom>
          <a:noFill/>
        </p:spPr>
        <p:txBody>
          <a:bodyPr wrap="square">
            <a:spAutoFit/>
          </a:bodyPr>
          <a:lstStyle/>
          <a:p>
            <a:pPr algn="ctr"/>
            <a:r>
              <a:rPr lang="en-US" b="1" dirty="0"/>
              <a:t>Jeff Ifrah </a:t>
            </a:r>
          </a:p>
          <a:p>
            <a:pPr algn="ctr"/>
            <a:r>
              <a:rPr lang="en-US" dirty="0"/>
              <a:t>Founding Partner of Ifrah Law and Founder of iDEA Growth</a:t>
            </a:r>
          </a:p>
        </p:txBody>
      </p:sp>
      <p:sp>
        <p:nvSpPr>
          <p:cNvPr id="5" name="TextBox 4">
            <a:extLst>
              <a:ext uri="{FF2B5EF4-FFF2-40B4-BE49-F238E27FC236}">
                <a16:creationId xmlns:a16="http://schemas.microsoft.com/office/drawing/2014/main" id="{8E642320-D08B-1DB3-0EEA-6182BF9E96A9}"/>
              </a:ext>
            </a:extLst>
          </p:cNvPr>
          <p:cNvSpPr txBox="1"/>
          <p:nvPr/>
        </p:nvSpPr>
        <p:spPr>
          <a:xfrm>
            <a:off x="5926891" y="4750131"/>
            <a:ext cx="3010091" cy="646331"/>
          </a:xfrm>
          <a:prstGeom prst="rect">
            <a:avLst/>
          </a:prstGeom>
          <a:noFill/>
        </p:spPr>
        <p:txBody>
          <a:bodyPr wrap="square">
            <a:spAutoFit/>
          </a:bodyPr>
          <a:lstStyle/>
          <a:p>
            <a:pPr algn="ctr"/>
            <a:r>
              <a:rPr lang="en-US" b="1" dirty="0"/>
              <a:t>David Purdum</a:t>
            </a:r>
          </a:p>
          <a:p>
            <a:pPr algn="ctr"/>
            <a:r>
              <a:rPr lang="en-US" dirty="0"/>
              <a:t>Journalist, ESPN</a:t>
            </a:r>
          </a:p>
        </p:txBody>
      </p:sp>
      <p:sp>
        <p:nvSpPr>
          <p:cNvPr id="6" name="TextBox 5">
            <a:extLst>
              <a:ext uri="{FF2B5EF4-FFF2-40B4-BE49-F238E27FC236}">
                <a16:creationId xmlns:a16="http://schemas.microsoft.com/office/drawing/2014/main" id="{03990607-02BD-791F-8709-38E63E3419BD}"/>
              </a:ext>
            </a:extLst>
          </p:cNvPr>
          <p:cNvSpPr txBox="1"/>
          <p:nvPr/>
        </p:nvSpPr>
        <p:spPr>
          <a:xfrm>
            <a:off x="3351577" y="4750131"/>
            <a:ext cx="3010091" cy="923330"/>
          </a:xfrm>
          <a:prstGeom prst="rect">
            <a:avLst/>
          </a:prstGeom>
          <a:noFill/>
        </p:spPr>
        <p:txBody>
          <a:bodyPr wrap="square">
            <a:spAutoFit/>
          </a:bodyPr>
          <a:lstStyle/>
          <a:p>
            <a:pPr algn="ctr"/>
            <a:r>
              <a:rPr lang="en-US" b="1" dirty="0"/>
              <a:t>Jill Exley</a:t>
            </a:r>
          </a:p>
          <a:p>
            <a:pPr algn="ctr"/>
            <a:r>
              <a:rPr lang="en-US" dirty="0"/>
              <a:t>Integrity Partnerships Director of North America, </a:t>
            </a:r>
            <a:r>
              <a:rPr lang="en-US" dirty="0" err="1"/>
              <a:t>SportRadar</a:t>
            </a:r>
            <a:endParaRPr lang="en-US" dirty="0"/>
          </a:p>
        </p:txBody>
      </p:sp>
      <p:sp>
        <p:nvSpPr>
          <p:cNvPr id="7" name="TextBox 6">
            <a:extLst>
              <a:ext uri="{FF2B5EF4-FFF2-40B4-BE49-F238E27FC236}">
                <a16:creationId xmlns:a16="http://schemas.microsoft.com/office/drawing/2014/main" id="{BD786FA5-21F4-1CFF-B55C-9D8FFBC986EB}"/>
              </a:ext>
            </a:extLst>
          </p:cNvPr>
          <p:cNvSpPr txBox="1"/>
          <p:nvPr/>
        </p:nvSpPr>
        <p:spPr>
          <a:xfrm>
            <a:off x="8861445" y="4750131"/>
            <a:ext cx="3010091" cy="1477328"/>
          </a:xfrm>
          <a:prstGeom prst="rect">
            <a:avLst/>
          </a:prstGeom>
          <a:noFill/>
        </p:spPr>
        <p:txBody>
          <a:bodyPr wrap="square">
            <a:spAutoFit/>
          </a:bodyPr>
          <a:lstStyle/>
          <a:p>
            <a:pPr algn="ctr"/>
            <a:r>
              <a:rPr lang="en-US" b="1" dirty="0" err="1"/>
              <a:t>Quirino</a:t>
            </a:r>
            <a:r>
              <a:rPr lang="en-US" b="1" dirty="0"/>
              <a:t> Mancini</a:t>
            </a:r>
          </a:p>
          <a:p>
            <a:pPr algn="ctr"/>
            <a:r>
              <a:rPr lang="en-US" dirty="0"/>
              <a:t>President of IMGL, Global Head of Gaming and Gambling Practice at </a:t>
            </a:r>
            <a:r>
              <a:rPr lang="en-US" dirty="0" err="1"/>
              <a:t>Tonnuci</a:t>
            </a:r>
            <a:r>
              <a:rPr lang="en-US" dirty="0"/>
              <a:t> &amp; Partners</a:t>
            </a:r>
          </a:p>
        </p:txBody>
      </p:sp>
      <p:pic>
        <p:nvPicPr>
          <p:cNvPr id="1026" name="Picture 2" descr="Quirino Mancini - Tonucci &amp; Partners">
            <a:extLst>
              <a:ext uri="{FF2B5EF4-FFF2-40B4-BE49-F238E27FC236}">
                <a16:creationId xmlns:a16="http://schemas.microsoft.com/office/drawing/2014/main" id="{CD7275FE-BCA1-7697-9EDF-2ED0E4A3BE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04" t="8932" r="13268"/>
          <a:stretch/>
        </p:blipFill>
        <p:spPr bwMode="auto">
          <a:xfrm>
            <a:off x="9188019" y="2185652"/>
            <a:ext cx="2347273" cy="2062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MIT Sloan Sports Analytics Conference Speaker | David Purdum">
            <a:extLst>
              <a:ext uri="{FF2B5EF4-FFF2-40B4-BE49-F238E27FC236}">
                <a16:creationId xmlns:a16="http://schemas.microsoft.com/office/drawing/2014/main" id="{258DB2E9-C262-94E4-A333-975A5FF7A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321" y="2192512"/>
            <a:ext cx="1804823" cy="2062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Profile photo of Jill Exley">
            <a:extLst>
              <a:ext uri="{FF2B5EF4-FFF2-40B4-BE49-F238E27FC236}">
                <a16:creationId xmlns:a16="http://schemas.microsoft.com/office/drawing/2014/main" id="{975F24B3-7F34-45A1-13E6-EB08F16EE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1931" y="2185652"/>
            <a:ext cx="2069515" cy="2069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Profile photo of Jeff Ifrah">
            <a:extLst>
              <a:ext uri="{FF2B5EF4-FFF2-40B4-BE49-F238E27FC236}">
                <a16:creationId xmlns:a16="http://schemas.microsoft.com/office/drawing/2014/main" id="{195BB210-5DC9-0FA4-C6BE-67983DD833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185652"/>
            <a:ext cx="2062655" cy="2062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944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1E53-6C1C-10F5-CD61-DC7D91DAC115}"/>
              </a:ext>
            </a:extLst>
          </p:cNvPr>
          <p:cNvSpPr>
            <a:spLocks noGrp="1"/>
          </p:cNvSpPr>
          <p:nvPr>
            <p:ph type="title"/>
          </p:nvPr>
        </p:nvSpPr>
        <p:spPr/>
        <p:txBody>
          <a:bodyPr/>
          <a:lstStyle/>
          <a:p>
            <a:r>
              <a:rPr lang="en-US" dirty="0"/>
              <a:t>What is Sports Integrity?</a:t>
            </a:r>
          </a:p>
        </p:txBody>
      </p:sp>
      <p:sp>
        <p:nvSpPr>
          <p:cNvPr id="3" name="Content Placeholder 2">
            <a:extLst>
              <a:ext uri="{FF2B5EF4-FFF2-40B4-BE49-F238E27FC236}">
                <a16:creationId xmlns:a16="http://schemas.microsoft.com/office/drawing/2014/main" id="{54B1B011-D095-FA4E-70B5-F7696231872C}"/>
              </a:ext>
            </a:extLst>
          </p:cNvPr>
          <p:cNvSpPr>
            <a:spLocks noGrp="1"/>
          </p:cNvSpPr>
          <p:nvPr>
            <p:ph idx="1"/>
          </p:nvPr>
        </p:nvSpPr>
        <p:spPr/>
        <p:txBody>
          <a:bodyPr/>
          <a:lstStyle/>
          <a:p>
            <a:pPr algn="l">
              <a:buFont typeface="Courier New" panose="02070309020205020404" pitchFamily="49" charset="0"/>
              <a:buChar char="o"/>
            </a:pPr>
            <a:r>
              <a:rPr lang="en-US" sz="2800" b="0" i="0" dirty="0">
                <a:solidFill>
                  <a:srgbClr val="000000"/>
                </a:solidFill>
                <a:effectLst/>
                <a:latin typeface="Aptos" panose="020B0004020202020204" pitchFamily="34" charset="0"/>
              </a:rPr>
              <a:t>Sports Integrity: competitive sporting events conducted in accordance with the rules in the spirit of fairness (honesty) </a:t>
            </a:r>
            <a:r>
              <a:rPr lang="en-US" sz="2800" b="0" i="1" dirty="0">
                <a:solidFill>
                  <a:srgbClr val="000000"/>
                </a:solidFill>
                <a:effectLst/>
                <a:latin typeface="Aptos" panose="020B0004020202020204" pitchFamily="34" charset="0"/>
              </a:rPr>
              <a:t>and</a:t>
            </a:r>
            <a:r>
              <a:rPr lang="en-US" sz="2800" b="0" i="0" dirty="0">
                <a:solidFill>
                  <a:srgbClr val="000000"/>
                </a:solidFill>
                <a:effectLst/>
                <a:latin typeface="Aptos" panose="020B0004020202020204" pitchFamily="34" charset="0"/>
              </a:rPr>
              <a:t> best effort.</a:t>
            </a:r>
          </a:p>
          <a:p>
            <a:pPr marL="0" indent="0" algn="l">
              <a:buNone/>
            </a:pPr>
            <a:endParaRPr lang="en-US" sz="2800" b="0" i="0" dirty="0">
              <a:solidFill>
                <a:srgbClr val="000000"/>
              </a:solidFill>
              <a:effectLst/>
              <a:latin typeface="Aptos" panose="020B0004020202020204" pitchFamily="34" charset="0"/>
            </a:endParaRPr>
          </a:p>
          <a:p>
            <a:pPr algn="l">
              <a:buFont typeface="Courier New" panose="02070309020205020404" pitchFamily="49" charset="0"/>
              <a:buChar char="o"/>
            </a:pPr>
            <a:r>
              <a:rPr lang="en-US" sz="2800" b="0" i="0" dirty="0">
                <a:solidFill>
                  <a:srgbClr val="000000"/>
                </a:solidFill>
                <a:effectLst/>
                <a:latin typeface="Aptos" panose="020B0004020202020204" pitchFamily="34" charset="0"/>
              </a:rPr>
              <a:t>Threats to sports integrity include cheating, doping, match-fixing, point-shaving, insider-betting, insider-tipping, etc.</a:t>
            </a:r>
          </a:p>
          <a:p>
            <a:pPr marL="0" indent="0">
              <a:buNone/>
            </a:pPr>
            <a:endParaRPr lang="en-US" dirty="0"/>
          </a:p>
        </p:txBody>
      </p:sp>
    </p:spTree>
    <p:extLst>
      <p:ext uri="{BB962C8B-B14F-4D97-AF65-F5344CB8AC3E}">
        <p14:creationId xmlns:p14="http://schemas.microsoft.com/office/powerpoint/2010/main" val="87898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51E53-6C1C-10F5-CD61-DC7D91DAC11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b="1" kern="1200" dirty="0">
                <a:solidFill>
                  <a:srgbClr val="FFFFFF"/>
                </a:solidFill>
                <a:latin typeface="+mn-lt"/>
                <a:ea typeface="+mj-ea"/>
                <a:cs typeface="+mj-cs"/>
              </a:rPr>
              <a:t>Regulated Sports Betting Helps Preserve Sports Integrity</a:t>
            </a:r>
          </a:p>
        </p:txBody>
      </p:sp>
      <p:pic>
        <p:nvPicPr>
          <p:cNvPr id="5" name="Picture 4" descr="A screen with a black background with yellow text&#10;&#10;Description automatically generated with medium confidence">
            <a:extLst>
              <a:ext uri="{FF2B5EF4-FFF2-40B4-BE49-F238E27FC236}">
                <a16:creationId xmlns:a16="http://schemas.microsoft.com/office/drawing/2014/main" id="{664C58BF-12F8-E9C4-F6C6-C2C191E922BB}"/>
              </a:ext>
            </a:extLst>
          </p:cNvPr>
          <p:cNvPicPr>
            <a:picLocks noChangeAspect="1"/>
          </p:cNvPicPr>
          <p:nvPr/>
        </p:nvPicPr>
        <p:blipFill>
          <a:blip r:embed="rId3"/>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49314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5" name="Rectangle 2094">
            <a:extLst>
              <a:ext uri="{FF2B5EF4-FFF2-40B4-BE49-F238E27FC236}">
                <a16:creationId xmlns:a16="http://schemas.microsoft.com/office/drawing/2014/main" id="{E6BFD8E9-9A76-4603-9D84-3A5AA9B88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odgers fire Shohei Ohtani's interpreter after allegations of illegal  gambling, theft | AP News">
            <a:extLst>
              <a:ext uri="{FF2B5EF4-FFF2-40B4-BE49-F238E27FC236}">
                <a16:creationId xmlns:a16="http://schemas.microsoft.com/office/drawing/2014/main" id="{3282AF95-4F3D-00BD-5D99-F267477518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88" r="33233" b="-1"/>
          <a:stretch/>
        </p:blipFill>
        <p:spPr bwMode="auto">
          <a:xfrm>
            <a:off x="20" y="-7"/>
            <a:ext cx="2952729" cy="3333750"/>
          </a:xfrm>
          <a:custGeom>
            <a:avLst/>
            <a:gdLst/>
            <a:ahLst/>
            <a:cxnLst/>
            <a:rect l="l" t="t" r="r" b="b"/>
            <a:pathLst>
              <a:path w="2952749" h="3333750">
                <a:moveTo>
                  <a:pt x="0" y="0"/>
                </a:moveTo>
                <a:lnTo>
                  <a:pt x="2952749" y="0"/>
                </a:lnTo>
                <a:lnTo>
                  <a:pt x="2952749" y="3333750"/>
                </a:lnTo>
                <a:lnTo>
                  <a:pt x="0" y="3333750"/>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Pete Rose gambling charges: Sports Illustrated gives first detailed report  - Sports Illustrated Vault | SI.com">
            <a:extLst>
              <a:ext uri="{FF2B5EF4-FFF2-40B4-BE49-F238E27FC236}">
                <a16:creationId xmlns:a16="http://schemas.microsoft.com/office/drawing/2014/main" id="{C987F1B1-6903-AD56-AF39-394397173B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19068"/>
          <a:stretch/>
        </p:blipFill>
        <p:spPr bwMode="auto">
          <a:xfrm>
            <a:off x="3143251" y="1"/>
            <a:ext cx="2945131" cy="3333747"/>
          </a:xfrm>
          <a:custGeom>
            <a:avLst/>
            <a:gdLst/>
            <a:ahLst/>
            <a:cxnLst/>
            <a:rect l="l" t="t" r="r" b="b"/>
            <a:pathLst>
              <a:path w="2945131" h="3333747">
                <a:moveTo>
                  <a:pt x="0" y="0"/>
                </a:moveTo>
                <a:lnTo>
                  <a:pt x="2945131" y="0"/>
                </a:lnTo>
                <a:cubicBezTo>
                  <a:pt x="2896448" y="378883"/>
                  <a:pt x="2937723" y="398992"/>
                  <a:pt x="2863851" y="1225550"/>
                </a:cubicBezTo>
                <a:cubicBezTo>
                  <a:pt x="2989885" y="1948326"/>
                  <a:pt x="2938224" y="2570625"/>
                  <a:pt x="2839411" y="3121962"/>
                </a:cubicBezTo>
                <a:lnTo>
                  <a:pt x="2798470" y="3333747"/>
                </a:lnTo>
                <a:lnTo>
                  <a:pt x="0" y="3333747"/>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Jontay Porter: NBA 'looking into' betting anomalies involving Toronto  Raptors player | CNN">
            <a:extLst>
              <a:ext uri="{FF2B5EF4-FFF2-40B4-BE49-F238E27FC236}">
                <a16:creationId xmlns:a16="http://schemas.microsoft.com/office/drawing/2014/main" id="{48F97AE3-F096-D314-F04A-CA1A3464DC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64" r="25716" b="2"/>
          <a:stretch/>
        </p:blipFill>
        <p:spPr bwMode="auto">
          <a:xfrm>
            <a:off x="20" y="3524255"/>
            <a:ext cx="2952729" cy="3333749"/>
          </a:xfrm>
          <a:custGeom>
            <a:avLst/>
            <a:gdLst/>
            <a:ahLst/>
            <a:cxnLst/>
            <a:rect l="l" t="t" r="r" b="b"/>
            <a:pathLst>
              <a:path w="2952749" h="3333749">
                <a:moveTo>
                  <a:pt x="0" y="0"/>
                </a:moveTo>
                <a:lnTo>
                  <a:pt x="2952749" y="0"/>
                </a:lnTo>
                <a:lnTo>
                  <a:pt x="2952749" y="3333749"/>
                </a:lnTo>
                <a:lnTo>
                  <a:pt x="0" y="3333749"/>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Black Sox Scandal - Wikipedia">
            <a:extLst>
              <a:ext uri="{FF2B5EF4-FFF2-40B4-BE49-F238E27FC236}">
                <a16:creationId xmlns:a16="http://schemas.microsoft.com/office/drawing/2014/main" id="{273C5B11-4124-DE63-D38E-15D9333687B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47" r="4961" b="-4"/>
          <a:stretch/>
        </p:blipFill>
        <p:spPr bwMode="auto">
          <a:xfrm>
            <a:off x="3143249" y="3524259"/>
            <a:ext cx="2945132" cy="3333745"/>
          </a:xfrm>
          <a:custGeom>
            <a:avLst/>
            <a:gdLst/>
            <a:ahLst/>
            <a:cxnLst/>
            <a:rect l="l" t="t" r="r" b="b"/>
            <a:pathLst>
              <a:path w="2945132" h="3333745">
                <a:moveTo>
                  <a:pt x="0" y="0"/>
                </a:moveTo>
                <a:lnTo>
                  <a:pt x="2757787" y="0"/>
                </a:lnTo>
                <a:lnTo>
                  <a:pt x="2746213" y="53591"/>
                </a:lnTo>
                <a:cubicBezTo>
                  <a:pt x="2631114" y="566786"/>
                  <a:pt x="2506162" y="1017450"/>
                  <a:pt x="2501902" y="1435095"/>
                </a:cubicBezTo>
                <a:cubicBezTo>
                  <a:pt x="2503595" y="2235195"/>
                  <a:pt x="2683089" y="2546345"/>
                  <a:pt x="2945132" y="3333745"/>
                </a:cubicBezTo>
                <a:lnTo>
                  <a:pt x="0" y="3333745"/>
                </a:lnTo>
                <a:close/>
              </a:path>
            </a:pathLst>
          </a:custGeom>
          <a:noFill/>
          <a:extLst>
            <a:ext uri="{909E8E84-426E-40DD-AFC4-6F175D3DCCD1}">
              <a14:hiddenFill xmlns:a14="http://schemas.microsoft.com/office/drawing/2010/main">
                <a:solidFill>
                  <a:srgbClr val="FFFFFF"/>
                </a:solidFill>
              </a14:hiddenFill>
            </a:ext>
          </a:extLst>
        </p:spPr>
      </p:pic>
      <p:grpSp>
        <p:nvGrpSpPr>
          <p:cNvPr id="2096" name="Group 2095">
            <a:extLst>
              <a:ext uri="{FF2B5EF4-FFF2-40B4-BE49-F238E27FC236}">
                <a16:creationId xmlns:a16="http://schemas.microsoft.com/office/drawing/2014/main" id="{7F6F6FC6-9A5F-4E14-8105-15D94914A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70" y="544"/>
            <a:ext cx="874716" cy="6857455"/>
            <a:chOff x="5395370" y="544"/>
            <a:chExt cx="874716" cy="6857455"/>
          </a:xfrm>
        </p:grpSpPr>
        <p:sp>
          <p:nvSpPr>
            <p:cNvPr id="2097" name="Freeform: Shape 2091">
              <a:extLst>
                <a:ext uri="{FF2B5EF4-FFF2-40B4-BE49-F238E27FC236}">
                  <a16:creationId xmlns:a16="http://schemas.microsoft.com/office/drawing/2014/main" id="{2DCFA6DA-C89C-4BD9-A659-4E35D789B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8" name="Freeform: Shape 2092">
              <a:extLst>
                <a:ext uri="{FF2B5EF4-FFF2-40B4-BE49-F238E27FC236}">
                  <a16:creationId xmlns:a16="http://schemas.microsoft.com/office/drawing/2014/main" id="{868AC5BD-C02C-4D96-813D-3C9ABB388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7">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62" name="Content Placeholder 2059">
            <a:extLst>
              <a:ext uri="{FF2B5EF4-FFF2-40B4-BE49-F238E27FC236}">
                <a16:creationId xmlns:a16="http://schemas.microsoft.com/office/drawing/2014/main" id="{4972F9D1-8AFE-9ADE-DA11-79F494D15F87}"/>
              </a:ext>
            </a:extLst>
          </p:cNvPr>
          <p:cNvSpPr>
            <a:spLocks noGrp="1"/>
          </p:cNvSpPr>
          <p:nvPr>
            <p:ph idx="1"/>
          </p:nvPr>
        </p:nvSpPr>
        <p:spPr>
          <a:xfrm>
            <a:off x="6442841" y="3146400"/>
            <a:ext cx="5644056" cy="2682000"/>
          </a:xfrm>
        </p:spPr>
        <p:txBody>
          <a:bodyPr vert="horz" lIns="91440" tIns="45720" rIns="91440" bIns="45720" rtlCol="0">
            <a:normAutofit/>
          </a:bodyPr>
          <a:lstStyle/>
          <a:p>
            <a:pPr marL="0" indent="0">
              <a:spcBef>
                <a:spcPct val="0"/>
              </a:spcBef>
              <a:spcAft>
                <a:spcPts val="600"/>
              </a:spcAft>
              <a:buNone/>
            </a:pPr>
            <a:r>
              <a:rPr lang="en-US" sz="3600" b="1" dirty="0">
                <a:solidFill>
                  <a:schemeClr val="bg1">
                    <a:alpha val="80000"/>
                  </a:schemeClr>
                </a:solidFill>
              </a:rPr>
              <a:t>Sports Integrity &amp; Sports Betting in North America</a:t>
            </a:r>
          </a:p>
        </p:txBody>
      </p:sp>
    </p:spTree>
    <p:extLst>
      <p:ext uri="{BB962C8B-B14F-4D97-AF65-F5344CB8AC3E}">
        <p14:creationId xmlns:p14="http://schemas.microsoft.com/office/powerpoint/2010/main" val="265583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descr="undefined">
            <a:extLst>
              <a:ext uri="{FF2B5EF4-FFF2-40B4-BE49-F238E27FC236}">
                <a16:creationId xmlns:a16="http://schemas.microsoft.com/office/drawing/2014/main" id="{5223BF3F-5BF9-39CD-4778-A89DE82EB1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8677"/>
          <a:stretch/>
        </p:blipFill>
        <p:spPr bwMode="auto">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newcastle: Newcastle's Sandro Tonali, Nicolo Zaniolo Of Aston Villa, Nicolo  Fagioli of Juventus accused of illegal betting. Here is detail - The  Economic Times">
            <a:extLst>
              <a:ext uri="{FF2B5EF4-FFF2-40B4-BE49-F238E27FC236}">
                <a16:creationId xmlns:a16="http://schemas.microsoft.com/office/drawing/2014/main" id="{CD8E0FD0-3E24-06D9-6431-7CC15D6A47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97" r="17460" b="-1"/>
          <a:stretch/>
        </p:blipFill>
        <p:spPr bwMode="auto">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A personal ode to Gianluigi Buffon - Black &amp; White &amp; Read All Over">
            <a:extLst>
              <a:ext uri="{FF2B5EF4-FFF2-40B4-BE49-F238E27FC236}">
                <a16:creationId xmlns:a16="http://schemas.microsoft.com/office/drawing/2014/main" id="{7AD66640-0365-6F47-222E-77FDB2F6F6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162" r="-1" b="51661"/>
          <a:stretch/>
        </p:blipFill>
        <p:spPr bwMode="auto">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21FADF-BC74-F683-B8E0-92991D07203B}"/>
              </a:ext>
            </a:extLst>
          </p:cNvPr>
          <p:cNvSpPr txBox="1"/>
          <p:nvPr/>
        </p:nvSpPr>
        <p:spPr>
          <a:xfrm>
            <a:off x="6343650" y="3996130"/>
            <a:ext cx="5505814" cy="1576910"/>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4400" b="1" kern="1200" dirty="0">
                <a:solidFill>
                  <a:schemeClr val="tx1"/>
                </a:solidFill>
                <a:latin typeface="+mj-lt"/>
                <a:ea typeface="+mj-ea"/>
                <a:cs typeface="+mj-cs"/>
              </a:rPr>
              <a:t>Sports Integrity &amp; Sports Betting in Europe</a:t>
            </a:r>
          </a:p>
        </p:txBody>
      </p:sp>
    </p:spTree>
    <p:extLst>
      <p:ext uri="{BB962C8B-B14F-4D97-AF65-F5344CB8AC3E}">
        <p14:creationId xmlns:p14="http://schemas.microsoft.com/office/powerpoint/2010/main" val="189406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1BA4-3968-7B01-9989-C5B8A07965E1}"/>
              </a:ext>
            </a:extLst>
          </p:cNvPr>
          <p:cNvSpPr>
            <a:spLocks noGrp="1"/>
          </p:cNvSpPr>
          <p:nvPr>
            <p:ph type="title"/>
          </p:nvPr>
        </p:nvSpPr>
        <p:spPr/>
        <p:txBody>
          <a:bodyPr>
            <a:normAutofit fontScale="90000"/>
          </a:bodyPr>
          <a:lstStyle/>
          <a:p>
            <a:r>
              <a:rPr lang="en-US" dirty="0" err="1"/>
              <a:t>SportRadar’s</a:t>
            </a:r>
            <a:r>
              <a:rPr lang="en-US" dirty="0"/>
              <a:t> Work on Betting Corruption &amp; Match-Fixing</a:t>
            </a:r>
          </a:p>
        </p:txBody>
      </p:sp>
      <p:sp>
        <p:nvSpPr>
          <p:cNvPr id="4" name="Content Placeholder 3">
            <a:extLst>
              <a:ext uri="{FF2B5EF4-FFF2-40B4-BE49-F238E27FC236}">
                <a16:creationId xmlns:a16="http://schemas.microsoft.com/office/drawing/2014/main" id="{FA9A1C08-804E-EBC9-1355-83666E9CA677}"/>
              </a:ext>
            </a:extLst>
          </p:cNvPr>
          <p:cNvSpPr>
            <a:spLocks noGrp="1"/>
          </p:cNvSpPr>
          <p:nvPr>
            <p:ph sz="half" idx="2"/>
          </p:nvPr>
        </p:nvSpPr>
        <p:spPr/>
        <p:txBody>
          <a:bodyPr/>
          <a:lstStyle/>
          <a:p>
            <a:pPr algn="l">
              <a:buFont typeface="Courier New" panose="02070309020205020404" pitchFamily="49" charset="0"/>
              <a:buChar char="o"/>
            </a:pPr>
            <a:r>
              <a:rPr lang="en-US" dirty="0" err="1">
                <a:solidFill>
                  <a:srgbClr val="000000"/>
                </a:solidFill>
                <a:latin typeface="Aptos" panose="020B0004020202020204" pitchFamily="34" charset="0"/>
              </a:rPr>
              <a:t>SportRadar’s</a:t>
            </a:r>
            <a:r>
              <a:rPr lang="en-US" dirty="0">
                <a:solidFill>
                  <a:srgbClr val="000000"/>
                </a:solidFill>
                <a:latin typeface="Aptos" panose="020B0004020202020204" pitchFamily="34" charset="0"/>
              </a:rPr>
              <a:t> Universal Fraud Detection System (UFDS)</a:t>
            </a:r>
          </a:p>
          <a:p>
            <a:pPr lvl="1">
              <a:buFont typeface="Courier New" panose="02070309020205020404" pitchFamily="49" charset="0"/>
              <a:buChar char="o"/>
            </a:pPr>
            <a:r>
              <a:rPr lang="en-US" dirty="0">
                <a:solidFill>
                  <a:srgbClr val="000000"/>
                </a:solidFill>
                <a:latin typeface="Aptos" panose="020B0004020202020204" pitchFamily="34" charset="0"/>
              </a:rPr>
              <a:t>Analyzes odds from 600+ global sportsbooks</a:t>
            </a:r>
          </a:p>
          <a:p>
            <a:pPr lvl="1">
              <a:buFont typeface="Courier New" panose="02070309020205020404" pitchFamily="49" charset="0"/>
              <a:buChar char="o"/>
            </a:pPr>
            <a:r>
              <a:rPr lang="en-US" dirty="0">
                <a:solidFill>
                  <a:srgbClr val="000000"/>
                </a:solidFill>
                <a:latin typeface="Aptos" panose="020B0004020202020204" pitchFamily="34" charset="0"/>
              </a:rPr>
              <a:t>Monitors accounts for 130+ sportsbooks</a:t>
            </a:r>
          </a:p>
          <a:p>
            <a:pPr lvl="1">
              <a:buFont typeface="Courier New" panose="02070309020205020404" pitchFamily="49" charset="0"/>
              <a:buChar char="o"/>
            </a:pPr>
            <a:r>
              <a:rPr lang="en-US" dirty="0">
                <a:solidFill>
                  <a:srgbClr val="000000"/>
                </a:solidFill>
                <a:latin typeface="Aptos" panose="020B0004020202020204" pitchFamily="34" charset="0"/>
              </a:rPr>
              <a:t>Used by 100+ sports bodies, clubs, law enforcement agencies</a:t>
            </a:r>
          </a:p>
          <a:p>
            <a:endParaRPr lang="en-US" dirty="0"/>
          </a:p>
        </p:txBody>
      </p:sp>
      <p:pic>
        <p:nvPicPr>
          <p:cNvPr id="5" name="Picture 4" descr="A person touching a screen&#10;&#10;Description automatically generated">
            <a:extLst>
              <a:ext uri="{FF2B5EF4-FFF2-40B4-BE49-F238E27FC236}">
                <a16:creationId xmlns:a16="http://schemas.microsoft.com/office/drawing/2014/main" id="{1E904177-8571-F458-5076-B72EB27F46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200" y="2429042"/>
            <a:ext cx="4969933" cy="4307986"/>
          </a:xfrm>
          <a:prstGeom prst="rect">
            <a:avLst/>
          </a:prstGeom>
          <a:gradFill>
            <a:gsLst>
              <a:gs pos="2000">
                <a:schemeClr val="tx1"/>
              </a:gs>
              <a:gs pos="100000">
                <a:srgbClr val="942092"/>
              </a:gs>
              <a:gs pos="71000">
                <a:srgbClr val="00B0F0"/>
              </a:gs>
              <a:gs pos="41000">
                <a:srgbClr val="120B51"/>
              </a:gs>
            </a:gsLst>
            <a:lin ang="0" scaled="0"/>
          </a:gradFill>
          <a:effectLst>
            <a:softEdge rad="635000"/>
          </a:effectLst>
        </p:spPr>
      </p:pic>
      <p:pic>
        <p:nvPicPr>
          <p:cNvPr id="1026" name="Picture 2" descr="Sportradar Case Study">
            <a:extLst>
              <a:ext uri="{FF2B5EF4-FFF2-40B4-BE49-F238E27FC236}">
                <a16:creationId xmlns:a16="http://schemas.microsoft.com/office/drawing/2014/main" id="{10E7DA4E-5F58-0C0F-B8CF-8D4136342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196" y="2031999"/>
            <a:ext cx="4547937" cy="7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3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1E53-6C1C-10F5-CD61-DC7D91DAC115}"/>
              </a:ext>
            </a:extLst>
          </p:cNvPr>
          <p:cNvSpPr>
            <a:spLocks noGrp="1"/>
          </p:cNvSpPr>
          <p:nvPr>
            <p:ph type="title"/>
          </p:nvPr>
        </p:nvSpPr>
        <p:spPr/>
        <p:txBody>
          <a:bodyPr>
            <a:normAutofit/>
          </a:bodyPr>
          <a:lstStyle/>
          <a:p>
            <a:r>
              <a:rPr lang="en-US" dirty="0"/>
              <a:t>Evidence of Sports Integrity</a:t>
            </a:r>
          </a:p>
        </p:txBody>
      </p:sp>
      <p:sp>
        <p:nvSpPr>
          <p:cNvPr id="3" name="Content Placeholder 2">
            <a:extLst>
              <a:ext uri="{FF2B5EF4-FFF2-40B4-BE49-F238E27FC236}">
                <a16:creationId xmlns:a16="http://schemas.microsoft.com/office/drawing/2014/main" id="{54B1B011-D095-FA4E-70B5-F7696231872C}"/>
              </a:ext>
            </a:extLst>
          </p:cNvPr>
          <p:cNvSpPr>
            <a:spLocks noGrp="1"/>
          </p:cNvSpPr>
          <p:nvPr>
            <p:ph idx="1"/>
          </p:nvPr>
        </p:nvSpPr>
        <p:spPr/>
        <p:txBody>
          <a:bodyPr>
            <a:normAutofit/>
          </a:bodyPr>
          <a:lstStyle/>
          <a:p>
            <a:pPr algn="l">
              <a:buFont typeface="Courier New" panose="02070309020205020404" pitchFamily="49" charset="0"/>
              <a:buChar char="o"/>
            </a:pPr>
            <a:r>
              <a:rPr lang="en-US" dirty="0" err="1">
                <a:solidFill>
                  <a:srgbClr val="000000"/>
                </a:solidFill>
                <a:latin typeface="Aptos" panose="020B0004020202020204" pitchFamily="34" charset="0"/>
              </a:rPr>
              <a:t>SportRadar’s</a:t>
            </a:r>
            <a:r>
              <a:rPr lang="en-US" dirty="0">
                <a:solidFill>
                  <a:srgbClr val="000000"/>
                </a:solidFill>
                <a:latin typeface="Aptos" panose="020B0004020202020204" pitchFamily="34" charset="0"/>
              </a:rPr>
              <a:t> “Betting Corruption and Match-Fixing Report”:</a:t>
            </a:r>
          </a:p>
          <a:p>
            <a:pPr lvl="1">
              <a:buFont typeface="Courier New" panose="02070309020205020404" pitchFamily="49" charset="0"/>
              <a:buChar char="o"/>
            </a:pPr>
            <a:r>
              <a:rPr lang="en-US" dirty="0">
                <a:solidFill>
                  <a:srgbClr val="000000"/>
                </a:solidFill>
                <a:latin typeface="Aptos" panose="020B0004020202020204" pitchFamily="34" charset="0"/>
              </a:rPr>
              <a:t>Covered 850,000 sporting events and matches across 70 sports</a:t>
            </a:r>
          </a:p>
          <a:p>
            <a:pPr marL="457200" lvl="1" indent="0">
              <a:buNone/>
            </a:pPr>
            <a:endParaRPr lang="en-US" dirty="0">
              <a:solidFill>
                <a:srgbClr val="000000"/>
              </a:solidFill>
              <a:latin typeface="Aptos" panose="020B0004020202020204" pitchFamily="34" charset="0"/>
            </a:endParaRPr>
          </a:p>
          <a:p>
            <a:pPr lvl="1">
              <a:buFont typeface="Courier New" panose="02070309020205020404" pitchFamily="49" charset="0"/>
              <a:buChar char="o"/>
            </a:pPr>
            <a:r>
              <a:rPr lang="en-US" dirty="0">
                <a:solidFill>
                  <a:srgbClr val="000000"/>
                </a:solidFill>
                <a:latin typeface="Aptos" panose="020B0004020202020204" pitchFamily="34" charset="0"/>
              </a:rPr>
              <a:t>Identified 1,329 suspicious matches in 11 sports across 105 countries</a:t>
            </a:r>
          </a:p>
          <a:p>
            <a:pPr marL="457200" lvl="1" indent="0">
              <a:buNone/>
            </a:pPr>
            <a:endParaRPr lang="en-US" dirty="0">
              <a:solidFill>
                <a:srgbClr val="000000"/>
              </a:solidFill>
              <a:latin typeface="Aptos" panose="020B0004020202020204" pitchFamily="34" charset="0"/>
            </a:endParaRPr>
          </a:p>
          <a:p>
            <a:pPr lvl="1">
              <a:buFont typeface="Courier New" panose="02070309020205020404" pitchFamily="49" charset="0"/>
              <a:buChar char="o"/>
            </a:pPr>
            <a:r>
              <a:rPr lang="en-US" b="1" dirty="0">
                <a:solidFill>
                  <a:srgbClr val="000000"/>
                </a:solidFill>
                <a:latin typeface="Aptos" panose="020B0004020202020204" pitchFamily="34" charset="0"/>
              </a:rPr>
              <a:t>99.5% of sporting events displayed no suspicious activity</a:t>
            </a:r>
          </a:p>
          <a:p>
            <a:pPr marL="457200" lvl="1" indent="0">
              <a:buNone/>
            </a:pPr>
            <a:endParaRPr lang="en-US" dirty="0">
              <a:solidFill>
                <a:srgbClr val="000000"/>
              </a:solidFill>
              <a:latin typeface="Aptos" panose="020B0004020202020204" pitchFamily="34" charset="0"/>
            </a:endParaRPr>
          </a:p>
          <a:p>
            <a:pPr lvl="1">
              <a:buFont typeface="Courier New" panose="02070309020205020404" pitchFamily="49" charset="0"/>
              <a:buChar char="o"/>
            </a:pPr>
            <a:r>
              <a:rPr lang="en-US" dirty="0">
                <a:solidFill>
                  <a:srgbClr val="000000"/>
                </a:solidFill>
                <a:latin typeface="Aptos" panose="020B0004020202020204" pitchFamily="34" charset="0"/>
              </a:rPr>
              <a:t>No sport over 1% suspicious rate worldwide</a:t>
            </a:r>
          </a:p>
          <a:p>
            <a:pPr marL="457200" lvl="1" indent="0">
              <a:buNone/>
            </a:pPr>
            <a:endParaRPr lang="en-US" dirty="0">
              <a:solidFill>
                <a:srgbClr val="000000"/>
              </a:solidFill>
              <a:latin typeface="Aptos" panose="020B0004020202020204" pitchFamily="34" charset="0"/>
            </a:endParaRPr>
          </a:p>
          <a:p>
            <a:pPr lvl="1">
              <a:buFont typeface="Courier New" panose="02070309020205020404" pitchFamily="49" charset="0"/>
              <a:buChar char="o"/>
            </a:pPr>
            <a:r>
              <a:rPr lang="en-US" b="1" dirty="0">
                <a:solidFill>
                  <a:srgbClr val="000000"/>
                </a:solidFill>
                <a:latin typeface="Aptos" panose="020B0004020202020204" pitchFamily="34" charset="0"/>
              </a:rPr>
              <a:t>Only 35 matches in North America had suspicious activity</a:t>
            </a:r>
          </a:p>
          <a:p>
            <a:pPr marL="0" indent="0" algn="l">
              <a:buNone/>
            </a:pPr>
            <a:endParaRPr lang="en-US" dirty="0">
              <a:solidFill>
                <a:srgbClr val="000000"/>
              </a:solidFill>
              <a:latin typeface="Aptos" panose="020B0004020202020204" pitchFamily="34" charset="0"/>
            </a:endParaRPr>
          </a:p>
        </p:txBody>
      </p:sp>
    </p:spTree>
    <p:extLst>
      <p:ext uri="{BB962C8B-B14F-4D97-AF65-F5344CB8AC3E}">
        <p14:creationId xmlns:p14="http://schemas.microsoft.com/office/powerpoint/2010/main" val="371483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Darrick Minner and Shayilan Nuerdanbieke fight under investigation after  suspicious betting line movement">
            <a:extLst>
              <a:ext uri="{FF2B5EF4-FFF2-40B4-BE49-F238E27FC236}">
                <a16:creationId xmlns:a16="http://schemas.microsoft.com/office/drawing/2014/main" id="{97AE6D35-5FE8-F23F-2106-8F86769AA6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173" b="9090"/>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F51E53-6C1C-10F5-CD61-DC7D91DAC115}"/>
              </a:ext>
            </a:extLst>
          </p:cNvPr>
          <p:cNvSpPr>
            <a:spLocks noGrp="1"/>
          </p:cNvSpPr>
          <p:nvPr>
            <p:ph type="title"/>
          </p:nvPr>
        </p:nvSpPr>
        <p:spPr>
          <a:xfrm>
            <a:off x="371094" y="1161288"/>
            <a:ext cx="3438144" cy="1124712"/>
          </a:xfrm>
        </p:spPr>
        <p:txBody>
          <a:bodyPr anchor="b">
            <a:normAutofit/>
          </a:bodyPr>
          <a:lstStyle/>
          <a:p>
            <a:r>
              <a:rPr lang="en-US" sz="2800"/>
              <a:t>Case Study: UFC in 2022</a:t>
            </a:r>
          </a:p>
        </p:txBody>
      </p:sp>
      <p:sp>
        <p:nvSpPr>
          <p:cNvPr id="6155" name="Rectangle 615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7" name="Rectangle 615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4B1B011-D095-FA4E-70B5-F7696231872C}"/>
              </a:ext>
            </a:extLst>
          </p:cNvPr>
          <p:cNvSpPr>
            <a:spLocks noGrp="1"/>
          </p:cNvSpPr>
          <p:nvPr>
            <p:ph idx="1"/>
          </p:nvPr>
        </p:nvSpPr>
        <p:spPr>
          <a:xfrm>
            <a:off x="371094" y="2718054"/>
            <a:ext cx="3438906" cy="3386162"/>
          </a:xfrm>
        </p:spPr>
        <p:txBody>
          <a:bodyPr anchor="t">
            <a:normAutofit/>
          </a:bodyPr>
          <a:lstStyle/>
          <a:p>
            <a:pPr>
              <a:buFont typeface="Courier New" panose="02070309020205020404" pitchFamily="49" charset="0"/>
              <a:buChar char="o"/>
            </a:pPr>
            <a:r>
              <a:rPr lang="en-US" sz="1600" dirty="0">
                <a:solidFill>
                  <a:schemeClr val="bg1"/>
                </a:solidFill>
                <a:latin typeface="Aptos" panose="020B0004020202020204" pitchFamily="34" charset="0"/>
              </a:rPr>
              <a:t>Unusual odds shift detected pre-fight flagged by sportsbooks</a:t>
            </a:r>
          </a:p>
          <a:p>
            <a:pPr>
              <a:buFont typeface="Courier New" panose="02070309020205020404" pitchFamily="49" charset="0"/>
              <a:buChar char="o"/>
            </a:pPr>
            <a:endParaRPr lang="en-US" sz="1600" dirty="0">
              <a:solidFill>
                <a:schemeClr val="bg1"/>
              </a:solidFill>
              <a:latin typeface="Aptos" panose="020B0004020202020204" pitchFamily="34" charset="0"/>
            </a:endParaRPr>
          </a:p>
          <a:p>
            <a:pPr>
              <a:buFont typeface="Courier New" panose="02070309020205020404" pitchFamily="49" charset="0"/>
              <a:buChar char="o"/>
            </a:pPr>
            <a:r>
              <a:rPr lang="en-US" sz="1600" b="0" i="0" dirty="0">
                <a:solidFill>
                  <a:schemeClr val="bg1"/>
                </a:solidFill>
                <a:effectLst/>
                <a:latin typeface="Aptos" panose="020B0004020202020204" pitchFamily="34" charset="0"/>
              </a:rPr>
              <a:t>Investigations found undisclosed injury rumors spread to bettors who capitalized on the opportunity</a:t>
            </a:r>
          </a:p>
          <a:p>
            <a:pPr marL="0" indent="0">
              <a:buNone/>
            </a:pPr>
            <a:endParaRPr lang="en-US" sz="1600" b="0" i="0" dirty="0">
              <a:solidFill>
                <a:schemeClr val="bg1"/>
              </a:solidFill>
              <a:effectLst/>
              <a:latin typeface="Aptos" panose="020B0004020202020204" pitchFamily="34" charset="0"/>
            </a:endParaRPr>
          </a:p>
          <a:p>
            <a:pPr>
              <a:buFont typeface="Courier New" panose="02070309020205020404" pitchFamily="49" charset="0"/>
              <a:buChar char="o"/>
            </a:pPr>
            <a:r>
              <a:rPr lang="en-US" sz="1600" dirty="0">
                <a:solidFill>
                  <a:schemeClr val="bg1"/>
                </a:solidFill>
                <a:latin typeface="Aptos" panose="020B0004020202020204" pitchFamily="34" charset="0"/>
              </a:rPr>
              <a:t>Actions taken:</a:t>
            </a:r>
          </a:p>
          <a:p>
            <a:pPr lvl="1">
              <a:buFont typeface="Courier New" panose="02070309020205020404" pitchFamily="49" charset="0"/>
              <a:buChar char="o"/>
            </a:pPr>
            <a:r>
              <a:rPr lang="en-US" sz="1600" b="0" i="0" dirty="0">
                <a:solidFill>
                  <a:schemeClr val="bg1"/>
                </a:solidFill>
                <a:effectLst/>
                <a:latin typeface="Aptos" panose="020B0004020202020204" pitchFamily="34" charset="0"/>
              </a:rPr>
              <a:t>Regulators suspended UFC wagers temporarily</a:t>
            </a:r>
          </a:p>
          <a:p>
            <a:pPr lvl="1">
              <a:buFont typeface="Courier New" panose="02070309020205020404" pitchFamily="49" charset="0"/>
              <a:buChar char="o"/>
            </a:pPr>
            <a:r>
              <a:rPr lang="en-US" sz="1600" dirty="0">
                <a:solidFill>
                  <a:schemeClr val="bg1"/>
                </a:solidFill>
                <a:latin typeface="Aptos" panose="020B0004020202020204" pitchFamily="34" charset="0"/>
              </a:rPr>
              <a:t>Coach banned by UFC, involved fighters released</a:t>
            </a:r>
          </a:p>
        </p:txBody>
      </p:sp>
    </p:spTree>
    <p:extLst>
      <p:ext uri="{BB962C8B-B14F-4D97-AF65-F5344CB8AC3E}">
        <p14:creationId xmlns:p14="http://schemas.microsoft.com/office/powerpoint/2010/main" val="954463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6249</TotalTime>
  <Words>490</Words>
  <Application>Microsoft Office PowerPoint</Application>
  <PresentationFormat>Widescreen</PresentationFormat>
  <Paragraphs>71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Calibri Light</vt:lpstr>
      <vt:lpstr>Courier New</vt:lpstr>
      <vt:lpstr>Times New Roman</vt:lpstr>
      <vt:lpstr>Office Theme</vt:lpstr>
      <vt:lpstr>PowerPoint Presentation</vt:lpstr>
      <vt:lpstr>The Panel</vt:lpstr>
      <vt:lpstr>What is Sports Integrity?</vt:lpstr>
      <vt:lpstr>Regulated Sports Betting Helps Preserve Sports Integrity</vt:lpstr>
      <vt:lpstr>PowerPoint Presentation</vt:lpstr>
      <vt:lpstr>PowerPoint Presentation</vt:lpstr>
      <vt:lpstr>SportRadar’s Work on Betting Corruption &amp; Match-Fixing</vt:lpstr>
      <vt:lpstr>Evidence of Sports Integrity</vt:lpstr>
      <vt:lpstr>Case Study: UFC in 2022</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Mitchell</dc:creator>
  <cp:lastModifiedBy>Jake Gray</cp:lastModifiedBy>
  <cp:revision>33</cp:revision>
  <cp:lastPrinted>2024-04-10T15:12:27Z</cp:lastPrinted>
  <dcterms:created xsi:type="dcterms:W3CDTF">2024-02-20T13:58:19Z</dcterms:created>
  <dcterms:modified xsi:type="dcterms:W3CDTF">2024-04-10T19:10:13Z</dcterms:modified>
</cp:coreProperties>
</file>